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1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Planned, €m</c:v>
                </c:pt>
              </c:strCache>
            </c:strRef>
          </c:tx>
          <c:spPr>
            <a:solidFill>
              <a:srgbClr val="9AA7B4"/>
            </a:solidFill>
            <a:ln w="25400" cap="flat">
              <a:solidFill>
                <a:srgbClr val="9AA7B4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5171C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9AA7B4"/>
              </a:solidFill>
              <a:ln w="9525" cap="flat">
                <a:solidFill>
                  <a:srgbClr val="9AA7B4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0.3</c:v>
                </c:pt>
                <c:pt idx="1">
                  <c:v>0.6</c:v>
                </c:pt>
                <c:pt idx="2">
                  <c:v>1</c:v>
                </c:pt>
                <c:pt idx="3">
                  <c:v>1.4</c:v>
                </c:pt>
                <c:pt idx="4">
                  <c:v>1.8</c:v>
                </c:pt>
                <c:pt idx="5">
                  <c:v>2.1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Actual, €m</c:v>
                </c:pt>
              </c:strCache>
            </c:strRef>
          </c:tx>
          <c:spPr>
            <a:solidFill>
              <a:srgbClr val="15508C"/>
            </a:solidFill>
            <a:ln w="25400" cap="flat">
              <a:solidFill>
                <a:srgbClr val="15508C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5171C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15508C"/>
              </a:solidFill>
              <a:ln w="9525" cap="flat">
                <a:solidFill>
                  <a:srgbClr val="15508C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0.3</c:v>
                </c:pt>
                <c:pt idx="1">
                  <c:v>0.55</c:v>
                </c:pt>
                <c:pt idx="2">
                  <c:v>0.95</c:v>
                </c:pt>
                <c:pt idx="3">
                  <c:v>1.3</c:v>
                </c:pt>
                <c:pt idx="4">
                  <c:v>1.75</c:v>
                </c:pt>
                <c:pt idx="5">
                  <c:v>1.9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15171C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5171C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2.5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5171C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headline up front: we are on track overall, and I need two decisions today. Everything else in this deck is evidence for those two sentences.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whole plan as swimlanes: each bar a phase with its own start and length, the go-live milestone at the end of Q4. Every bar is a movable native shape in the converted PowerPoint.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horizons: the fortnight, the next steering, the quarter. One focus — the migration critical path — so the room knows what to protect.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Dependencies are asks of other teams, so they are named the same way: what, from whom, by when, and the honest state. The blocked one goes to the sponsor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 scope change with its cost, schedule effect and decision state — and the running net, so the board sees changes stay inside contingency.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habit this format enforces: what changed, what it means, what we need — every period, in the same order, so the room compares like with like.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asks with dates, and the cadence between steerings. Thank you — decisions, please, before we leave the room.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slide carries the whole update: the four RAG states, what shipped, what we are watching and what happens next. If you only read one slide, read this 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board view: state per workstream and dimension, plus the trend since last steering. Each dot converts to a native colored shape, so the board stays editable in PowerPoint.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Milestones are commitments, so they get a real table: owner, date, state. The slip lands on UAT, not on go-live — the critical path still closes in November.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risks worth the room’s attention — each with its impact, the mitigation already moving, and a name. The vendor risk is the one today’s decision retires.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two asks, each with its cost, its unblocking effect, a date and a sponsor. The callout is honest about the alternative — asking early is what keeps it cheap.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 two is the detail: the numbers behind the headline for anyone who wants to go deeper.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numbers anchor the update: delivery, spend, and predictability. Every one traces to the tracker the PMO publishes weekly.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Planned versus actual as two lines — the chart carries its own numbers, so it converts to a native, data-editable PowerPoint chart. The reading sits beside it: under plan on timing, forecast inside budget.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brand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8C8E93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8C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8C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(dark)">
    <p:bg>
      <p:bgPr>
        <a:solidFill>
          <a:srgbClr val="3F43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brand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B2B4B7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B2B4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B2B4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C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8E93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dark)">
    <p:bg>
      <p:bgPr>
        <a:solidFill>
          <a:srgbClr val="3F43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B2B4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B2B4B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09585" y="411480"/>
            <a:ext cx="10972526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200" b="1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200" b="1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title states the takeaway</a:t>
            </a:r>
            <a:endParaRPr lang="en-US" sz="2200" dirty="0"/>
          </a:p>
        </p:txBody>
      </p:sp>
      <p:sp>
        <p:nvSpPr>
          <p:cNvPr id="3" name="Shape 0"/>
          <p:cNvSpPr/>
          <p:nvPr/>
        </p:nvSpPr>
        <p:spPr>
          <a:xfrm>
            <a:off x="609585" y="1131570"/>
            <a:ext cx="10972526" cy="13716"/>
          </a:xfrm>
          <a:prstGeom prst="rect">
            <a:avLst/>
          </a:prstGeom>
          <a:solidFill>
            <a:srgbClr val="DCDDDF"/>
          </a:solidFill>
          <a:ln/>
        </p:spPr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609585" y="1371600"/>
            <a:ext cx="10972526" cy="47320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C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8E93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C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8E93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975336" y="4251960"/>
            <a:ext cx="7315017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8C8E93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8C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· next step</a:t>
            </a:r>
            <a:endParaRPr lang="en-US" sz="14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7955280" y="4757738"/>
            <a:ext cx="731520" cy="2314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C8E93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590702"/>
            <a:ext cx="285293" cy="19202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5" name="Text 2"/>
          <p:cNvSpPr/>
          <p:nvPr/>
        </p:nvSpPr>
        <p:spPr>
          <a:xfrm>
            <a:off x="1085393" y="513893"/>
            <a:ext cx="160294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STATUS UPDATE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10537546" y="52852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7" name="Text 4"/>
          <p:cNvSpPr/>
          <p:nvPr/>
        </p:nvSpPr>
        <p:spPr>
          <a:xfrm>
            <a:off x="685800" y="2283257"/>
            <a:ext cx="6729070" cy="1007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6150"/>
              </a:lnSpc>
              <a:buNone/>
            </a:pPr>
            <a:r>
              <a:rPr lang="en-US" sz="6150" b="1" spc="-184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track, </a:t>
            </a:r>
            <a:pPr algn="l" indent="0" marL="0">
              <a:lnSpc>
                <a:spcPts val="6150"/>
              </a:lnSpc>
              <a:buNone/>
            </a:pPr>
            <a:r>
              <a:rPr lang="en-US" sz="6150" b="1" spc="-184" kern="0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asks</a:t>
            </a:r>
            <a:endParaRPr lang="en-US" sz="6150" dirty="0"/>
          </a:p>
        </p:txBody>
      </p:sp>
      <p:sp>
        <p:nvSpPr>
          <p:cNvPr id="8" name="Text 5"/>
          <p:cNvSpPr/>
          <p:nvPr/>
        </p:nvSpPr>
        <p:spPr>
          <a:xfrm>
            <a:off x="685800" y="3445459"/>
            <a:ext cx="9291218" cy="1069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10"/>
              </a:lnSpc>
              <a:buNone/>
            </a:pPr>
            <a:r>
              <a:rPr lang="en-US" sz="18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Atlas Programme · May steering update. A status deck is a decision instrument, not a</a:t>
            </a:r>
            <a:endParaRPr lang="en-US" sz="1870" dirty="0"/>
          </a:p>
          <a:p>
            <a:pPr algn="l" indent="0" marL="0">
              <a:lnSpc>
                <a:spcPts val="2810"/>
              </a:lnSpc>
              <a:buNone/>
            </a:pPr>
            <a:r>
              <a:rPr lang="en-US" sz="18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diary: what moved, what we are watching, and the decisions we need while there is</a:t>
            </a:r>
            <a:endParaRPr lang="en-US" sz="1870" dirty="0"/>
          </a:p>
          <a:p>
            <a:pPr algn="l" indent="0" marL="0">
              <a:lnSpc>
                <a:spcPts val="2810"/>
              </a:lnSpc>
              <a:buNone/>
            </a:pPr>
            <a:r>
              <a:rPr lang="en-US" sz="18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time to act. This deck is built that way — and shows you how.</a:t>
            </a:r>
            <a:endParaRPr lang="en-US" sz="1870" dirty="0"/>
          </a:p>
        </p:txBody>
      </p:sp>
      <p:sp>
        <p:nvSpPr>
          <p:cNvPr id="9" name="Text 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11118190" y="6295644"/>
            <a:ext cx="41605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</a:t>
            </a:r>
            <a:endParaRPr lang="en-US" sz="97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148840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1923898" y="2424989"/>
            <a:ext cx="9144" cy="2381098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5" name="Shape 2"/>
          <p:cNvSpPr/>
          <p:nvPr/>
        </p:nvSpPr>
        <p:spPr>
          <a:xfrm>
            <a:off x="4114800" y="2424989"/>
            <a:ext cx="9144" cy="2381098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6" name="Shape 3"/>
          <p:cNvSpPr/>
          <p:nvPr/>
        </p:nvSpPr>
        <p:spPr>
          <a:xfrm>
            <a:off x="6305702" y="2424989"/>
            <a:ext cx="9144" cy="2381098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7" name="Shape 4"/>
          <p:cNvSpPr/>
          <p:nvPr/>
        </p:nvSpPr>
        <p:spPr>
          <a:xfrm>
            <a:off x="8495690" y="2424989"/>
            <a:ext cx="9144" cy="2381098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8" name="Shape 5"/>
          <p:cNvSpPr/>
          <p:nvPr/>
        </p:nvSpPr>
        <p:spPr>
          <a:xfrm>
            <a:off x="10686593" y="2424989"/>
            <a:ext cx="9144" cy="2381098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9" name="Shape 6"/>
          <p:cNvSpPr/>
          <p:nvPr/>
        </p:nvSpPr>
        <p:spPr>
          <a:xfrm>
            <a:off x="1923898" y="2539289"/>
            <a:ext cx="2857500" cy="247802"/>
          </a:xfrm>
          <a:prstGeom prst="roundRect">
            <a:avLst>
              <a:gd name="adj" fmla="val 19188"/>
            </a:avLst>
          </a:prstGeom>
          <a:solidFill>
            <a:srgbClr val="15508C"/>
          </a:solidFill>
          <a:ln/>
        </p:spPr>
      </p:sp>
      <p:sp>
        <p:nvSpPr>
          <p:cNvPr id="10" name="Shape 7"/>
          <p:cNvSpPr/>
          <p:nvPr/>
        </p:nvSpPr>
        <p:spPr>
          <a:xfrm>
            <a:off x="1923898" y="2977286"/>
            <a:ext cx="9581998" cy="9144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1" name="Shape 8"/>
          <p:cNvSpPr/>
          <p:nvPr/>
        </p:nvSpPr>
        <p:spPr>
          <a:xfrm>
            <a:off x="4114800" y="3110789"/>
            <a:ext cx="3761842" cy="247802"/>
          </a:xfrm>
          <a:prstGeom prst="roundRect">
            <a:avLst>
              <a:gd name="adj" fmla="val 19188"/>
            </a:avLst>
          </a:prstGeom>
          <a:solidFill>
            <a:srgbClr val="3F434B"/>
          </a:solidFill>
          <a:ln/>
        </p:spPr>
      </p:sp>
      <p:sp>
        <p:nvSpPr>
          <p:cNvPr id="12" name="Shape 9"/>
          <p:cNvSpPr/>
          <p:nvPr/>
        </p:nvSpPr>
        <p:spPr>
          <a:xfrm>
            <a:off x="1923898" y="3548786"/>
            <a:ext cx="9581998" cy="9144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3" name="Shape 10"/>
          <p:cNvSpPr/>
          <p:nvPr/>
        </p:nvSpPr>
        <p:spPr>
          <a:xfrm>
            <a:off x="5639105" y="3682289"/>
            <a:ext cx="2857500" cy="247802"/>
          </a:xfrm>
          <a:prstGeom prst="roundRect">
            <a:avLst>
              <a:gd name="adj" fmla="val 19188"/>
            </a:avLst>
          </a:prstGeom>
          <a:solidFill>
            <a:srgbClr val="15508C"/>
          </a:solidFill>
          <a:ln/>
        </p:spPr>
      </p:sp>
      <p:sp>
        <p:nvSpPr>
          <p:cNvPr id="14" name="Shape 11"/>
          <p:cNvSpPr/>
          <p:nvPr/>
        </p:nvSpPr>
        <p:spPr>
          <a:xfrm>
            <a:off x="1923898" y="4120286"/>
            <a:ext cx="9581998" cy="9144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5" name="Shape 12"/>
          <p:cNvSpPr/>
          <p:nvPr/>
        </p:nvSpPr>
        <p:spPr>
          <a:xfrm>
            <a:off x="7401154" y="4253789"/>
            <a:ext cx="2619756" cy="247802"/>
          </a:xfrm>
          <a:prstGeom prst="roundRect">
            <a:avLst>
              <a:gd name="adj" fmla="val 19188"/>
            </a:avLst>
          </a:prstGeom>
          <a:solidFill>
            <a:srgbClr val="3F434B"/>
          </a:solidFill>
          <a:ln/>
        </p:spPr>
      </p:sp>
      <p:sp>
        <p:nvSpPr>
          <p:cNvPr id="16" name="Shape 13"/>
          <p:cNvSpPr/>
          <p:nvPr/>
        </p:nvSpPr>
        <p:spPr>
          <a:xfrm>
            <a:off x="10629900" y="4320540"/>
            <a:ext cx="114300" cy="114300"/>
          </a:xfrm>
          <a:prstGeom prst="ellipse">
            <a:avLst/>
          </a:prstGeom>
          <a:solidFill>
            <a:srgbClr val="15171C"/>
          </a:solidFill>
          <a:ln/>
        </p:spPr>
      </p:sp>
      <p:sp>
        <p:nvSpPr>
          <p:cNvPr id="17" name="Shape 14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8" name="Text 15"/>
          <p:cNvSpPr/>
          <p:nvPr/>
        </p:nvSpPr>
        <p:spPr>
          <a:xfrm>
            <a:off x="685800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WORKPLAN</a:t>
            </a:r>
            <a:endParaRPr lang="en-US" sz="970" dirty="0"/>
          </a:p>
        </p:txBody>
      </p:sp>
      <p:sp>
        <p:nvSpPr>
          <p:cNvPr id="19" name="Text 16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20" name="Text 17"/>
          <p:cNvSpPr/>
          <p:nvPr/>
        </p:nvSpPr>
        <p:spPr>
          <a:xfrm>
            <a:off x="685800" y="1679753"/>
            <a:ext cx="4956048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70"/>
              </a:lnSpc>
              <a:buNone/>
            </a:pPr>
            <a:r>
              <a:rPr lang="en-US" sz="2400" b="1" spc="-53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plan to November on one slide</a:t>
            </a:r>
            <a:endParaRPr lang="en-US" sz="2400" dirty="0"/>
          </a:p>
        </p:txBody>
      </p:sp>
      <p:sp>
        <p:nvSpPr>
          <p:cNvPr id="21" name="Text 18"/>
          <p:cNvSpPr/>
          <p:nvPr/>
        </p:nvSpPr>
        <p:spPr>
          <a:xfrm>
            <a:off x="2931566" y="2196389"/>
            <a:ext cx="17556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030"/>
              </a:lnSpc>
              <a:buNone/>
            </a:pPr>
            <a:r>
              <a:rPr lang="en-US" sz="820" b="1" spc="82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Q1</a:t>
            </a:r>
            <a:endParaRPr lang="en-US" sz="820" dirty="0"/>
          </a:p>
        </p:txBody>
      </p:sp>
      <p:sp>
        <p:nvSpPr>
          <p:cNvPr id="22" name="Text 19"/>
          <p:cNvSpPr/>
          <p:nvPr/>
        </p:nvSpPr>
        <p:spPr>
          <a:xfrm>
            <a:off x="5122469" y="2196389"/>
            <a:ext cx="17556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030"/>
              </a:lnSpc>
              <a:buNone/>
            </a:pPr>
            <a:r>
              <a:rPr lang="en-US" sz="820" b="1" spc="82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Q2</a:t>
            </a:r>
            <a:endParaRPr lang="en-US" sz="820" dirty="0"/>
          </a:p>
        </p:txBody>
      </p:sp>
      <p:sp>
        <p:nvSpPr>
          <p:cNvPr id="23" name="Text 20"/>
          <p:cNvSpPr/>
          <p:nvPr/>
        </p:nvSpPr>
        <p:spPr>
          <a:xfrm>
            <a:off x="7312457" y="2196389"/>
            <a:ext cx="17556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030"/>
              </a:lnSpc>
              <a:buNone/>
            </a:pPr>
            <a:r>
              <a:rPr lang="en-US" sz="820" b="1" spc="82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Q3</a:t>
            </a:r>
            <a:endParaRPr lang="en-US" sz="820" dirty="0"/>
          </a:p>
        </p:txBody>
      </p:sp>
      <p:sp>
        <p:nvSpPr>
          <p:cNvPr id="24" name="Text 21"/>
          <p:cNvSpPr/>
          <p:nvPr/>
        </p:nvSpPr>
        <p:spPr>
          <a:xfrm>
            <a:off x="9503359" y="2196389"/>
            <a:ext cx="17556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030"/>
              </a:lnSpc>
              <a:buNone/>
            </a:pPr>
            <a:r>
              <a:rPr lang="en-US" sz="820" b="1" spc="82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Q4</a:t>
            </a:r>
            <a:endParaRPr lang="en-US" sz="820" dirty="0"/>
          </a:p>
        </p:txBody>
      </p:sp>
      <p:sp>
        <p:nvSpPr>
          <p:cNvPr id="25" name="Text 22"/>
          <p:cNvSpPr/>
          <p:nvPr/>
        </p:nvSpPr>
        <p:spPr>
          <a:xfrm>
            <a:off x="685800" y="2577694"/>
            <a:ext cx="583387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10"/>
              </a:lnSpc>
              <a:buNone/>
            </a:pPr>
            <a:r>
              <a:rPr lang="en-US" sz="820" b="1" spc="49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PLATFORM</a:t>
            </a:r>
            <a:endParaRPr lang="en-US" sz="820" dirty="0"/>
          </a:p>
          <a:p>
            <a:pPr algn="l" indent="0" marL="0">
              <a:lnSpc>
                <a:spcPts val="1110"/>
              </a:lnSpc>
              <a:buNone/>
            </a:pPr>
            <a:r>
              <a:rPr lang="en-US" sz="820" b="1" spc="49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BUILD</a:t>
            </a:r>
            <a:endParaRPr lang="en-US" sz="820" dirty="0"/>
          </a:p>
        </p:txBody>
      </p:sp>
      <p:sp>
        <p:nvSpPr>
          <p:cNvPr id="26" name="Text 23"/>
          <p:cNvSpPr/>
          <p:nvPr/>
        </p:nvSpPr>
        <p:spPr>
          <a:xfrm>
            <a:off x="2018995" y="2601468"/>
            <a:ext cx="117226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b="1" spc="33" kern="0" dirty="0">
                <a:solidFill>
                  <a:srgbClr val="FFFFFF"/>
                </a:solidFill>
                <a:highlight>
                  <a:srgbClr val="15508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Build &amp; integrate</a:t>
            </a:r>
            <a:endParaRPr lang="en-US" sz="820" dirty="0"/>
          </a:p>
        </p:txBody>
      </p:sp>
      <p:sp>
        <p:nvSpPr>
          <p:cNvPr id="27" name="Text 24"/>
          <p:cNvSpPr/>
          <p:nvPr/>
        </p:nvSpPr>
        <p:spPr>
          <a:xfrm>
            <a:off x="685800" y="3187598"/>
            <a:ext cx="652882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10"/>
              </a:lnSpc>
              <a:buNone/>
            </a:pPr>
            <a:r>
              <a:rPr lang="en-US" sz="820" b="1" spc="49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DATA</a:t>
            </a:r>
            <a:endParaRPr lang="en-US" sz="820" dirty="0"/>
          </a:p>
          <a:p>
            <a:pPr algn="l" indent="0" marL="0">
              <a:lnSpc>
                <a:spcPts val="1110"/>
              </a:lnSpc>
              <a:buNone/>
            </a:pPr>
            <a:r>
              <a:rPr lang="en-US" sz="820" b="1" spc="49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MIGRATION</a:t>
            </a:r>
            <a:endParaRPr lang="en-US" sz="820" dirty="0"/>
          </a:p>
        </p:txBody>
      </p:sp>
      <p:sp>
        <p:nvSpPr>
          <p:cNvPr id="28" name="Text 25"/>
          <p:cNvSpPr/>
          <p:nvPr/>
        </p:nvSpPr>
        <p:spPr>
          <a:xfrm>
            <a:off x="4209898" y="3172968"/>
            <a:ext cx="124084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b="1" spc="33" kern="0" dirty="0">
                <a:solidFill>
                  <a:srgbClr val="FFFFFF"/>
                </a:solidFill>
                <a:highlight>
                  <a:srgbClr val="3F434B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Dry runs &amp; cutover</a:t>
            </a:r>
            <a:endParaRPr lang="en-US" sz="820" dirty="0"/>
          </a:p>
        </p:txBody>
      </p:sp>
      <p:sp>
        <p:nvSpPr>
          <p:cNvPr id="29" name="Text 26"/>
          <p:cNvSpPr/>
          <p:nvPr/>
        </p:nvSpPr>
        <p:spPr>
          <a:xfrm>
            <a:off x="685800" y="3759098"/>
            <a:ext cx="236830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10"/>
              </a:lnSpc>
              <a:buNone/>
            </a:pPr>
            <a:r>
              <a:rPr lang="en-US" sz="820" b="1" spc="49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UAT</a:t>
            </a:r>
            <a:endParaRPr lang="en-US" sz="820" dirty="0"/>
          </a:p>
        </p:txBody>
      </p:sp>
      <p:sp>
        <p:nvSpPr>
          <p:cNvPr id="30" name="Text 27"/>
          <p:cNvSpPr/>
          <p:nvPr/>
        </p:nvSpPr>
        <p:spPr>
          <a:xfrm>
            <a:off x="5734202" y="3744468"/>
            <a:ext cx="131033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b="1" spc="33" kern="0" dirty="0">
                <a:solidFill>
                  <a:srgbClr val="FFFFFF"/>
                </a:solidFill>
                <a:highlight>
                  <a:srgbClr val="15508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Scripts &amp; execution</a:t>
            </a:r>
            <a:endParaRPr lang="en-US" sz="820" dirty="0"/>
          </a:p>
        </p:txBody>
      </p:sp>
      <p:sp>
        <p:nvSpPr>
          <p:cNvPr id="31" name="Text 28"/>
          <p:cNvSpPr/>
          <p:nvPr/>
        </p:nvSpPr>
        <p:spPr>
          <a:xfrm>
            <a:off x="685800" y="4330598"/>
            <a:ext cx="72237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10"/>
              </a:lnSpc>
              <a:buNone/>
            </a:pPr>
            <a:r>
              <a:rPr lang="en-US" sz="820" b="1" spc="49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ENABLEMENT</a:t>
            </a:r>
            <a:endParaRPr lang="en-US" sz="820" dirty="0"/>
          </a:p>
        </p:txBody>
      </p:sp>
      <p:sp>
        <p:nvSpPr>
          <p:cNvPr id="32" name="Text 29"/>
          <p:cNvSpPr/>
          <p:nvPr/>
        </p:nvSpPr>
        <p:spPr>
          <a:xfrm>
            <a:off x="7496251" y="4315968"/>
            <a:ext cx="117226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b="1" spc="33" kern="0" dirty="0">
                <a:solidFill>
                  <a:srgbClr val="FFFFFF"/>
                </a:solidFill>
                <a:highlight>
                  <a:srgbClr val="3F434B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Train the regions</a:t>
            </a:r>
            <a:endParaRPr lang="en-US" sz="820" dirty="0"/>
          </a:p>
        </p:txBody>
      </p:sp>
      <p:sp>
        <p:nvSpPr>
          <p:cNvPr id="33" name="Text 30"/>
          <p:cNvSpPr/>
          <p:nvPr/>
        </p:nvSpPr>
        <p:spPr>
          <a:xfrm>
            <a:off x="10162642" y="4501591"/>
            <a:ext cx="470002" cy="123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40"/>
              </a:lnSpc>
              <a:buNone/>
            </a:pPr>
            <a:r>
              <a:rPr lang="en-US" sz="750" b="1" spc="45" kern="0" dirty="0">
                <a:solidFill>
                  <a:srgbClr val="15171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GO-LIVE</a:t>
            </a:r>
            <a:endParaRPr lang="en-US" sz="750" dirty="0"/>
          </a:p>
        </p:txBody>
      </p:sp>
      <p:sp>
        <p:nvSpPr>
          <p:cNvPr id="34" name="Text 31"/>
          <p:cNvSpPr/>
          <p:nvPr/>
        </p:nvSpPr>
        <p:spPr>
          <a:xfrm>
            <a:off x="685800" y="4977994"/>
            <a:ext cx="273954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spc="27" kern="0" dirty="0">
                <a:solidFill>
                  <a:srgbClr val="AEB4B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Programme office · plan of record v3.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36" name="Text 33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/ 16</a:t>
            </a:r>
            <a:endParaRPr lang="en-US" sz="97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408530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752551" y="2570378"/>
            <a:ext cx="10686593" cy="19202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5" name="Shape 2"/>
          <p:cNvSpPr/>
          <p:nvPr/>
        </p:nvSpPr>
        <p:spPr>
          <a:xfrm>
            <a:off x="685800" y="2513686"/>
            <a:ext cx="133502" cy="133502"/>
          </a:xfrm>
          <a:prstGeom prst="ellipse">
            <a:avLst/>
          </a:prstGeom>
          <a:solidFill>
            <a:srgbClr val="15508C"/>
          </a:solidFill>
          <a:ln/>
        </p:spPr>
      </p:sp>
      <p:sp>
        <p:nvSpPr>
          <p:cNvPr id="6" name="Shape 3"/>
          <p:cNvSpPr/>
          <p:nvPr/>
        </p:nvSpPr>
        <p:spPr>
          <a:xfrm>
            <a:off x="4369003" y="2513686"/>
            <a:ext cx="133502" cy="133502"/>
          </a:xfrm>
          <a:prstGeom prst="ellipse">
            <a:avLst/>
          </a:prstGeom>
          <a:solidFill>
            <a:srgbClr val="15508C"/>
          </a:solidFill>
          <a:ln/>
        </p:spPr>
      </p:sp>
      <p:sp>
        <p:nvSpPr>
          <p:cNvPr id="7" name="Shape 4"/>
          <p:cNvSpPr/>
          <p:nvPr/>
        </p:nvSpPr>
        <p:spPr>
          <a:xfrm>
            <a:off x="8051292" y="2513686"/>
            <a:ext cx="133502" cy="133502"/>
          </a:xfrm>
          <a:prstGeom prst="ellipse">
            <a:avLst/>
          </a:prstGeom>
          <a:solidFill>
            <a:srgbClr val="15508C"/>
          </a:solidFill>
          <a:ln/>
        </p:spPr>
      </p:sp>
      <p:sp>
        <p:nvSpPr>
          <p:cNvPr id="8" name="Shape 5"/>
          <p:cNvSpPr/>
          <p:nvPr/>
        </p:nvSpPr>
        <p:spPr>
          <a:xfrm>
            <a:off x="685800" y="4024274"/>
            <a:ext cx="10820095" cy="847649"/>
          </a:xfrm>
          <a:prstGeom prst="roundRect">
            <a:avLst>
              <a:gd name="adj" fmla="val 8954"/>
            </a:avLst>
          </a:prstGeom>
          <a:solidFill>
            <a:srgbClr val="F6F7F9"/>
          </a:solidFill>
          <a:ln/>
        </p:spPr>
      </p:sp>
      <p:sp>
        <p:nvSpPr>
          <p:cNvPr id="9" name="Shape 6"/>
          <p:cNvSpPr/>
          <p:nvPr/>
        </p:nvSpPr>
        <p:spPr>
          <a:xfrm>
            <a:off x="685800" y="4024274"/>
            <a:ext cx="28529" cy="84774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10" name="Shape 7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1" name="Text 8"/>
          <p:cNvSpPr/>
          <p:nvPr/>
        </p:nvSpPr>
        <p:spPr>
          <a:xfrm>
            <a:off x="685800" y="513893"/>
            <a:ext cx="138988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NEXT PERIOD</a:t>
            </a:r>
            <a:endParaRPr lang="en-US" sz="970" dirty="0"/>
          </a:p>
        </p:txBody>
      </p:sp>
      <p:sp>
        <p:nvSpPr>
          <p:cNvPr id="12" name="Text 9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3" name="Text 10"/>
          <p:cNvSpPr/>
          <p:nvPr/>
        </p:nvSpPr>
        <p:spPr>
          <a:xfrm>
            <a:off x="685800" y="1919326"/>
            <a:ext cx="5565953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30"/>
              </a:lnSpc>
              <a:buNone/>
            </a:pPr>
            <a:r>
              <a:rPr lang="en-US" sz="2550" b="1" spc="-56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moves before the next steering</a:t>
            </a:r>
            <a:endParaRPr lang="en-US" sz="2550" dirty="0"/>
          </a:p>
        </p:txBody>
      </p:sp>
      <p:sp>
        <p:nvSpPr>
          <p:cNvPr id="14" name="Text 11"/>
          <p:cNvSpPr/>
          <p:nvPr/>
        </p:nvSpPr>
        <p:spPr>
          <a:xfrm>
            <a:off x="685800" y="2761488"/>
            <a:ext cx="131856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36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NEXT TWO WEEKS</a:t>
            </a:r>
            <a:endParaRPr lang="en-US" sz="970" dirty="0"/>
          </a:p>
        </p:txBody>
      </p:sp>
      <p:sp>
        <p:nvSpPr>
          <p:cNvPr id="15" name="Text 12"/>
          <p:cNvSpPr/>
          <p:nvPr/>
        </p:nvSpPr>
        <p:spPr>
          <a:xfrm>
            <a:off x="685800" y="2961742"/>
            <a:ext cx="1439266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57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 the asks</a:t>
            </a:r>
            <a:endParaRPr lang="en-US" sz="1570" dirty="0"/>
          </a:p>
        </p:txBody>
      </p:sp>
      <p:sp>
        <p:nvSpPr>
          <p:cNvPr id="16" name="Text 13"/>
          <p:cNvSpPr/>
          <p:nvPr/>
        </p:nvSpPr>
        <p:spPr>
          <a:xfrm>
            <a:off x="685800" y="3277210"/>
            <a:ext cx="2919679" cy="42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Vendor signed, engineer released, dry-run</a:t>
            </a:r>
            <a:endParaRPr lang="en-US" sz="1200" dirty="0"/>
          </a:p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 ready.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4369003" y="2761488"/>
            <a:ext cx="15069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36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BY NEXT STEERING</a:t>
            </a:r>
            <a:endParaRPr lang="en-US" sz="970" dirty="0"/>
          </a:p>
        </p:txBody>
      </p:sp>
      <p:sp>
        <p:nvSpPr>
          <p:cNvPr id="18" name="Text 15"/>
          <p:cNvSpPr/>
          <p:nvPr/>
        </p:nvSpPr>
        <p:spPr>
          <a:xfrm>
            <a:off x="4369003" y="2961742"/>
            <a:ext cx="1140257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57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Dry run one</a:t>
            </a:r>
            <a:endParaRPr lang="en-US" sz="1570" dirty="0"/>
          </a:p>
        </p:txBody>
      </p:sp>
      <p:sp>
        <p:nvSpPr>
          <p:cNvPr id="19" name="Text 16"/>
          <p:cNvSpPr/>
          <p:nvPr/>
        </p:nvSpPr>
        <p:spPr>
          <a:xfrm>
            <a:off x="4369003" y="3277210"/>
            <a:ext cx="3119018" cy="42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migration dry run complete; UAT scripts</a:t>
            </a:r>
            <a:endParaRPr lang="en-US" sz="1200" dirty="0"/>
          </a:p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signed off.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8051292" y="2761488"/>
            <a:ext cx="103967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36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QUARTER</a:t>
            </a:r>
            <a:endParaRPr lang="en-US" sz="970" dirty="0"/>
          </a:p>
        </p:txBody>
      </p:sp>
      <p:sp>
        <p:nvSpPr>
          <p:cNvPr id="21" name="Text 18"/>
          <p:cNvSpPr/>
          <p:nvPr/>
        </p:nvSpPr>
        <p:spPr>
          <a:xfrm>
            <a:off x="8051292" y="2961742"/>
            <a:ext cx="1199693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57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UAT running</a:t>
            </a:r>
            <a:endParaRPr lang="en-US" sz="1570" dirty="0"/>
          </a:p>
        </p:txBody>
      </p:sp>
      <p:sp>
        <p:nvSpPr>
          <p:cNvPr id="22" name="Text 19"/>
          <p:cNvSpPr/>
          <p:nvPr/>
        </p:nvSpPr>
        <p:spPr>
          <a:xfrm>
            <a:off x="8051292" y="3277210"/>
            <a:ext cx="3127248" cy="42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testing underway; go/no-go criteria</a:t>
            </a:r>
            <a:endParaRPr lang="en-US" sz="1200" dirty="0"/>
          </a:p>
          <a:p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agreed for November.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942746" y="4214470"/>
            <a:ext cx="81290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44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FOCUS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942746" y="4452214"/>
            <a:ext cx="5826557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the migration critical path — everything else on the plan has slack.</a:t>
            </a:r>
            <a:endParaRPr lang="en-US" sz="1350" dirty="0"/>
          </a:p>
        </p:txBody>
      </p:sp>
      <p:sp>
        <p:nvSpPr>
          <p:cNvPr id="25" name="Text 22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6" name="Text 23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/ 16</a:t>
            </a:r>
            <a:endParaRPr lang="en-US" sz="97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316175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3055925"/>
            <a:ext cx="4318711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5" name="Shape 2"/>
          <p:cNvSpPr/>
          <p:nvPr/>
        </p:nvSpPr>
        <p:spPr>
          <a:xfrm>
            <a:off x="5004511" y="3055925"/>
            <a:ext cx="2567544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6" name="Shape 3"/>
          <p:cNvSpPr/>
          <p:nvPr/>
        </p:nvSpPr>
        <p:spPr>
          <a:xfrm>
            <a:off x="7572146" y="3055925"/>
            <a:ext cx="1580083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7" name="Shape 4"/>
          <p:cNvSpPr/>
          <p:nvPr/>
        </p:nvSpPr>
        <p:spPr>
          <a:xfrm>
            <a:off x="9152230" y="3055925"/>
            <a:ext cx="2353848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8" name="Shape 5"/>
          <p:cNvSpPr/>
          <p:nvPr/>
        </p:nvSpPr>
        <p:spPr>
          <a:xfrm>
            <a:off x="685800" y="3594506"/>
            <a:ext cx="431871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9" name="Shape 6"/>
          <p:cNvSpPr/>
          <p:nvPr/>
        </p:nvSpPr>
        <p:spPr>
          <a:xfrm>
            <a:off x="5004511" y="3594506"/>
            <a:ext cx="2567544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0" name="Shape 7"/>
          <p:cNvSpPr/>
          <p:nvPr/>
        </p:nvSpPr>
        <p:spPr>
          <a:xfrm>
            <a:off x="7572146" y="3594506"/>
            <a:ext cx="1580083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1" name="Shape 8"/>
          <p:cNvSpPr/>
          <p:nvPr/>
        </p:nvSpPr>
        <p:spPr>
          <a:xfrm>
            <a:off x="9152230" y="3594506"/>
            <a:ext cx="2353848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2" name="Shape 9"/>
          <p:cNvSpPr/>
          <p:nvPr/>
        </p:nvSpPr>
        <p:spPr>
          <a:xfrm>
            <a:off x="9342425" y="3223260"/>
            <a:ext cx="958291" cy="243230"/>
          </a:xfrm>
          <a:prstGeom prst="roundRect">
            <a:avLst>
              <a:gd name="adj" fmla="val 50000"/>
            </a:avLst>
          </a:prstGeom>
          <a:solidFill>
            <a:srgbClr val="A06E1C"/>
          </a:solidFill>
          <a:ln/>
        </p:spPr>
      </p:sp>
      <p:sp>
        <p:nvSpPr>
          <p:cNvPr id="13" name="Shape 10"/>
          <p:cNvSpPr/>
          <p:nvPr/>
        </p:nvSpPr>
        <p:spPr>
          <a:xfrm>
            <a:off x="685800" y="4119372"/>
            <a:ext cx="431871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4" name="Shape 11"/>
          <p:cNvSpPr/>
          <p:nvPr/>
        </p:nvSpPr>
        <p:spPr>
          <a:xfrm>
            <a:off x="5004511" y="4119372"/>
            <a:ext cx="2567544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5" name="Shape 12"/>
          <p:cNvSpPr/>
          <p:nvPr/>
        </p:nvSpPr>
        <p:spPr>
          <a:xfrm>
            <a:off x="7572146" y="4119372"/>
            <a:ext cx="1580083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6" name="Shape 13"/>
          <p:cNvSpPr/>
          <p:nvPr/>
        </p:nvSpPr>
        <p:spPr>
          <a:xfrm>
            <a:off x="9152230" y="4119372"/>
            <a:ext cx="2353848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7" name="Shape 14"/>
          <p:cNvSpPr/>
          <p:nvPr/>
        </p:nvSpPr>
        <p:spPr>
          <a:xfrm>
            <a:off x="9342425" y="3748126"/>
            <a:ext cx="734263" cy="24323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18" name="Shape 15"/>
          <p:cNvSpPr/>
          <p:nvPr/>
        </p:nvSpPr>
        <p:spPr>
          <a:xfrm>
            <a:off x="9342425" y="4272991"/>
            <a:ext cx="808330" cy="243230"/>
          </a:xfrm>
          <a:prstGeom prst="roundRect">
            <a:avLst>
              <a:gd name="adj" fmla="val 50000"/>
            </a:avLst>
          </a:prstGeom>
          <a:solidFill>
            <a:srgbClr val="B3403A"/>
          </a:solidFill>
          <a:ln/>
        </p:spPr>
      </p:sp>
      <p:sp>
        <p:nvSpPr>
          <p:cNvPr id="19" name="Shape 16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0" name="Text 17"/>
          <p:cNvSpPr/>
          <p:nvPr/>
        </p:nvSpPr>
        <p:spPr>
          <a:xfrm>
            <a:off x="685800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DEPENDENCIES</a:t>
            </a:r>
            <a:endParaRPr lang="en-US" sz="970" dirty="0"/>
          </a:p>
        </p:txBody>
      </p:sp>
      <p:sp>
        <p:nvSpPr>
          <p:cNvPr id="21" name="Text 18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22" name="Text 19"/>
          <p:cNvSpPr/>
          <p:nvPr/>
        </p:nvSpPr>
        <p:spPr>
          <a:xfrm>
            <a:off x="685800" y="1837030"/>
            <a:ext cx="5877763" cy="401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470" b="1" spc="-54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cross-team needs — one blocked</a:t>
            </a:r>
            <a:endParaRPr lang="en-US" sz="2470" dirty="0"/>
          </a:p>
        </p:txBody>
      </p:sp>
      <p:sp>
        <p:nvSpPr>
          <p:cNvPr id="23" name="Text 20"/>
          <p:cNvSpPr/>
          <p:nvPr/>
        </p:nvSpPr>
        <p:spPr>
          <a:xfrm>
            <a:off x="875995" y="2697480"/>
            <a:ext cx="769010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20"/>
              </a:lnSpc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need</a:t>
            </a:r>
            <a:endParaRPr lang="en-US" sz="1420" dirty="0"/>
          </a:p>
        </p:txBody>
      </p:sp>
      <p:sp>
        <p:nvSpPr>
          <p:cNvPr id="24" name="Text 21"/>
          <p:cNvSpPr/>
          <p:nvPr/>
        </p:nvSpPr>
        <p:spPr>
          <a:xfrm>
            <a:off x="5194706" y="2697480"/>
            <a:ext cx="477317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20"/>
              </a:lnSpc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</a:t>
            </a:r>
            <a:endParaRPr lang="en-US" sz="1420" dirty="0"/>
          </a:p>
        </p:txBody>
      </p:sp>
      <p:sp>
        <p:nvSpPr>
          <p:cNvPr id="25" name="Text 22"/>
          <p:cNvSpPr/>
          <p:nvPr/>
        </p:nvSpPr>
        <p:spPr>
          <a:xfrm>
            <a:off x="8711489" y="2697480"/>
            <a:ext cx="249631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920"/>
              </a:lnSpc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</a:t>
            </a:r>
            <a:endParaRPr lang="en-US" sz="1420" dirty="0"/>
          </a:p>
        </p:txBody>
      </p:sp>
      <p:sp>
        <p:nvSpPr>
          <p:cNvPr id="26" name="Text 23"/>
          <p:cNvSpPr/>
          <p:nvPr/>
        </p:nvSpPr>
        <p:spPr>
          <a:xfrm>
            <a:off x="9342425" y="2697480"/>
            <a:ext cx="58155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20"/>
              </a:lnSpc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420" dirty="0"/>
          </a:p>
        </p:txBody>
      </p:sp>
      <p:sp>
        <p:nvSpPr>
          <p:cNvPr id="27" name="Text 24"/>
          <p:cNvSpPr/>
          <p:nvPr/>
        </p:nvSpPr>
        <p:spPr>
          <a:xfrm>
            <a:off x="875995" y="3236062"/>
            <a:ext cx="164043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review slot</a:t>
            </a:r>
            <a:endParaRPr lang="en-US" sz="1350" dirty="0"/>
          </a:p>
        </p:txBody>
      </p:sp>
      <p:sp>
        <p:nvSpPr>
          <p:cNvPr id="28" name="Text 25"/>
          <p:cNvSpPr/>
          <p:nvPr/>
        </p:nvSpPr>
        <p:spPr>
          <a:xfrm>
            <a:off x="5194706" y="3236062"/>
            <a:ext cx="84490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Security</a:t>
            </a:r>
            <a:endParaRPr lang="en-US" sz="1350" dirty="0"/>
          </a:p>
        </p:txBody>
      </p:sp>
      <p:sp>
        <p:nvSpPr>
          <p:cNvPr id="29" name="Text 26"/>
          <p:cNvSpPr/>
          <p:nvPr/>
        </p:nvSpPr>
        <p:spPr>
          <a:xfrm>
            <a:off x="8415223" y="3236062"/>
            <a:ext cx="54681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Jun</a:t>
            </a:r>
            <a:endParaRPr lang="en-US" sz="1350" dirty="0"/>
          </a:p>
        </p:txBody>
      </p:sp>
      <p:sp>
        <p:nvSpPr>
          <p:cNvPr id="30" name="Text 27"/>
          <p:cNvSpPr/>
          <p:nvPr/>
        </p:nvSpPr>
        <p:spPr>
          <a:xfrm>
            <a:off x="9342425" y="3223260"/>
            <a:ext cx="986638" cy="262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860" b="1" spc="69" kern="0" dirty="0">
                <a:solidFill>
                  <a:srgbClr val="FFFFFF"/>
                </a:solidFill>
                <a:highlight>
                  <a:srgbClr val="A06E1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REQUESTED</a:t>
            </a:r>
            <a:endParaRPr lang="en-US" sz="860" dirty="0"/>
          </a:p>
        </p:txBody>
      </p:sp>
      <p:sp>
        <p:nvSpPr>
          <p:cNvPr id="31" name="Text 28"/>
          <p:cNvSpPr/>
          <p:nvPr/>
        </p:nvSpPr>
        <p:spPr>
          <a:xfrm>
            <a:off x="875995" y="3760927"/>
            <a:ext cx="186080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 rate-limit increase</a:t>
            </a:r>
            <a:endParaRPr lang="en-US" sz="1350" dirty="0"/>
          </a:p>
        </p:txBody>
      </p:sp>
      <p:sp>
        <p:nvSpPr>
          <p:cNvPr id="32" name="Text 29"/>
          <p:cNvSpPr/>
          <p:nvPr/>
        </p:nvSpPr>
        <p:spPr>
          <a:xfrm>
            <a:off x="5194706" y="3760927"/>
            <a:ext cx="1108253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 team</a:t>
            </a:r>
            <a:endParaRPr lang="en-US" sz="1350" dirty="0"/>
          </a:p>
        </p:txBody>
      </p:sp>
      <p:sp>
        <p:nvSpPr>
          <p:cNvPr id="33" name="Text 30"/>
          <p:cNvSpPr/>
          <p:nvPr/>
        </p:nvSpPr>
        <p:spPr>
          <a:xfrm>
            <a:off x="8415223" y="3760927"/>
            <a:ext cx="54681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Jun</a:t>
            </a:r>
            <a:endParaRPr lang="en-US" sz="1350" dirty="0"/>
          </a:p>
        </p:txBody>
      </p:sp>
      <p:sp>
        <p:nvSpPr>
          <p:cNvPr id="34" name="Text 31"/>
          <p:cNvSpPr/>
          <p:nvPr/>
        </p:nvSpPr>
        <p:spPr>
          <a:xfrm>
            <a:off x="9342425" y="3748126"/>
            <a:ext cx="762610" cy="262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860" b="1" spc="69" kern="0" dirty="0">
                <a:solidFill>
                  <a:srgbClr val="FFFFFF"/>
                </a:solidFill>
                <a:highlight>
                  <a:srgbClr val="2F7D4F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AGREED</a:t>
            </a:r>
            <a:endParaRPr lang="en-US" sz="860" dirty="0"/>
          </a:p>
        </p:txBody>
      </p:sp>
      <p:sp>
        <p:nvSpPr>
          <p:cNvPr id="35" name="Text 32"/>
          <p:cNvSpPr/>
          <p:nvPr/>
        </p:nvSpPr>
        <p:spPr>
          <a:xfrm>
            <a:off x="875995" y="4284878"/>
            <a:ext cx="2127809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Anonymised test data set</a:t>
            </a:r>
            <a:endParaRPr lang="en-US" sz="1350" dirty="0"/>
          </a:p>
        </p:txBody>
      </p:sp>
      <p:sp>
        <p:nvSpPr>
          <p:cNvPr id="36" name="Text 33"/>
          <p:cNvSpPr/>
          <p:nvPr/>
        </p:nvSpPr>
        <p:spPr>
          <a:xfrm>
            <a:off x="5194706" y="4284878"/>
            <a:ext cx="96560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Finance ops</a:t>
            </a:r>
            <a:endParaRPr lang="en-US" sz="1350" dirty="0"/>
          </a:p>
        </p:txBody>
      </p:sp>
      <p:sp>
        <p:nvSpPr>
          <p:cNvPr id="37" name="Text 34"/>
          <p:cNvSpPr/>
          <p:nvPr/>
        </p:nvSpPr>
        <p:spPr>
          <a:xfrm>
            <a:off x="8415223" y="4284878"/>
            <a:ext cx="54681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Jun</a:t>
            </a:r>
            <a:endParaRPr lang="en-US" sz="1350" dirty="0"/>
          </a:p>
        </p:txBody>
      </p:sp>
      <p:sp>
        <p:nvSpPr>
          <p:cNvPr id="38" name="Text 35"/>
          <p:cNvSpPr/>
          <p:nvPr/>
        </p:nvSpPr>
        <p:spPr>
          <a:xfrm>
            <a:off x="9342425" y="4272991"/>
            <a:ext cx="837590" cy="262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860" b="1" spc="69" kern="0" dirty="0">
                <a:solidFill>
                  <a:srgbClr val="FFFFFF"/>
                </a:solidFill>
                <a:highlight>
                  <a:srgbClr val="B3403A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BLOCKED</a:t>
            </a:r>
            <a:endParaRPr lang="en-US" sz="860" dirty="0"/>
          </a:p>
        </p:txBody>
      </p:sp>
      <p:sp>
        <p:nvSpPr>
          <p:cNvPr id="39" name="Text 36"/>
          <p:cNvSpPr/>
          <p:nvPr/>
        </p:nvSpPr>
        <p:spPr>
          <a:xfrm>
            <a:off x="685800" y="4820717"/>
            <a:ext cx="3554273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spc="27" kern="0" dirty="0">
                <a:solidFill>
                  <a:srgbClr val="AEB4B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Escalation path: programme sponsor → CIO weekly.</a:t>
            </a:r>
            <a:endParaRPr lang="en-US" sz="900" dirty="0"/>
          </a:p>
        </p:txBody>
      </p:sp>
      <p:sp>
        <p:nvSpPr>
          <p:cNvPr id="40" name="Text 37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41" name="Text 38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/ 16</a:t>
            </a:r>
            <a:endParaRPr lang="en-US" sz="97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316175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3055925"/>
            <a:ext cx="4995550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5" name="Shape 2"/>
          <p:cNvSpPr/>
          <p:nvPr/>
        </p:nvSpPr>
        <p:spPr>
          <a:xfrm>
            <a:off x="5681167" y="3055925"/>
            <a:ext cx="1479865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6" name="Shape 3"/>
          <p:cNvSpPr/>
          <p:nvPr/>
        </p:nvSpPr>
        <p:spPr>
          <a:xfrm>
            <a:off x="7161581" y="3055925"/>
            <a:ext cx="2036917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7" name="Shape 4"/>
          <p:cNvSpPr/>
          <p:nvPr/>
        </p:nvSpPr>
        <p:spPr>
          <a:xfrm>
            <a:off x="9197950" y="3055925"/>
            <a:ext cx="2307671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8" name="Shape 5"/>
          <p:cNvSpPr/>
          <p:nvPr/>
        </p:nvSpPr>
        <p:spPr>
          <a:xfrm>
            <a:off x="685800" y="3594506"/>
            <a:ext cx="4995550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9" name="Shape 6"/>
          <p:cNvSpPr/>
          <p:nvPr/>
        </p:nvSpPr>
        <p:spPr>
          <a:xfrm>
            <a:off x="5681167" y="3594506"/>
            <a:ext cx="147986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0" name="Shape 7"/>
          <p:cNvSpPr/>
          <p:nvPr/>
        </p:nvSpPr>
        <p:spPr>
          <a:xfrm>
            <a:off x="7161581" y="3594506"/>
            <a:ext cx="2036917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1" name="Shape 8"/>
          <p:cNvSpPr/>
          <p:nvPr/>
        </p:nvSpPr>
        <p:spPr>
          <a:xfrm>
            <a:off x="9197950" y="3594506"/>
            <a:ext cx="230767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2" name="Shape 9"/>
          <p:cNvSpPr/>
          <p:nvPr/>
        </p:nvSpPr>
        <p:spPr>
          <a:xfrm>
            <a:off x="9389059" y="3223260"/>
            <a:ext cx="883310" cy="24323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13" name="Shape 10"/>
          <p:cNvSpPr/>
          <p:nvPr/>
        </p:nvSpPr>
        <p:spPr>
          <a:xfrm>
            <a:off x="685800" y="4119372"/>
            <a:ext cx="4995550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4" name="Shape 11"/>
          <p:cNvSpPr/>
          <p:nvPr/>
        </p:nvSpPr>
        <p:spPr>
          <a:xfrm>
            <a:off x="5681167" y="4119372"/>
            <a:ext cx="147986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5" name="Shape 12"/>
          <p:cNvSpPr/>
          <p:nvPr/>
        </p:nvSpPr>
        <p:spPr>
          <a:xfrm>
            <a:off x="7161581" y="4119372"/>
            <a:ext cx="2036917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6" name="Shape 13"/>
          <p:cNvSpPr/>
          <p:nvPr/>
        </p:nvSpPr>
        <p:spPr>
          <a:xfrm>
            <a:off x="9197950" y="4119372"/>
            <a:ext cx="230767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7" name="Shape 14"/>
          <p:cNvSpPr/>
          <p:nvPr/>
        </p:nvSpPr>
        <p:spPr>
          <a:xfrm>
            <a:off x="9389059" y="3748126"/>
            <a:ext cx="958291" cy="243230"/>
          </a:xfrm>
          <a:prstGeom prst="roundRect">
            <a:avLst>
              <a:gd name="adj" fmla="val 50000"/>
            </a:avLst>
          </a:prstGeom>
          <a:solidFill>
            <a:srgbClr val="A06E1C"/>
          </a:solidFill>
          <a:ln/>
        </p:spPr>
      </p:sp>
      <p:sp>
        <p:nvSpPr>
          <p:cNvPr id="18" name="Shape 15"/>
          <p:cNvSpPr/>
          <p:nvPr/>
        </p:nvSpPr>
        <p:spPr>
          <a:xfrm>
            <a:off x="9389059" y="4272991"/>
            <a:ext cx="883310" cy="243230"/>
          </a:xfrm>
          <a:prstGeom prst="roundRect">
            <a:avLst>
              <a:gd name="adj" fmla="val 50000"/>
            </a:avLst>
          </a:prstGeom>
          <a:solidFill>
            <a:srgbClr val="B3403A"/>
          </a:solidFill>
          <a:ln/>
        </p:spPr>
      </p:sp>
      <p:sp>
        <p:nvSpPr>
          <p:cNvPr id="19" name="Shape 16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0" name="Text 17"/>
          <p:cNvSpPr/>
          <p:nvPr/>
        </p:nvSpPr>
        <p:spPr>
          <a:xfrm>
            <a:off x="685800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CHANGES</a:t>
            </a:r>
            <a:endParaRPr lang="en-US" sz="970" dirty="0"/>
          </a:p>
        </p:txBody>
      </p:sp>
      <p:sp>
        <p:nvSpPr>
          <p:cNvPr id="21" name="Text 18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22" name="Text 19"/>
          <p:cNvSpPr/>
          <p:nvPr/>
        </p:nvSpPr>
        <p:spPr>
          <a:xfrm>
            <a:off x="685800" y="1837030"/>
            <a:ext cx="5811926" cy="401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470" b="1" spc="-54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 changes stay inside contingency</a:t>
            </a:r>
            <a:endParaRPr lang="en-US" sz="2470" dirty="0"/>
          </a:p>
        </p:txBody>
      </p:sp>
      <p:sp>
        <p:nvSpPr>
          <p:cNvPr id="23" name="Text 20"/>
          <p:cNvSpPr/>
          <p:nvPr/>
        </p:nvSpPr>
        <p:spPr>
          <a:xfrm>
            <a:off x="875995" y="2697480"/>
            <a:ext cx="1405433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20"/>
              </a:lnSpc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request</a:t>
            </a:r>
            <a:endParaRPr lang="en-US" sz="1420" dirty="0"/>
          </a:p>
        </p:txBody>
      </p:sp>
      <p:sp>
        <p:nvSpPr>
          <p:cNvPr id="24" name="Text 21"/>
          <p:cNvSpPr/>
          <p:nvPr/>
        </p:nvSpPr>
        <p:spPr>
          <a:xfrm>
            <a:off x="5872277" y="2697480"/>
            <a:ext cx="434340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20"/>
              </a:lnSpc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</a:t>
            </a:r>
            <a:endParaRPr lang="en-US" sz="1420" dirty="0"/>
          </a:p>
        </p:txBody>
      </p:sp>
      <p:sp>
        <p:nvSpPr>
          <p:cNvPr id="25" name="Text 22"/>
          <p:cNvSpPr/>
          <p:nvPr/>
        </p:nvSpPr>
        <p:spPr>
          <a:xfrm>
            <a:off x="7351776" y="2697480"/>
            <a:ext cx="829361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20"/>
              </a:lnSpc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1420" dirty="0"/>
          </a:p>
        </p:txBody>
      </p:sp>
      <p:sp>
        <p:nvSpPr>
          <p:cNvPr id="26" name="Text 23"/>
          <p:cNvSpPr/>
          <p:nvPr/>
        </p:nvSpPr>
        <p:spPr>
          <a:xfrm>
            <a:off x="9389059" y="2697480"/>
            <a:ext cx="58155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20"/>
              </a:lnSpc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420" dirty="0"/>
          </a:p>
        </p:txBody>
      </p:sp>
      <p:sp>
        <p:nvSpPr>
          <p:cNvPr id="27" name="Text 24"/>
          <p:cNvSpPr/>
          <p:nvPr/>
        </p:nvSpPr>
        <p:spPr>
          <a:xfrm>
            <a:off x="875995" y="3236062"/>
            <a:ext cx="258135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CR-11 · Drop the legacy export</a:t>
            </a:r>
            <a:endParaRPr lang="en-US" sz="1350" dirty="0"/>
          </a:p>
        </p:txBody>
      </p:sp>
      <p:sp>
        <p:nvSpPr>
          <p:cNvPr id="28" name="Text 25"/>
          <p:cNvSpPr/>
          <p:nvPr/>
        </p:nvSpPr>
        <p:spPr>
          <a:xfrm>
            <a:off x="5872277" y="3236062"/>
            <a:ext cx="50657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−€15k</a:t>
            </a:r>
            <a:endParaRPr lang="en-US" sz="1350" dirty="0"/>
          </a:p>
        </p:txBody>
      </p:sp>
      <p:sp>
        <p:nvSpPr>
          <p:cNvPr id="29" name="Text 26"/>
          <p:cNvSpPr/>
          <p:nvPr/>
        </p:nvSpPr>
        <p:spPr>
          <a:xfrm>
            <a:off x="7351776" y="3236062"/>
            <a:ext cx="763524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±0 weeks</a:t>
            </a:r>
            <a:endParaRPr lang="en-US" sz="1350" dirty="0"/>
          </a:p>
        </p:txBody>
      </p:sp>
      <p:sp>
        <p:nvSpPr>
          <p:cNvPr id="30" name="Text 27"/>
          <p:cNvSpPr/>
          <p:nvPr/>
        </p:nvSpPr>
        <p:spPr>
          <a:xfrm>
            <a:off x="9389059" y="3223260"/>
            <a:ext cx="911657" cy="262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860" b="1" spc="69" kern="0" dirty="0">
                <a:solidFill>
                  <a:srgbClr val="FFFFFF"/>
                </a:solidFill>
                <a:highlight>
                  <a:srgbClr val="2F7D4F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APPROVED</a:t>
            </a:r>
            <a:endParaRPr lang="en-US" sz="860" dirty="0"/>
          </a:p>
        </p:txBody>
      </p:sp>
      <p:sp>
        <p:nvSpPr>
          <p:cNvPr id="31" name="Text 28"/>
          <p:cNvSpPr/>
          <p:nvPr/>
        </p:nvSpPr>
        <p:spPr>
          <a:xfrm>
            <a:off x="875995" y="3760927"/>
            <a:ext cx="225856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CR-12 · French localisation</a:t>
            </a:r>
            <a:endParaRPr lang="en-US" sz="1350" dirty="0"/>
          </a:p>
        </p:txBody>
      </p:sp>
      <p:sp>
        <p:nvSpPr>
          <p:cNvPr id="32" name="Text 29"/>
          <p:cNvSpPr/>
          <p:nvPr/>
        </p:nvSpPr>
        <p:spPr>
          <a:xfrm>
            <a:off x="5872277" y="3760927"/>
            <a:ext cx="50657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+€40k</a:t>
            </a:r>
            <a:endParaRPr lang="en-US" sz="1350" dirty="0"/>
          </a:p>
        </p:txBody>
      </p:sp>
      <p:sp>
        <p:nvSpPr>
          <p:cNvPr id="33" name="Text 30"/>
          <p:cNvSpPr/>
          <p:nvPr/>
        </p:nvSpPr>
        <p:spPr>
          <a:xfrm>
            <a:off x="7351776" y="3760927"/>
            <a:ext cx="763524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±0 weeks</a:t>
            </a:r>
            <a:endParaRPr lang="en-US" sz="1350" dirty="0"/>
          </a:p>
        </p:txBody>
      </p:sp>
      <p:sp>
        <p:nvSpPr>
          <p:cNvPr id="34" name="Text 31"/>
          <p:cNvSpPr/>
          <p:nvPr/>
        </p:nvSpPr>
        <p:spPr>
          <a:xfrm>
            <a:off x="9389059" y="3748126"/>
            <a:ext cx="986638" cy="262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860" b="1" spc="69" kern="0" dirty="0">
                <a:solidFill>
                  <a:srgbClr val="FFFFFF"/>
                </a:solidFill>
                <a:highlight>
                  <a:srgbClr val="A06E1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IN REVIEW</a:t>
            </a:r>
            <a:endParaRPr lang="en-US" sz="860" dirty="0"/>
          </a:p>
        </p:txBody>
      </p:sp>
      <p:sp>
        <p:nvSpPr>
          <p:cNvPr id="35" name="Text 32"/>
          <p:cNvSpPr/>
          <p:nvPr/>
        </p:nvSpPr>
        <p:spPr>
          <a:xfrm>
            <a:off x="875995" y="4284878"/>
            <a:ext cx="228142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CR-13 · Extra training wave</a:t>
            </a:r>
            <a:endParaRPr lang="en-US" sz="1350" dirty="0"/>
          </a:p>
        </p:txBody>
      </p:sp>
      <p:sp>
        <p:nvSpPr>
          <p:cNvPr id="36" name="Text 33"/>
          <p:cNvSpPr/>
          <p:nvPr/>
        </p:nvSpPr>
        <p:spPr>
          <a:xfrm>
            <a:off x="5872277" y="4284878"/>
            <a:ext cx="50657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+€20k</a:t>
            </a:r>
            <a:endParaRPr lang="en-US" sz="1350" dirty="0"/>
          </a:p>
        </p:txBody>
      </p:sp>
      <p:sp>
        <p:nvSpPr>
          <p:cNvPr id="37" name="Text 34"/>
          <p:cNvSpPr/>
          <p:nvPr/>
        </p:nvSpPr>
        <p:spPr>
          <a:xfrm>
            <a:off x="7351776" y="4284878"/>
            <a:ext cx="67757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 week</a:t>
            </a:r>
            <a:endParaRPr lang="en-US" sz="1350" dirty="0"/>
          </a:p>
        </p:txBody>
      </p:sp>
      <p:sp>
        <p:nvSpPr>
          <p:cNvPr id="38" name="Text 35"/>
          <p:cNvSpPr/>
          <p:nvPr/>
        </p:nvSpPr>
        <p:spPr>
          <a:xfrm>
            <a:off x="9389059" y="4272991"/>
            <a:ext cx="911657" cy="262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860" b="1" spc="69" kern="0" dirty="0">
                <a:solidFill>
                  <a:srgbClr val="FFFFFF"/>
                </a:solidFill>
                <a:highlight>
                  <a:srgbClr val="B3403A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DECLINED</a:t>
            </a:r>
            <a:endParaRPr lang="en-US" sz="860" dirty="0"/>
          </a:p>
        </p:txBody>
      </p:sp>
      <p:sp>
        <p:nvSpPr>
          <p:cNvPr id="39" name="Text 36"/>
          <p:cNvSpPr/>
          <p:nvPr/>
        </p:nvSpPr>
        <p:spPr>
          <a:xfrm>
            <a:off x="685800" y="4820717"/>
            <a:ext cx="3924605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spc="27" kern="0" dirty="0">
                <a:solidFill>
                  <a:srgbClr val="AEB4B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Change board of 22 May · net approved to date: +€25k.</a:t>
            </a:r>
            <a:endParaRPr lang="en-US" sz="900" dirty="0"/>
          </a:p>
        </p:txBody>
      </p:sp>
      <p:sp>
        <p:nvSpPr>
          <p:cNvPr id="40" name="Text 37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41" name="Text 38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 / 16</a:t>
            </a:r>
            <a:endParaRPr lang="en-US" sz="97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488082"/>
            <a:ext cx="285293" cy="19202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5" name="Text 2"/>
          <p:cNvSpPr/>
          <p:nvPr/>
        </p:nvSpPr>
        <p:spPr>
          <a:xfrm>
            <a:off x="685800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SO WHAT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7" name="Text 4"/>
          <p:cNvSpPr/>
          <p:nvPr/>
        </p:nvSpPr>
        <p:spPr>
          <a:xfrm>
            <a:off x="1085393" y="2411273"/>
            <a:ext cx="111099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HABIT</a:t>
            </a:r>
            <a:endParaRPr lang="en-US" sz="1120" dirty="0"/>
          </a:p>
        </p:txBody>
      </p:sp>
      <p:sp>
        <p:nvSpPr>
          <p:cNvPr id="8" name="Text 5"/>
          <p:cNvSpPr/>
          <p:nvPr/>
        </p:nvSpPr>
        <p:spPr>
          <a:xfrm>
            <a:off x="685800" y="2801722"/>
            <a:ext cx="5835701" cy="1712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60"/>
              </a:lnSpc>
              <a:buNone/>
            </a:pPr>
            <a:r>
              <a:rPr lang="en-US" sz="2550" spc="-41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status update is a decision</a:t>
            </a:r>
            <a:endParaRPr lang="en-US" sz="2550" dirty="0"/>
          </a:p>
          <a:p>
            <a:pPr algn="l" indent="0" marL="0">
              <a:lnSpc>
                <a:spcPts val="3160"/>
              </a:lnSpc>
              <a:buNone/>
            </a:pPr>
            <a:r>
              <a:rPr lang="en-US" sz="2550" spc="-41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instrument, not a diary. </a:t>
            </a:r>
            <a:pPr algn="l" indent="0" marL="0">
              <a:lnSpc>
                <a:spcPts val="3160"/>
              </a:lnSpc>
              <a:buNone/>
            </a:pPr>
            <a:r>
              <a:rPr lang="en-US" sz="2550" spc="-41" kern="0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with what</a:t>
            </a:r>
            <a:endParaRPr lang="en-US" sz="2550" dirty="0"/>
          </a:p>
          <a:p>
            <a:pPr algn="l" indent="0" marL="0">
              <a:lnSpc>
                <a:spcPts val="3160"/>
              </a:lnSpc>
              <a:buNone/>
            </a:pPr>
            <a:r>
              <a:rPr lang="en-US" sz="2550" spc="-41" kern="0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changed</a:t>
            </a:r>
            <a:pPr algn="l" indent="0" marL="0">
              <a:lnSpc>
                <a:spcPts val="3160"/>
              </a:lnSpc>
              <a:buNone/>
            </a:pPr>
            <a:r>
              <a:rPr lang="en-US" sz="2550" spc="-41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and ask early, because bad</a:t>
            </a:r>
            <a:endParaRPr lang="en-US" sz="2550" dirty="0"/>
          </a:p>
          <a:p>
            <a:pPr algn="l" indent="0" marL="0">
              <a:lnSpc>
                <a:spcPts val="3160"/>
              </a:lnSpc>
              <a:buNone/>
            </a:pPr>
            <a:r>
              <a:rPr lang="en-US" sz="2550" spc="-41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 does not improve with age.</a:t>
            </a:r>
            <a:endParaRPr lang="en-US" sz="2550" dirty="0"/>
          </a:p>
        </p:txBody>
      </p:sp>
      <p:sp>
        <p:nvSpPr>
          <p:cNvPr id="9" name="Text 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 / 16</a:t>
            </a:r>
            <a:endParaRPr lang="en-US" sz="97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1690726"/>
            <a:ext cx="10820095" cy="3429000"/>
          </a:xfrm>
          <a:prstGeom prst="roundRect">
            <a:avLst>
              <a:gd name="adj" fmla="val 4453"/>
            </a:avLst>
          </a:prstGeom>
          <a:noFill/>
          <a:ln w="19050">
            <a:solidFill>
              <a:srgbClr val="E2E5EA"/>
            </a:solidFill>
            <a:prstDash val="dash"/>
          </a:ln>
        </p:spPr>
      </p:sp>
      <p:sp>
        <p:nvSpPr>
          <p:cNvPr id="3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513893"/>
            <a:ext cx="138988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OPEN CANVAS</a:t>
            </a:r>
            <a:endParaRPr lang="en-US" sz="970" dirty="0"/>
          </a:p>
        </p:txBody>
      </p:sp>
      <p:sp>
        <p:nvSpPr>
          <p:cNvPr id="5" name="Text 3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6" name="Text 4"/>
          <p:cNvSpPr/>
          <p:nvPr/>
        </p:nvSpPr>
        <p:spPr>
          <a:xfrm>
            <a:off x="3697834" y="2862072"/>
            <a:ext cx="4796028" cy="1162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767C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canvas — keep the header and footer, then</a:t>
            </a:r>
            <a:endParaRPr lang="en-US" sz="1500" dirty="0"/>
          </a:p>
          <a:p>
            <a:pPr algn="ctr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767C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compose any layout you like in this space. Text, boxes,</a:t>
            </a:r>
            <a:endParaRPr lang="en-US" sz="1500" dirty="0"/>
          </a:p>
          <a:p>
            <a:pPr algn="ctr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767C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inline SVG, a table or a chart all still convert to native,</a:t>
            </a:r>
            <a:endParaRPr lang="en-US" sz="1500" dirty="0"/>
          </a:p>
          <a:p>
            <a:pPr algn="ctr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767C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editable objects.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 / 16</a:t>
            </a:r>
            <a:endParaRPr lang="en-US" sz="97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416759"/>
            <a:ext cx="285293" cy="19202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3621938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5" name="Shape 2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6" name="Text 3"/>
          <p:cNvSpPr/>
          <p:nvPr/>
        </p:nvSpPr>
        <p:spPr>
          <a:xfrm>
            <a:off x="685800" y="513893"/>
            <a:ext cx="8037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CLOSE</a:t>
            </a:r>
            <a:endParaRPr lang="en-US" sz="970" dirty="0"/>
          </a:p>
        </p:txBody>
      </p:sp>
      <p:sp>
        <p:nvSpPr>
          <p:cNvPr id="7" name="Text 4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8" name="Text 5"/>
          <p:cNvSpPr/>
          <p:nvPr/>
        </p:nvSpPr>
        <p:spPr>
          <a:xfrm>
            <a:off x="1085393" y="2339950"/>
            <a:ext cx="123352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NEXT STEPS</a:t>
            </a:r>
            <a:endParaRPr lang="en-US" sz="1120" dirty="0"/>
          </a:p>
        </p:txBody>
      </p:sp>
      <p:sp>
        <p:nvSpPr>
          <p:cNvPr id="9" name="Text 6"/>
          <p:cNvSpPr/>
          <p:nvPr/>
        </p:nvSpPr>
        <p:spPr>
          <a:xfrm>
            <a:off x="685800" y="2654503"/>
            <a:ext cx="7278624" cy="9336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10"/>
              </a:lnSpc>
              <a:buNone/>
            </a:pPr>
            <a:r>
              <a:rPr lang="en-US" sz="3000" b="1" spc="-66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asks on the table — next steering 25</a:t>
            </a:r>
            <a:endParaRPr lang="en-US" sz="3000" dirty="0"/>
          </a:p>
          <a:p>
            <a:pPr algn="l" indent="0" marL="0">
              <a:lnSpc>
                <a:spcPts val="3210"/>
              </a:lnSpc>
              <a:buNone/>
            </a:pPr>
            <a:r>
              <a:rPr lang="en-US" sz="3000" b="1" spc="-66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June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5800" y="3898087"/>
            <a:ext cx="925373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60"/>
              </a:lnSpc>
              <a:buNone/>
            </a:pPr>
            <a:r>
              <a:rPr lang="en-US" sz="16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asks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685800" y="4240987"/>
            <a:ext cx="394563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Vendor approval by 7 Jun; the engineer by 14 Jun.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295644" y="3898087"/>
            <a:ext cx="1909267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60"/>
              </a:lnSpc>
              <a:buNone/>
            </a:pPr>
            <a:r>
              <a:rPr lang="en-US" sz="16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Between steerings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6295644" y="4240987"/>
            <a:ext cx="4149547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one-pager to sponsors; escalations any time.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5" name="Text 12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 / 16</a:t>
            </a:r>
            <a:endParaRPr lang="en-US" sz="97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784348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1198778" y="3002890"/>
            <a:ext cx="883310" cy="22860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5" name="Shape 2"/>
          <p:cNvSpPr/>
          <p:nvPr/>
        </p:nvSpPr>
        <p:spPr>
          <a:xfrm>
            <a:off x="3090672" y="3002890"/>
            <a:ext cx="659282" cy="228600"/>
          </a:xfrm>
          <a:prstGeom prst="roundRect">
            <a:avLst>
              <a:gd name="adj" fmla="val 50000"/>
            </a:avLst>
          </a:prstGeom>
          <a:solidFill>
            <a:srgbClr val="A06E1C"/>
          </a:solidFill>
          <a:ln/>
        </p:spPr>
      </p:sp>
      <p:sp>
        <p:nvSpPr>
          <p:cNvPr id="6" name="Shape 3"/>
          <p:cNvSpPr/>
          <p:nvPr/>
        </p:nvSpPr>
        <p:spPr>
          <a:xfrm>
            <a:off x="4608576" y="3002890"/>
            <a:ext cx="883310" cy="22860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7" name="Shape 4"/>
          <p:cNvSpPr/>
          <p:nvPr/>
        </p:nvSpPr>
        <p:spPr>
          <a:xfrm>
            <a:off x="6134710" y="3002890"/>
            <a:ext cx="659282" cy="228600"/>
          </a:xfrm>
          <a:prstGeom prst="roundRect">
            <a:avLst>
              <a:gd name="adj" fmla="val 50000"/>
            </a:avLst>
          </a:prstGeom>
          <a:solidFill>
            <a:srgbClr val="A06E1C"/>
          </a:solidFill>
          <a:ln/>
        </p:spPr>
      </p:sp>
      <p:sp>
        <p:nvSpPr>
          <p:cNvPr id="8" name="Shape 5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9" name="Text 6"/>
          <p:cNvSpPr/>
          <p:nvPr/>
        </p:nvSpPr>
        <p:spPr>
          <a:xfrm>
            <a:off x="685800" y="513893"/>
            <a:ext cx="138988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THIS PERIOD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1" name="Text 8"/>
          <p:cNvSpPr/>
          <p:nvPr/>
        </p:nvSpPr>
        <p:spPr>
          <a:xfrm>
            <a:off x="685800" y="1968703"/>
            <a:ext cx="5205679" cy="76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470" b="1" spc="-54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track overall — the UAT slip is</a:t>
            </a:r>
            <a:endParaRPr lang="en-US" sz="2470" dirty="0"/>
          </a:p>
          <a:p>
            <a:pPr algn="l" indent="0" marL="0">
              <a:lnSpc>
                <a:spcPts val="2650"/>
              </a:lnSpc>
              <a:buNone/>
            </a:pPr>
            <a:r>
              <a:rPr lang="en-US" sz="2470" b="1" spc="-54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contained, two decisions due today</a:t>
            </a:r>
            <a:endParaRPr lang="en-US" sz="2470" dirty="0"/>
          </a:p>
        </p:txBody>
      </p:sp>
      <p:sp>
        <p:nvSpPr>
          <p:cNvPr id="12" name="Text 9"/>
          <p:cNvSpPr/>
          <p:nvPr/>
        </p:nvSpPr>
        <p:spPr>
          <a:xfrm>
            <a:off x="685800" y="3002890"/>
            <a:ext cx="1431036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90"/>
              </a:lnSpc>
              <a:buNone/>
            </a:pPr>
            <a:r>
              <a:rPr lang="en-US" sz="127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 </a:t>
            </a:r>
            <a:pPr algn="l" indent="0" marL="0">
              <a:lnSpc>
                <a:spcPts val="1590"/>
              </a:lnSpc>
              <a:buNone/>
            </a:pPr>
            <a:r>
              <a:rPr lang="en-US" sz="860" b="1" spc="69" kern="0" dirty="0">
                <a:solidFill>
                  <a:srgbClr val="FFFFFF"/>
                </a:solidFill>
                <a:highlight>
                  <a:srgbClr val="2F7D4F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ON TRACK</a:t>
            </a:r>
            <a:endParaRPr lang="en-US" sz="1270" dirty="0"/>
          </a:p>
        </p:txBody>
      </p:sp>
      <p:sp>
        <p:nvSpPr>
          <p:cNvPr id="13" name="Text 10"/>
          <p:cNvSpPr/>
          <p:nvPr/>
        </p:nvSpPr>
        <p:spPr>
          <a:xfrm>
            <a:off x="2367382" y="3002890"/>
            <a:ext cx="1416406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90"/>
              </a:lnSpc>
              <a:buNone/>
            </a:pPr>
            <a:r>
              <a:rPr lang="en-US" sz="127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 </a:t>
            </a:r>
            <a:pPr algn="l" indent="0" marL="0">
              <a:lnSpc>
                <a:spcPts val="1590"/>
              </a:lnSpc>
              <a:buNone/>
            </a:pPr>
            <a:r>
              <a:rPr lang="en-US" sz="860" b="1" spc="69" kern="0" dirty="0">
                <a:solidFill>
                  <a:srgbClr val="FFFFFF"/>
                </a:solidFill>
                <a:highlight>
                  <a:srgbClr val="A06E1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WATCH</a:t>
            </a:r>
            <a:endParaRPr lang="en-US" sz="1270" dirty="0"/>
          </a:p>
        </p:txBody>
      </p:sp>
      <p:sp>
        <p:nvSpPr>
          <p:cNvPr id="14" name="Text 11"/>
          <p:cNvSpPr/>
          <p:nvPr/>
        </p:nvSpPr>
        <p:spPr>
          <a:xfrm>
            <a:off x="4035247" y="3002890"/>
            <a:ext cx="1493215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90"/>
              </a:lnSpc>
              <a:buNone/>
            </a:pPr>
            <a:r>
              <a:rPr lang="en-US" sz="127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 </a:t>
            </a:r>
            <a:pPr algn="l" indent="0" marL="0">
              <a:lnSpc>
                <a:spcPts val="1590"/>
              </a:lnSpc>
              <a:buNone/>
            </a:pPr>
            <a:r>
              <a:rPr lang="en-US" sz="860" b="1" spc="69" kern="0" dirty="0">
                <a:solidFill>
                  <a:srgbClr val="FFFFFF"/>
                </a:solidFill>
                <a:highlight>
                  <a:srgbClr val="2F7D4F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ON TRACK</a:t>
            </a:r>
            <a:endParaRPr lang="en-US" sz="1270" dirty="0"/>
          </a:p>
        </p:txBody>
      </p:sp>
      <p:sp>
        <p:nvSpPr>
          <p:cNvPr id="15" name="Text 12"/>
          <p:cNvSpPr/>
          <p:nvPr/>
        </p:nvSpPr>
        <p:spPr>
          <a:xfrm>
            <a:off x="5778094" y="3002890"/>
            <a:ext cx="1045159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90"/>
              </a:lnSpc>
              <a:buNone/>
            </a:pPr>
            <a:r>
              <a:rPr lang="en-US" sz="127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</a:t>
            </a:r>
            <a:pPr algn="l" indent="0" marL="0">
              <a:lnSpc>
                <a:spcPts val="1590"/>
              </a:lnSpc>
              <a:buNone/>
            </a:pPr>
            <a:r>
              <a:rPr lang="en-US" sz="860" b="1" spc="69" kern="0" dirty="0">
                <a:solidFill>
                  <a:srgbClr val="FFFFFF"/>
                </a:solidFill>
                <a:highlight>
                  <a:srgbClr val="A06E1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WATCH</a:t>
            </a:r>
            <a:endParaRPr lang="en-US" sz="1270" dirty="0"/>
          </a:p>
        </p:txBody>
      </p:sp>
      <p:sp>
        <p:nvSpPr>
          <p:cNvPr id="16" name="Text 13"/>
          <p:cNvSpPr/>
          <p:nvPr/>
        </p:nvSpPr>
        <p:spPr>
          <a:xfrm>
            <a:off x="685800" y="3517697"/>
            <a:ext cx="62270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26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SHIPPED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685800" y="3783787"/>
            <a:ext cx="7406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70" dirty="0"/>
          </a:p>
        </p:txBody>
      </p:sp>
      <p:sp>
        <p:nvSpPr>
          <p:cNvPr id="18" name="Text 15"/>
          <p:cNvSpPr/>
          <p:nvPr/>
        </p:nvSpPr>
        <p:spPr>
          <a:xfrm>
            <a:off x="856793" y="3783787"/>
            <a:ext cx="2778862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 build passed integration test</a:t>
            </a:r>
            <a:endParaRPr lang="en-US" sz="1270" dirty="0"/>
          </a:p>
        </p:txBody>
      </p:sp>
      <p:sp>
        <p:nvSpPr>
          <p:cNvPr id="19" name="Text 16"/>
          <p:cNvSpPr/>
          <p:nvPr/>
        </p:nvSpPr>
        <p:spPr>
          <a:xfrm>
            <a:off x="685800" y="4112971"/>
            <a:ext cx="7406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70" dirty="0"/>
          </a:p>
        </p:txBody>
      </p:sp>
      <p:sp>
        <p:nvSpPr>
          <p:cNvPr id="20" name="Text 17"/>
          <p:cNvSpPr/>
          <p:nvPr/>
        </p:nvSpPr>
        <p:spPr>
          <a:xfrm>
            <a:off x="856793" y="4112971"/>
            <a:ext cx="2640787" cy="468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Enablement wave one trained, 96%</a:t>
            </a:r>
            <a:endParaRPr lang="en-US" sz="1270" dirty="0"/>
          </a:p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attendance</a:t>
            </a:r>
            <a:endParaRPr lang="en-US" sz="1270" dirty="0"/>
          </a:p>
        </p:txBody>
      </p:sp>
      <p:sp>
        <p:nvSpPr>
          <p:cNvPr id="21" name="Text 18"/>
          <p:cNvSpPr/>
          <p:nvPr/>
        </p:nvSpPr>
        <p:spPr>
          <a:xfrm>
            <a:off x="4425696" y="3517697"/>
            <a:ext cx="706831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26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WATCHING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4425696" y="3783787"/>
            <a:ext cx="7406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70" dirty="0"/>
          </a:p>
        </p:txBody>
      </p:sp>
      <p:sp>
        <p:nvSpPr>
          <p:cNvPr id="23" name="Text 20"/>
          <p:cNvSpPr/>
          <p:nvPr/>
        </p:nvSpPr>
        <p:spPr>
          <a:xfrm>
            <a:off x="4597603" y="3783787"/>
            <a:ext cx="2772461" cy="468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Migration dry run waits on the vendor</a:t>
            </a:r>
            <a:endParaRPr lang="en-US" sz="1270" dirty="0"/>
          </a:p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</a:t>
            </a:r>
            <a:endParaRPr lang="en-US" sz="1270" dirty="0"/>
          </a:p>
        </p:txBody>
      </p:sp>
      <p:sp>
        <p:nvSpPr>
          <p:cNvPr id="24" name="Text 21"/>
          <p:cNvSpPr/>
          <p:nvPr/>
        </p:nvSpPr>
        <p:spPr>
          <a:xfrm>
            <a:off x="4425696" y="4355287"/>
            <a:ext cx="7406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70" dirty="0"/>
          </a:p>
        </p:txBody>
      </p:sp>
      <p:sp>
        <p:nvSpPr>
          <p:cNvPr id="25" name="Text 22"/>
          <p:cNvSpPr/>
          <p:nvPr/>
        </p:nvSpPr>
        <p:spPr>
          <a:xfrm>
            <a:off x="4597603" y="4355287"/>
            <a:ext cx="2996489" cy="468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UAT start slipped two weeks; go-live still</a:t>
            </a:r>
            <a:endParaRPr lang="en-US" sz="1270" dirty="0"/>
          </a:p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holds</a:t>
            </a:r>
            <a:endParaRPr lang="en-US" sz="1270" dirty="0"/>
          </a:p>
        </p:txBody>
      </p:sp>
      <p:sp>
        <p:nvSpPr>
          <p:cNvPr id="26" name="Text 23"/>
          <p:cNvSpPr/>
          <p:nvPr/>
        </p:nvSpPr>
        <p:spPr>
          <a:xfrm>
            <a:off x="8165592" y="3517697"/>
            <a:ext cx="367589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26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NEXT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8165592" y="3783787"/>
            <a:ext cx="7406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70" dirty="0"/>
          </a:p>
        </p:txBody>
      </p:sp>
      <p:sp>
        <p:nvSpPr>
          <p:cNvPr id="28" name="Text 25"/>
          <p:cNvSpPr/>
          <p:nvPr/>
        </p:nvSpPr>
        <p:spPr>
          <a:xfrm>
            <a:off x="8337499" y="3783787"/>
            <a:ext cx="3246120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 the vendor decision, start dry run one</a:t>
            </a:r>
            <a:endParaRPr lang="en-US" sz="1270" dirty="0"/>
          </a:p>
        </p:txBody>
      </p:sp>
      <p:sp>
        <p:nvSpPr>
          <p:cNvPr id="29" name="Text 26"/>
          <p:cNvSpPr/>
          <p:nvPr/>
        </p:nvSpPr>
        <p:spPr>
          <a:xfrm>
            <a:off x="8165592" y="4112971"/>
            <a:ext cx="7406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70" dirty="0"/>
          </a:p>
        </p:txBody>
      </p:sp>
      <p:sp>
        <p:nvSpPr>
          <p:cNvPr id="30" name="Text 27"/>
          <p:cNvSpPr/>
          <p:nvPr/>
        </p:nvSpPr>
        <p:spPr>
          <a:xfrm>
            <a:off x="8337499" y="4112971"/>
            <a:ext cx="3247034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 off UAT scripts with the business leads</a:t>
            </a:r>
            <a:endParaRPr lang="en-US" sz="1270" dirty="0"/>
          </a:p>
        </p:txBody>
      </p:sp>
      <p:sp>
        <p:nvSpPr>
          <p:cNvPr id="31" name="Text 28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32" name="Text 29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16</a:t>
            </a:r>
            <a:endParaRPr lang="en-US" sz="97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422246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3088843"/>
            <a:ext cx="10820095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5" name="Shape 2"/>
          <p:cNvSpPr/>
          <p:nvPr/>
        </p:nvSpPr>
        <p:spPr>
          <a:xfrm>
            <a:off x="685800" y="3574390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6" name="Shape 3"/>
          <p:cNvSpPr/>
          <p:nvPr/>
        </p:nvSpPr>
        <p:spPr>
          <a:xfrm>
            <a:off x="4189781" y="3297326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7" name="Shape 4"/>
          <p:cNvSpPr/>
          <p:nvPr/>
        </p:nvSpPr>
        <p:spPr>
          <a:xfrm>
            <a:off x="5793638" y="3297326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8" name="Shape 5"/>
          <p:cNvSpPr/>
          <p:nvPr/>
        </p:nvSpPr>
        <p:spPr>
          <a:xfrm>
            <a:off x="7396582" y="3297326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9" name="Shape 6"/>
          <p:cNvSpPr/>
          <p:nvPr/>
        </p:nvSpPr>
        <p:spPr>
          <a:xfrm>
            <a:off x="9000439" y="3297326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10" name="Shape 7"/>
          <p:cNvSpPr/>
          <p:nvPr/>
        </p:nvSpPr>
        <p:spPr>
          <a:xfrm>
            <a:off x="685800" y="4050792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1" name="Shape 8"/>
          <p:cNvSpPr/>
          <p:nvPr/>
        </p:nvSpPr>
        <p:spPr>
          <a:xfrm>
            <a:off x="4189781" y="3773729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12" name="Shape 9"/>
          <p:cNvSpPr/>
          <p:nvPr/>
        </p:nvSpPr>
        <p:spPr>
          <a:xfrm>
            <a:off x="5793638" y="3773729"/>
            <a:ext cx="123444" cy="123444"/>
          </a:xfrm>
          <a:prstGeom prst="ellipse">
            <a:avLst/>
          </a:prstGeom>
          <a:solidFill>
            <a:srgbClr val="A06E1C"/>
          </a:solidFill>
          <a:ln/>
        </p:spPr>
      </p:sp>
      <p:sp>
        <p:nvSpPr>
          <p:cNvPr id="13" name="Shape 10"/>
          <p:cNvSpPr/>
          <p:nvPr/>
        </p:nvSpPr>
        <p:spPr>
          <a:xfrm>
            <a:off x="7396582" y="3773729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14" name="Shape 11"/>
          <p:cNvSpPr/>
          <p:nvPr/>
        </p:nvSpPr>
        <p:spPr>
          <a:xfrm>
            <a:off x="9000439" y="3773729"/>
            <a:ext cx="123444" cy="123444"/>
          </a:xfrm>
          <a:prstGeom prst="ellipse">
            <a:avLst/>
          </a:prstGeom>
          <a:solidFill>
            <a:srgbClr val="B3403A"/>
          </a:solidFill>
          <a:ln/>
        </p:spPr>
      </p:sp>
      <p:sp>
        <p:nvSpPr>
          <p:cNvPr id="15" name="Shape 12"/>
          <p:cNvSpPr/>
          <p:nvPr/>
        </p:nvSpPr>
        <p:spPr>
          <a:xfrm>
            <a:off x="685800" y="4527194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6" name="Shape 13"/>
          <p:cNvSpPr/>
          <p:nvPr/>
        </p:nvSpPr>
        <p:spPr>
          <a:xfrm>
            <a:off x="4189781" y="4249217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17" name="Shape 14"/>
          <p:cNvSpPr/>
          <p:nvPr/>
        </p:nvSpPr>
        <p:spPr>
          <a:xfrm>
            <a:off x="5793638" y="4249217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18" name="Shape 15"/>
          <p:cNvSpPr/>
          <p:nvPr/>
        </p:nvSpPr>
        <p:spPr>
          <a:xfrm>
            <a:off x="7396582" y="4249217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00439" y="4249217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20" name="Shape 17"/>
          <p:cNvSpPr/>
          <p:nvPr/>
        </p:nvSpPr>
        <p:spPr>
          <a:xfrm>
            <a:off x="685800" y="5003597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1" name="Shape 18"/>
          <p:cNvSpPr/>
          <p:nvPr/>
        </p:nvSpPr>
        <p:spPr>
          <a:xfrm>
            <a:off x="4189781" y="4725619"/>
            <a:ext cx="123444" cy="123444"/>
          </a:xfrm>
          <a:prstGeom prst="ellipse">
            <a:avLst/>
          </a:prstGeom>
          <a:solidFill>
            <a:srgbClr val="A06E1C"/>
          </a:solidFill>
          <a:ln/>
        </p:spPr>
      </p:sp>
      <p:sp>
        <p:nvSpPr>
          <p:cNvPr id="22" name="Shape 19"/>
          <p:cNvSpPr/>
          <p:nvPr/>
        </p:nvSpPr>
        <p:spPr>
          <a:xfrm>
            <a:off x="5793638" y="4725619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23" name="Shape 20"/>
          <p:cNvSpPr/>
          <p:nvPr/>
        </p:nvSpPr>
        <p:spPr>
          <a:xfrm>
            <a:off x="7396582" y="4725619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24" name="Shape 21"/>
          <p:cNvSpPr/>
          <p:nvPr/>
        </p:nvSpPr>
        <p:spPr>
          <a:xfrm>
            <a:off x="9000439" y="4725619"/>
            <a:ext cx="123444" cy="123444"/>
          </a:xfrm>
          <a:prstGeom prst="ellipse">
            <a:avLst/>
          </a:prstGeom>
          <a:solidFill>
            <a:srgbClr val="A06E1C"/>
          </a:solidFill>
          <a:ln/>
        </p:spPr>
      </p:sp>
      <p:sp>
        <p:nvSpPr>
          <p:cNvPr id="25" name="Shape 22"/>
          <p:cNvSpPr/>
          <p:nvPr/>
        </p:nvSpPr>
        <p:spPr>
          <a:xfrm>
            <a:off x="685800" y="5054803"/>
            <a:ext cx="123444" cy="123444"/>
          </a:xfrm>
          <a:prstGeom prst="ellipse">
            <a:avLst/>
          </a:prstGeom>
          <a:solidFill>
            <a:srgbClr val="2F7D4F"/>
          </a:solidFill>
          <a:ln/>
        </p:spPr>
      </p:sp>
      <p:sp>
        <p:nvSpPr>
          <p:cNvPr id="26" name="Shape 23"/>
          <p:cNvSpPr/>
          <p:nvPr/>
        </p:nvSpPr>
        <p:spPr>
          <a:xfrm>
            <a:off x="1620317" y="5054803"/>
            <a:ext cx="123444" cy="123444"/>
          </a:xfrm>
          <a:prstGeom prst="ellipse">
            <a:avLst/>
          </a:prstGeom>
          <a:solidFill>
            <a:srgbClr val="A06E1C"/>
          </a:solidFill>
          <a:ln/>
        </p:spPr>
      </p:sp>
      <p:sp>
        <p:nvSpPr>
          <p:cNvPr id="27" name="Shape 24"/>
          <p:cNvSpPr/>
          <p:nvPr/>
        </p:nvSpPr>
        <p:spPr>
          <a:xfrm>
            <a:off x="2410358" y="5054803"/>
            <a:ext cx="123444" cy="123444"/>
          </a:xfrm>
          <a:prstGeom prst="ellipse">
            <a:avLst/>
          </a:prstGeom>
          <a:solidFill>
            <a:srgbClr val="B3403A"/>
          </a:solidFill>
          <a:ln/>
        </p:spPr>
      </p:sp>
      <p:sp>
        <p:nvSpPr>
          <p:cNvPr id="28" name="Shape 25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9" name="Text 26"/>
          <p:cNvSpPr/>
          <p:nvPr/>
        </p:nvSpPr>
        <p:spPr>
          <a:xfrm>
            <a:off x="685800" y="513893"/>
            <a:ext cx="138988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WORKSTREAMS</a:t>
            </a:r>
            <a:endParaRPr lang="en-US" sz="970" dirty="0"/>
          </a:p>
        </p:txBody>
      </p:sp>
      <p:sp>
        <p:nvSpPr>
          <p:cNvPr id="30" name="Text 27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31" name="Text 28"/>
          <p:cNvSpPr/>
          <p:nvPr/>
        </p:nvSpPr>
        <p:spPr>
          <a:xfrm>
            <a:off x="685800" y="1606601"/>
            <a:ext cx="5225796" cy="76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470" b="1" spc="-54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of four workstreams green —</a:t>
            </a:r>
            <a:endParaRPr lang="en-US" sz="2470" dirty="0"/>
          </a:p>
          <a:p>
            <a:pPr algn="l" indent="0" marL="0">
              <a:lnSpc>
                <a:spcPts val="2650"/>
              </a:lnSpc>
              <a:buNone/>
            </a:pPr>
            <a:r>
              <a:rPr lang="en-US" sz="2470" b="1" spc="-54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migration needs today’s decision</a:t>
            </a:r>
            <a:endParaRPr lang="en-US" sz="2470" dirty="0"/>
          </a:p>
        </p:txBody>
      </p:sp>
      <p:sp>
        <p:nvSpPr>
          <p:cNvPr id="32" name="Text 29"/>
          <p:cNvSpPr/>
          <p:nvPr/>
        </p:nvSpPr>
        <p:spPr>
          <a:xfrm>
            <a:off x="724205" y="2745943"/>
            <a:ext cx="101864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Workstream</a:t>
            </a:r>
            <a:endParaRPr lang="en-US" sz="1350" dirty="0"/>
          </a:p>
        </p:txBody>
      </p:sp>
      <p:sp>
        <p:nvSpPr>
          <p:cNvPr id="33" name="Text 30"/>
          <p:cNvSpPr/>
          <p:nvPr/>
        </p:nvSpPr>
        <p:spPr>
          <a:xfrm>
            <a:off x="3993185" y="2755087"/>
            <a:ext cx="51755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90"/>
              </a:lnSpc>
              <a:buNone/>
            </a:pPr>
            <a:r>
              <a:rPr lang="en-US" sz="127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1270" dirty="0"/>
          </a:p>
        </p:txBody>
      </p:sp>
      <p:sp>
        <p:nvSpPr>
          <p:cNvPr id="34" name="Text 31"/>
          <p:cNvSpPr/>
          <p:nvPr/>
        </p:nvSpPr>
        <p:spPr>
          <a:xfrm>
            <a:off x="5482742" y="2755087"/>
            <a:ext cx="74523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90"/>
              </a:lnSpc>
              <a:buNone/>
            </a:pPr>
            <a:r>
              <a:rPr lang="en-US" sz="127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1270" dirty="0"/>
          </a:p>
        </p:txBody>
      </p:sp>
      <p:sp>
        <p:nvSpPr>
          <p:cNvPr id="35" name="Text 32"/>
          <p:cNvSpPr/>
          <p:nvPr/>
        </p:nvSpPr>
        <p:spPr>
          <a:xfrm>
            <a:off x="7165238" y="2755087"/>
            <a:ext cx="58613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90"/>
              </a:lnSpc>
              <a:buNone/>
            </a:pPr>
            <a:r>
              <a:rPr lang="en-US" sz="127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</a:t>
            </a:r>
            <a:endParaRPr lang="en-US" sz="1270" dirty="0"/>
          </a:p>
        </p:txBody>
      </p:sp>
      <p:sp>
        <p:nvSpPr>
          <p:cNvPr id="36" name="Text 33"/>
          <p:cNvSpPr/>
          <p:nvPr/>
        </p:nvSpPr>
        <p:spPr>
          <a:xfrm>
            <a:off x="8878824" y="2755087"/>
            <a:ext cx="367589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90"/>
              </a:lnSpc>
              <a:buNone/>
            </a:pPr>
            <a:r>
              <a:rPr lang="en-US" sz="127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</a:t>
            </a:r>
            <a:endParaRPr lang="en-US" sz="1270" dirty="0"/>
          </a:p>
        </p:txBody>
      </p:sp>
      <p:sp>
        <p:nvSpPr>
          <p:cNvPr id="37" name="Text 34"/>
          <p:cNvSpPr/>
          <p:nvPr/>
        </p:nvSpPr>
        <p:spPr>
          <a:xfrm>
            <a:off x="10436047" y="2755087"/>
            <a:ext cx="46085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90"/>
              </a:lnSpc>
              <a:buNone/>
            </a:pPr>
            <a:r>
              <a:rPr lang="en-US" sz="127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Trend</a:t>
            </a:r>
            <a:endParaRPr lang="en-US" sz="1270" dirty="0"/>
          </a:p>
        </p:txBody>
      </p:sp>
      <p:sp>
        <p:nvSpPr>
          <p:cNvPr id="38" name="Text 35"/>
          <p:cNvSpPr/>
          <p:nvPr/>
        </p:nvSpPr>
        <p:spPr>
          <a:xfrm>
            <a:off x="724205" y="3231490"/>
            <a:ext cx="1177747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 build</a:t>
            </a:r>
            <a:endParaRPr lang="en-US" sz="1350" dirty="0"/>
          </a:p>
        </p:txBody>
      </p:sp>
      <p:sp>
        <p:nvSpPr>
          <p:cNvPr id="39" name="Text 36"/>
          <p:cNvSpPr/>
          <p:nvPr/>
        </p:nvSpPr>
        <p:spPr>
          <a:xfrm>
            <a:off x="10572293" y="3231490"/>
            <a:ext cx="18836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780"/>
              </a:lnSpc>
              <a:buNone/>
            </a:pPr>
            <a:r>
              <a:rPr lang="en-US" sz="14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420" dirty="0"/>
          </a:p>
        </p:txBody>
      </p:sp>
      <p:sp>
        <p:nvSpPr>
          <p:cNvPr id="40" name="Text 37"/>
          <p:cNvSpPr/>
          <p:nvPr/>
        </p:nvSpPr>
        <p:spPr>
          <a:xfrm>
            <a:off x="724205" y="3707892"/>
            <a:ext cx="124267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migration</a:t>
            </a:r>
            <a:endParaRPr lang="en-US" sz="1350" dirty="0"/>
          </a:p>
        </p:txBody>
      </p:sp>
      <p:sp>
        <p:nvSpPr>
          <p:cNvPr id="41" name="Text 38"/>
          <p:cNvSpPr/>
          <p:nvPr/>
        </p:nvSpPr>
        <p:spPr>
          <a:xfrm>
            <a:off x="10583266" y="3707892"/>
            <a:ext cx="16550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780"/>
              </a:lnSpc>
              <a:buNone/>
            </a:pPr>
            <a:r>
              <a:rPr lang="en-US" sz="14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1420" dirty="0"/>
          </a:p>
        </p:txBody>
      </p:sp>
      <p:sp>
        <p:nvSpPr>
          <p:cNvPr id="42" name="Text 39"/>
          <p:cNvSpPr/>
          <p:nvPr/>
        </p:nvSpPr>
        <p:spPr>
          <a:xfrm>
            <a:off x="724205" y="4184294"/>
            <a:ext cx="1003097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Enablement</a:t>
            </a:r>
            <a:endParaRPr lang="en-US" sz="1350" dirty="0"/>
          </a:p>
        </p:txBody>
      </p:sp>
      <p:sp>
        <p:nvSpPr>
          <p:cNvPr id="43" name="Text 40"/>
          <p:cNvSpPr/>
          <p:nvPr/>
        </p:nvSpPr>
        <p:spPr>
          <a:xfrm>
            <a:off x="10583266" y="4184294"/>
            <a:ext cx="16550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780"/>
              </a:lnSpc>
              <a:buNone/>
            </a:pPr>
            <a:r>
              <a:rPr lang="en-US" sz="14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↑</a:t>
            </a:r>
            <a:endParaRPr lang="en-US" sz="1420" dirty="0"/>
          </a:p>
        </p:txBody>
      </p:sp>
      <p:sp>
        <p:nvSpPr>
          <p:cNvPr id="44" name="Text 41"/>
          <p:cNvSpPr/>
          <p:nvPr/>
        </p:nvSpPr>
        <p:spPr>
          <a:xfrm>
            <a:off x="724205" y="4660697"/>
            <a:ext cx="83759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Reporting</a:t>
            </a:r>
            <a:endParaRPr lang="en-US" sz="1350" dirty="0"/>
          </a:p>
        </p:txBody>
      </p:sp>
      <p:sp>
        <p:nvSpPr>
          <p:cNvPr id="45" name="Text 42"/>
          <p:cNvSpPr/>
          <p:nvPr/>
        </p:nvSpPr>
        <p:spPr>
          <a:xfrm>
            <a:off x="10572293" y="4660697"/>
            <a:ext cx="18836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780"/>
              </a:lnSpc>
              <a:buNone/>
            </a:pPr>
            <a:r>
              <a:rPr lang="en-US" sz="14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420" dirty="0"/>
          </a:p>
        </p:txBody>
      </p:sp>
      <p:sp>
        <p:nvSpPr>
          <p:cNvPr id="46" name="Text 43"/>
          <p:cNvSpPr/>
          <p:nvPr/>
        </p:nvSpPr>
        <p:spPr>
          <a:xfrm>
            <a:off x="809244" y="5012741"/>
            <a:ext cx="468721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track · </a:t>
            </a:r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watch · </a:t>
            </a:r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at risk · arrow = trend since last steering</a:t>
            </a:r>
            <a:endParaRPr lang="en-US" sz="1200" dirty="0"/>
          </a:p>
        </p:txBody>
      </p:sp>
      <p:sp>
        <p:nvSpPr>
          <p:cNvPr id="47" name="Text 44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48" name="Text 45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16</a:t>
            </a:r>
            <a:endParaRPr lang="en-US" sz="97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1959559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2699309"/>
            <a:ext cx="4091483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5" name="Shape 2"/>
          <p:cNvSpPr/>
          <p:nvPr/>
        </p:nvSpPr>
        <p:spPr>
          <a:xfrm>
            <a:off x="4776826" y="2699309"/>
            <a:ext cx="2246681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6" name="Shape 3"/>
          <p:cNvSpPr/>
          <p:nvPr/>
        </p:nvSpPr>
        <p:spPr>
          <a:xfrm>
            <a:off x="7023506" y="2699309"/>
            <a:ext cx="1620134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7" name="Shape 4"/>
          <p:cNvSpPr/>
          <p:nvPr/>
        </p:nvSpPr>
        <p:spPr>
          <a:xfrm>
            <a:off x="8643823" y="2699309"/>
            <a:ext cx="2861889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8" name="Shape 5"/>
          <p:cNvSpPr/>
          <p:nvPr/>
        </p:nvSpPr>
        <p:spPr>
          <a:xfrm>
            <a:off x="685800" y="3237890"/>
            <a:ext cx="4091483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9" name="Shape 6"/>
          <p:cNvSpPr/>
          <p:nvPr/>
        </p:nvSpPr>
        <p:spPr>
          <a:xfrm>
            <a:off x="4776826" y="3237890"/>
            <a:ext cx="224668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0" name="Shape 7"/>
          <p:cNvSpPr/>
          <p:nvPr/>
        </p:nvSpPr>
        <p:spPr>
          <a:xfrm>
            <a:off x="7023506" y="3237890"/>
            <a:ext cx="1620134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1" name="Shape 8"/>
          <p:cNvSpPr/>
          <p:nvPr/>
        </p:nvSpPr>
        <p:spPr>
          <a:xfrm>
            <a:off x="8643823" y="3237890"/>
            <a:ext cx="2861889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2" name="Shape 9"/>
          <p:cNvSpPr/>
          <p:nvPr/>
        </p:nvSpPr>
        <p:spPr>
          <a:xfrm>
            <a:off x="8834933" y="2866644"/>
            <a:ext cx="584302" cy="24323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13" name="Shape 10"/>
          <p:cNvSpPr/>
          <p:nvPr/>
        </p:nvSpPr>
        <p:spPr>
          <a:xfrm>
            <a:off x="685800" y="3762756"/>
            <a:ext cx="4091483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4" name="Shape 11"/>
          <p:cNvSpPr/>
          <p:nvPr/>
        </p:nvSpPr>
        <p:spPr>
          <a:xfrm>
            <a:off x="4776826" y="3762756"/>
            <a:ext cx="224668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5" name="Shape 12"/>
          <p:cNvSpPr/>
          <p:nvPr/>
        </p:nvSpPr>
        <p:spPr>
          <a:xfrm>
            <a:off x="7023506" y="3762756"/>
            <a:ext cx="1620134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6" name="Shape 13"/>
          <p:cNvSpPr/>
          <p:nvPr/>
        </p:nvSpPr>
        <p:spPr>
          <a:xfrm>
            <a:off x="8643823" y="3762756"/>
            <a:ext cx="2861889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7" name="Shape 14"/>
          <p:cNvSpPr/>
          <p:nvPr/>
        </p:nvSpPr>
        <p:spPr>
          <a:xfrm>
            <a:off x="8834933" y="3391510"/>
            <a:ext cx="883310" cy="24323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18" name="Shape 15"/>
          <p:cNvSpPr/>
          <p:nvPr/>
        </p:nvSpPr>
        <p:spPr>
          <a:xfrm>
            <a:off x="685800" y="4287622"/>
            <a:ext cx="4091483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9" name="Shape 16"/>
          <p:cNvSpPr/>
          <p:nvPr/>
        </p:nvSpPr>
        <p:spPr>
          <a:xfrm>
            <a:off x="4776826" y="4287622"/>
            <a:ext cx="224668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0" name="Shape 17"/>
          <p:cNvSpPr/>
          <p:nvPr/>
        </p:nvSpPr>
        <p:spPr>
          <a:xfrm>
            <a:off x="7023506" y="4287622"/>
            <a:ext cx="1620134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1" name="Shape 18"/>
          <p:cNvSpPr/>
          <p:nvPr/>
        </p:nvSpPr>
        <p:spPr>
          <a:xfrm>
            <a:off x="8643823" y="4287622"/>
            <a:ext cx="2861889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2" name="Shape 19"/>
          <p:cNvSpPr/>
          <p:nvPr/>
        </p:nvSpPr>
        <p:spPr>
          <a:xfrm>
            <a:off x="8834933" y="3916375"/>
            <a:ext cx="808330" cy="243230"/>
          </a:xfrm>
          <a:prstGeom prst="roundRect">
            <a:avLst>
              <a:gd name="adj" fmla="val 50000"/>
            </a:avLst>
          </a:prstGeom>
          <a:solidFill>
            <a:srgbClr val="B3403A"/>
          </a:solidFill>
          <a:ln/>
        </p:spPr>
      </p:sp>
      <p:sp>
        <p:nvSpPr>
          <p:cNvPr id="23" name="Shape 20"/>
          <p:cNvSpPr/>
          <p:nvPr/>
        </p:nvSpPr>
        <p:spPr>
          <a:xfrm>
            <a:off x="685800" y="4812487"/>
            <a:ext cx="4091483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4" name="Shape 21"/>
          <p:cNvSpPr/>
          <p:nvPr/>
        </p:nvSpPr>
        <p:spPr>
          <a:xfrm>
            <a:off x="4776826" y="4812487"/>
            <a:ext cx="224668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5" name="Shape 22"/>
          <p:cNvSpPr/>
          <p:nvPr/>
        </p:nvSpPr>
        <p:spPr>
          <a:xfrm>
            <a:off x="7023506" y="4812487"/>
            <a:ext cx="1620134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6" name="Shape 23"/>
          <p:cNvSpPr/>
          <p:nvPr/>
        </p:nvSpPr>
        <p:spPr>
          <a:xfrm>
            <a:off x="8643823" y="4812487"/>
            <a:ext cx="2861889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7" name="Shape 24"/>
          <p:cNvSpPr/>
          <p:nvPr/>
        </p:nvSpPr>
        <p:spPr>
          <a:xfrm>
            <a:off x="8834933" y="4441241"/>
            <a:ext cx="1257300" cy="243230"/>
          </a:xfrm>
          <a:prstGeom prst="roundRect">
            <a:avLst>
              <a:gd name="adj" fmla="val 50000"/>
            </a:avLst>
          </a:prstGeom>
          <a:solidFill>
            <a:srgbClr val="A06E1C"/>
          </a:solidFill>
          <a:ln/>
        </p:spPr>
      </p:sp>
      <p:sp>
        <p:nvSpPr>
          <p:cNvPr id="28" name="Shape 25"/>
          <p:cNvSpPr/>
          <p:nvPr/>
        </p:nvSpPr>
        <p:spPr>
          <a:xfrm>
            <a:off x="8834933" y="4966106"/>
            <a:ext cx="659282" cy="24323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29" name="Shape 26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30" name="Text 27"/>
          <p:cNvSpPr/>
          <p:nvPr/>
        </p:nvSpPr>
        <p:spPr>
          <a:xfrm>
            <a:off x="685800" y="513893"/>
            <a:ext cx="129021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MILESTONES</a:t>
            </a:r>
            <a:endParaRPr lang="en-US" sz="970" dirty="0"/>
          </a:p>
        </p:txBody>
      </p:sp>
      <p:sp>
        <p:nvSpPr>
          <p:cNvPr id="31" name="Text 28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32" name="Text 29"/>
          <p:cNvSpPr/>
          <p:nvPr/>
        </p:nvSpPr>
        <p:spPr>
          <a:xfrm>
            <a:off x="685800" y="1144829"/>
            <a:ext cx="5752490" cy="76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470" b="1" spc="-54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Go-live holds at 28 Nov — UAT absorbs</a:t>
            </a:r>
            <a:endParaRPr lang="en-US" sz="2470" dirty="0"/>
          </a:p>
          <a:p>
            <a:pPr algn="l" indent="0" marL="0">
              <a:lnSpc>
                <a:spcPts val="2650"/>
              </a:lnSpc>
              <a:buNone/>
            </a:pPr>
            <a:r>
              <a:rPr lang="en-US" sz="2470" b="1" spc="-54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slip</a:t>
            </a:r>
            <a:endParaRPr lang="en-US" sz="2470" dirty="0"/>
          </a:p>
        </p:txBody>
      </p:sp>
      <p:sp>
        <p:nvSpPr>
          <p:cNvPr id="33" name="Text 30"/>
          <p:cNvSpPr/>
          <p:nvPr/>
        </p:nvSpPr>
        <p:spPr>
          <a:xfrm>
            <a:off x="875995" y="2340864"/>
            <a:ext cx="87233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20"/>
              </a:lnSpc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Milestone</a:t>
            </a:r>
            <a:endParaRPr lang="en-US" sz="1420" dirty="0"/>
          </a:p>
        </p:txBody>
      </p:sp>
      <p:sp>
        <p:nvSpPr>
          <p:cNvPr id="34" name="Text 31"/>
          <p:cNvSpPr/>
          <p:nvPr/>
        </p:nvSpPr>
        <p:spPr>
          <a:xfrm>
            <a:off x="4967935" y="2340864"/>
            <a:ext cx="59801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20"/>
              </a:lnSpc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1420" dirty="0"/>
          </a:p>
        </p:txBody>
      </p:sp>
      <p:sp>
        <p:nvSpPr>
          <p:cNvPr id="35" name="Text 32"/>
          <p:cNvSpPr/>
          <p:nvPr/>
        </p:nvSpPr>
        <p:spPr>
          <a:xfrm>
            <a:off x="8079638" y="2340864"/>
            <a:ext cx="373990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920"/>
              </a:lnSpc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Due</a:t>
            </a:r>
            <a:endParaRPr lang="en-US" sz="1420" dirty="0"/>
          </a:p>
        </p:txBody>
      </p:sp>
      <p:sp>
        <p:nvSpPr>
          <p:cNvPr id="36" name="Text 33"/>
          <p:cNvSpPr/>
          <p:nvPr/>
        </p:nvSpPr>
        <p:spPr>
          <a:xfrm>
            <a:off x="8834933" y="2340864"/>
            <a:ext cx="58155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20"/>
              </a:lnSpc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420" dirty="0"/>
          </a:p>
        </p:txBody>
      </p:sp>
      <p:sp>
        <p:nvSpPr>
          <p:cNvPr id="37" name="Text 34"/>
          <p:cNvSpPr/>
          <p:nvPr/>
        </p:nvSpPr>
        <p:spPr>
          <a:xfrm>
            <a:off x="875995" y="2879446"/>
            <a:ext cx="114940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freeze</a:t>
            </a:r>
            <a:endParaRPr lang="en-US" sz="1350" dirty="0"/>
          </a:p>
        </p:txBody>
      </p:sp>
      <p:sp>
        <p:nvSpPr>
          <p:cNvPr id="38" name="Text 35"/>
          <p:cNvSpPr/>
          <p:nvPr/>
        </p:nvSpPr>
        <p:spPr>
          <a:xfrm>
            <a:off x="4967935" y="2879446"/>
            <a:ext cx="63550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</a:t>
            </a:r>
            <a:endParaRPr lang="en-US" sz="1350" dirty="0"/>
          </a:p>
        </p:txBody>
      </p:sp>
      <p:sp>
        <p:nvSpPr>
          <p:cNvPr id="39" name="Text 36"/>
          <p:cNvSpPr/>
          <p:nvPr/>
        </p:nvSpPr>
        <p:spPr>
          <a:xfrm>
            <a:off x="7888529" y="2879446"/>
            <a:ext cx="565099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Mar</a:t>
            </a:r>
            <a:endParaRPr lang="en-US" sz="1350" dirty="0"/>
          </a:p>
        </p:txBody>
      </p:sp>
      <p:sp>
        <p:nvSpPr>
          <p:cNvPr id="40" name="Text 37"/>
          <p:cNvSpPr/>
          <p:nvPr/>
        </p:nvSpPr>
        <p:spPr>
          <a:xfrm>
            <a:off x="8834933" y="2866644"/>
            <a:ext cx="613562" cy="262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860" b="1" spc="69" kern="0" dirty="0">
                <a:solidFill>
                  <a:srgbClr val="FFFFFF"/>
                </a:solidFill>
                <a:highlight>
                  <a:srgbClr val="2F7D4F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DONE</a:t>
            </a:r>
            <a:endParaRPr lang="en-US" sz="860" dirty="0"/>
          </a:p>
        </p:txBody>
      </p:sp>
      <p:sp>
        <p:nvSpPr>
          <p:cNvPr id="41" name="Text 38"/>
          <p:cNvSpPr/>
          <p:nvPr/>
        </p:nvSpPr>
        <p:spPr>
          <a:xfrm>
            <a:off x="875995" y="3404311"/>
            <a:ext cx="200985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 build complete</a:t>
            </a:r>
            <a:endParaRPr lang="en-US" sz="1350" dirty="0"/>
          </a:p>
        </p:txBody>
      </p:sp>
      <p:sp>
        <p:nvSpPr>
          <p:cNvPr id="42" name="Text 39"/>
          <p:cNvSpPr/>
          <p:nvPr/>
        </p:nvSpPr>
        <p:spPr>
          <a:xfrm>
            <a:off x="4967935" y="3404311"/>
            <a:ext cx="93360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Engineering</a:t>
            </a:r>
            <a:endParaRPr lang="en-US" sz="1350" dirty="0"/>
          </a:p>
        </p:txBody>
      </p:sp>
      <p:sp>
        <p:nvSpPr>
          <p:cNvPr id="43" name="Text 40"/>
          <p:cNvSpPr/>
          <p:nvPr/>
        </p:nvSpPr>
        <p:spPr>
          <a:xfrm>
            <a:off x="7906817" y="3404311"/>
            <a:ext cx="54681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Jun</a:t>
            </a:r>
            <a:endParaRPr lang="en-US" sz="1350" dirty="0"/>
          </a:p>
        </p:txBody>
      </p:sp>
      <p:sp>
        <p:nvSpPr>
          <p:cNvPr id="44" name="Text 41"/>
          <p:cNvSpPr/>
          <p:nvPr/>
        </p:nvSpPr>
        <p:spPr>
          <a:xfrm>
            <a:off x="8834933" y="3391510"/>
            <a:ext cx="911657" cy="262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860" b="1" spc="69" kern="0" dirty="0">
                <a:solidFill>
                  <a:srgbClr val="FFFFFF"/>
                </a:solidFill>
                <a:highlight>
                  <a:srgbClr val="2F7D4F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ON TRACK</a:t>
            </a:r>
            <a:endParaRPr lang="en-US" sz="860" dirty="0"/>
          </a:p>
        </p:txBody>
      </p:sp>
      <p:sp>
        <p:nvSpPr>
          <p:cNvPr id="45" name="Text 42"/>
          <p:cNvSpPr/>
          <p:nvPr/>
        </p:nvSpPr>
        <p:spPr>
          <a:xfrm>
            <a:off x="875995" y="3928262"/>
            <a:ext cx="1803197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Migration dry run one</a:t>
            </a:r>
            <a:endParaRPr lang="en-US" sz="1350" dirty="0"/>
          </a:p>
        </p:txBody>
      </p:sp>
      <p:sp>
        <p:nvSpPr>
          <p:cNvPr id="46" name="Text 43"/>
          <p:cNvSpPr/>
          <p:nvPr/>
        </p:nvSpPr>
        <p:spPr>
          <a:xfrm>
            <a:off x="4967935" y="3928262"/>
            <a:ext cx="38770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</a:t>
            </a:r>
            <a:endParaRPr lang="en-US" sz="1350" dirty="0"/>
          </a:p>
        </p:txBody>
      </p:sp>
      <p:sp>
        <p:nvSpPr>
          <p:cNvPr id="47" name="Text 44"/>
          <p:cNvSpPr/>
          <p:nvPr/>
        </p:nvSpPr>
        <p:spPr>
          <a:xfrm>
            <a:off x="7882128" y="3928262"/>
            <a:ext cx="57150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Aug</a:t>
            </a:r>
            <a:endParaRPr lang="en-US" sz="1350" dirty="0"/>
          </a:p>
        </p:txBody>
      </p:sp>
      <p:sp>
        <p:nvSpPr>
          <p:cNvPr id="48" name="Text 45"/>
          <p:cNvSpPr/>
          <p:nvPr/>
        </p:nvSpPr>
        <p:spPr>
          <a:xfrm>
            <a:off x="8834933" y="3916375"/>
            <a:ext cx="837590" cy="262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860" b="1" spc="69" kern="0" dirty="0">
                <a:solidFill>
                  <a:srgbClr val="FFFFFF"/>
                </a:solidFill>
                <a:highlight>
                  <a:srgbClr val="B3403A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AT RISK</a:t>
            </a:r>
            <a:endParaRPr lang="en-US" sz="860" dirty="0"/>
          </a:p>
        </p:txBody>
      </p:sp>
      <p:sp>
        <p:nvSpPr>
          <p:cNvPr id="49" name="Text 46"/>
          <p:cNvSpPr/>
          <p:nvPr/>
        </p:nvSpPr>
        <p:spPr>
          <a:xfrm>
            <a:off x="875995" y="4453128"/>
            <a:ext cx="78729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UAT start</a:t>
            </a:r>
            <a:endParaRPr lang="en-US" sz="1350" dirty="0"/>
          </a:p>
        </p:txBody>
      </p:sp>
      <p:sp>
        <p:nvSpPr>
          <p:cNvPr id="50" name="Text 47"/>
          <p:cNvSpPr/>
          <p:nvPr/>
        </p:nvSpPr>
        <p:spPr>
          <a:xfrm>
            <a:off x="4967935" y="4453128"/>
            <a:ext cx="72420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</a:t>
            </a:r>
            <a:endParaRPr lang="en-US" sz="1350" dirty="0"/>
          </a:p>
        </p:txBody>
      </p:sp>
      <p:sp>
        <p:nvSpPr>
          <p:cNvPr id="51" name="Text 48"/>
          <p:cNvSpPr/>
          <p:nvPr/>
        </p:nvSpPr>
        <p:spPr>
          <a:xfrm>
            <a:off x="7882128" y="4453128"/>
            <a:ext cx="57150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 Sep</a:t>
            </a:r>
            <a:endParaRPr lang="en-US" sz="1350" dirty="0"/>
          </a:p>
        </p:txBody>
      </p:sp>
      <p:sp>
        <p:nvSpPr>
          <p:cNvPr id="52" name="Text 49"/>
          <p:cNvSpPr/>
          <p:nvPr/>
        </p:nvSpPr>
        <p:spPr>
          <a:xfrm>
            <a:off x="8834933" y="4441241"/>
            <a:ext cx="1288390" cy="262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860" b="1" spc="69" kern="0" dirty="0">
                <a:solidFill>
                  <a:srgbClr val="FFFFFF"/>
                </a:solidFill>
                <a:highlight>
                  <a:srgbClr val="A06E1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SLIPPED 2 WKS</a:t>
            </a:r>
            <a:endParaRPr lang="en-US" sz="860" dirty="0"/>
          </a:p>
        </p:txBody>
      </p:sp>
      <p:sp>
        <p:nvSpPr>
          <p:cNvPr id="53" name="Text 50"/>
          <p:cNvSpPr/>
          <p:nvPr/>
        </p:nvSpPr>
        <p:spPr>
          <a:xfrm>
            <a:off x="875995" y="4977994"/>
            <a:ext cx="60899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Go-live</a:t>
            </a:r>
            <a:endParaRPr lang="en-US" sz="1350" dirty="0"/>
          </a:p>
        </p:txBody>
      </p:sp>
      <p:sp>
        <p:nvSpPr>
          <p:cNvPr id="54" name="Text 51"/>
          <p:cNvSpPr/>
          <p:nvPr/>
        </p:nvSpPr>
        <p:spPr>
          <a:xfrm>
            <a:off x="4967935" y="4977994"/>
            <a:ext cx="92445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Programme</a:t>
            </a:r>
            <a:endParaRPr lang="en-US" sz="1350" dirty="0"/>
          </a:p>
        </p:txBody>
      </p:sp>
      <p:sp>
        <p:nvSpPr>
          <p:cNvPr id="55" name="Text 52"/>
          <p:cNvSpPr/>
          <p:nvPr/>
        </p:nvSpPr>
        <p:spPr>
          <a:xfrm>
            <a:off x="7878470" y="4977994"/>
            <a:ext cx="57515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 Nov</a:t>
            </a:r>
            <a:endParaRPr lang="en-US" sz="1350" dirty="0"/>
          </a:p>
        </p:txBody>
      </p:sp>
      <p:sp>
        <p:nvSpPr>
          <p:cNvPr id="56" name="Text 53"/>
          <p:cNvSpPr/>
          <p:nvPr/>
        </p:nvSpPr>
        <p:spPr>
          <a:xfrm>
            <a:off x="8834933" y="4966106"/>
            <a:ext cx="687629" cy="262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860" b="1" spc="69" kern="0" dirty="0">
                <a:solidFill>
                  <a:srgbClr val="FFFFFF"/>
                </a:solidFill>
                <a:highlight>
                  <a:srgbClr val="2F7D4F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HOLDS</a:t>
            </a:r>
            <a:endParaRPr lang="en-US" sz="860" dirty="0"/>
          </a:p>
        </p:txBody>
      </p:sp>
      <p:sp>
        <p:nvSpPr>
          <p:cNvPr id="57" name="Text 54"/>
          <p:cNvSpPr/>
          <p:nvPr/>
        </p:nvSpPr>
        <p:spPr>
          <a:xfrm>
            <a:off x="685800" y="5513832"/>
            <a:ext cx="273954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spc="27" kern="0" dirty="0">
                <a:solidFill>
                  <a:srgbClr val="AEB4B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Status at 31 May · plan of record v3.</a:t>
            </a:r>
            <a:endParaRPr lang="en-US" sz="900" dirty="0"/>
          </a:p>
        </p:txBody>
      </p:sp>
      <p:sp>
        <p:nvSpPr>
          <p:cNvPr id="58" name="Text 5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59" name="Text 5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16</a:t>
            </a:r>
            <a:endParaRPr lang="en-US" sz="97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270455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3009290"/>
            <a:ext cx="2210379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5" name="Shape 2"/>
          <p:cNvSpPr/>
          <p:nvPr/>
        </p:nvSpPr>
        <p:spPr>
          <a:xfrm>
            <a:off x="2895905" y="3009290"/>
            <a:ext cx="2762585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6" name="Shape 3"/>
          <p:cNvSpPr/>
          <p:nvPr/>
        </p:nvSpPr>
        <p:spPr>
          <a:xfrm>
            <a:off x="5658307" y="3009290"/>
            <a:ext cx="3349904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7" name="Shape 4"/>
          <p:cNvSpPr/>
          <p:nvPr/>
        </p:nvSpPr>
        <p:spPr>
          <a:xfrm>
            <a:off x="9008669" y="3009290"/>
            <a:ext cx="1381841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8" name="Shape 5"/>
          <p:cNvSpPr/>
          <p:nvPr/>
        </p:nvSpPr>
        <p:spPr>
          <a:xfrm>
            <a:off x="10390327" y="3009290"/>
            <a:ext cx="1115477" cy="1902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9" name="Shape 6"/>
          <p:cNvSpPr/>
          <p:nvPr/>
        </p:nvSpPr>
        <p:spPr>
          <a:xfrm>
            <a:off x="685800" y="3762756"/>
            <a:ext cx="2210379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0" name="Shape 7"/>
          <p:cNvSpPr/>
          <p:nvPr/>
        </p:nvSpPr>
        <p:spPr>
          <a:xfrm>
            <a:off x="2895905" y="3762756"/>
            <a:ext cx="276258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1" name="Shape 8"/>
          <p:cNvSpPr/>
          <p:nvPr/>
        </p:nvSpPr>
        <p:spPr>
          <a:xfrm>
            <a:off x="5658307" y="3762756"/>
            <a:ext cx="3349904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2" name="Shape 9"/>
          <p:cNvSpPr/>
          <p:nvPr/>
        </p:nvSpPr>
        <p:spPr>
          <a:xfrm>
            <a:off x="9008669" y="3762756"/>
            <a:ext cx="138184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3" name="Shape 10"/>
          <p:cNvSpPr/>
          <p:nvPr/>
        </p:nvSpPr>
        <p:spPr>
          <a:xfrm>
            <a:off x="10390327" y="3762756"/>
            <a:ext cx="1115477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4" name="Shape 11"/>
          <p:cNvSpPr/>
          <p:nvPr/>
        </p:nvSpPr>
        <p:spPr>
          <a:xfrm>
            <a:off x="10580522" y="3284525"/>
            <a:ext cx="584302" cy="243230"/>
          </a:xfrm>
          <a:prstGeom prst="roundRect">
            <a:avLst>
              <a:gd name="adj" fmla="val 50000"/>
            </a:avLst>
          </a:prstGeom>
          <a:solidFill>
            <a:srgbClr val="B3403A"/>
          </a:solidFill>
          <a:ln/>
        </p:spPr>
      </p:sp>
      <p:sp>
        <p:nvSpPr>
          <p:cNvPr id="15" name="Shape 12"/>
          <p:cNvSpPr/>
          <p:nvPr/>
        </p:nvSpPr>
        <p:spPr>
          <a:xfrm>
            <a:off x="685800" y="4287622"/>
            <a:ext cx="2210379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6" name="Shape 13"/>
          <p:cNvSpPr/>
          <p:nvPr/>
        </p:nvSpPr>
        <p:spPr>
          <a:xfrm>
            <a:off x="2895905" y="4287622"/>
            <a:ext cx="276258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7" name="Shape 14"/>
          <p:cNvSpPr/>
          <p:nvPr/>
        </p:nvSpPr>
        <p:spPr>
          <a:xfrm>
            <a:off x="5658307" y="4287622"/>
            <a:ext cx="3349904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8" name="Shape 15"/>
          <p:cNvSpPr/>
          <p:nvPr/>
        </p:nvSpPr>
        <p:spPr>
          <a:xfrm>
            <a:off x="9008669" y="4287622"/>
            <a:ext cx="1381841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19" name="Shape 16"/>
          <p:cNvSpPr/>
          <p:nvPr/>
        </p:nvSpPr>
        <p:spPr>
          <a:xfrm>
            <a:off x="10390327" y="4287622"/>
            <a:ext cx="1115477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0" name="Shape 17"/>
          <p:cNvSpPr/>
          <p:nvPr/>
        </p:nvSpPr>
        <p:spPr>
          <a:xfrm>
            <a:off x="10580522" y="3916375"/>
            <a:ext cx="734263" cy="243230"/>
          </a:xfrm>
          <a:prstGeom prst="roundRect">
            <a:avLst>
              <a:gd name="adj" fmla="val 50000"/>
            </a:avLst>
          </a:prstGeom>
          <a:solidFill>
            <a:srgbClr val="A06E1C"/>
          </a:solidFill>
          <a:ln/>
        </p:spPr>
      </p:sp>
      <p:sp>
        <p:nvSpPr>
          <p:cNvPr id="21" name="Shape 18"/>
          <p:cNvSpPr/>
          <p:nvPr/>
        </p:nvSpPr>
        <p:spPr>
          <a:xfrm>
            <a:off x="10580522" y="4548226"/>
            <a:ext cx="734263" cy="243230"/>
          </a:xfrm>
          <a:prstGeom prst="roundRect">
            <a:avLst>
              <a:gd name="adj" fmla="val 50000"/>
            </a:avLst>
          </a:prstGeom>
          <a:solidFill>
            <a:srgbClr val="A06E1C"/>
          </a:solidFill>
          <a:ln/>
        </p:spPr>
      </p:sp>
      <p:sp>
        <p:nvSpPr>
          <p:cNvPr id="22" name="Shape 19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23" name="Text 20"/>
          <p:cNvSpPr/>
          <p:nvPr/>
        </p:nvSpPr>
        <p:spPr>
          <a:xfrm>
            <a:off x="685800" y="513893"/>
            <a:ext cx="8037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RISKS</a:t>
            </a:r>
            <a:endParaRPr lang="en-US" sz="970" dirty="0"/>
          </a:p>
        </p:txBody>
      </p:sp>
      <p:sp>
        <p:nvSpPr>
          <p:cNvPr id="24" name="Text 21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25" name="Text 22"/>
          <p:cNvSpPr/>
          <p:nvPr/>
        </p:nvSpPr>
        <p:spPr>
          <a:xfrm>
            <a:off x="685800" y="1454810"/>
            <a:ext cx="5703113" cy="76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470" b="1" spc="-54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open risk carries an owner and a</a:t>
            </a:r>
            <a:endParaRPr lang="en-US" sz="2470" dirty="0"/>
          </a:p>
          <a:p>
            <a:pPr algn="l" indent="0" marL="0">
              <a:lnSpc>
                <a:spcPts val="2650"/>
              </a:lnSpc>
              <a:buNone/>
            </a:pPr>
            <a:r>
              <a:rPr lang="en-US" sz="2470" b="1" spc="-54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2470" dirty="0"/>
          </a:p>
        </p:txBody>
      </p:sp>
      <p:sp>
        <p:nvSpPr>
          <p:cNvPr id="26" name="Text 23"/>
          <p:cNvSpPr/>
          <p:nvPr/>
        </p:nvSpPr>
        <p:spPr>
          <a:xfrm>
            <a:off x="875995" y="2650846"/>
            <a:ext cx="40690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20"/>
              </a:lnSpc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</a:t>
            </a:r>
            <a:endParaRPr lang="en-US" sz="1420" dirty="0"/>
          </a:p>
        </p:txBody>
      </p:sp>
      <p:sp>
        <p:nvSpPr>
          <p:cNvPr id="27" name="Text 24"/>
          <p:cNvSpPr/>
          <p:nvPr/>
        </p:nvSpPr>
        <p:spPr>
          <a:xfrm>
            <a:off x="3087014" y="2650846"/>
            <a:ext cx="1469441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20"/>
              </a:lnSpc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if it lands</a:t>
            </a:r>
            <a:endParaRPr lang="en-US" sz="1420" dirty="0"/>
          </a:p>
        </p:txBody>
      </p:sp>
      <p:sp>
        <p:nvSpPr>
          <p:cNvPr id="28" name="Text 25"/>
          <p:cNvSpPr/>
          <p:nvPr/>
        </p:nvSpPr>
        <p:spPr>
          <a:xfrm>
            <a:off x="5849417" y="2650846"/>
            <a:ext cx="892454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20"/>
              </a:lnSpc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Mitigation</a:t>
            </a:r>
            <a:endParaRPr lang="en-US" sz="1420" dirty="0"/>
          </a:p>
        </p:txBody>
      </p:sp>
      <p:sp>
        <p:nvSpPr>
          <p:cNvPr id="29" name="Text 26"/>
          <p:cNvSpPr/>
          <p:nvPr/>
        </p:nvSpPr>
        <p:spPr>
          <a:xfrm>
            <a:off x="9198864" y="2650846"/>
            <a:ext cx="59801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20"/>
              </a:lnSpc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1420" dirty="0"/>
          </a:p>
        </p:txBody>
      </p:sp>
      <p:sp>
        <p:nvSpPr>
          <p:cNvPr id="30" name="Text 27"/>
          <p:cNvSpPr/>
          <p:nvPr/>
        </p:nvSpPr>
        <p:spPr>
          <a:xfrm>
            <a:off x="10580522" y="2650846"/>
            <a:ext cx="722376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20"/>
              </a:lnSpc>
              <a:buNone/>
            </a:pPr>
            <a:r>
              <a:rPr lang="en-US" sz="142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Severity</a:t>
            </a:r>
            <a:endParaRPr lang="en-US" sz="1420" dirty="0"/>
          </a:p>
        </p:txBody>
      </p:sp>
      <p:sp>
        <p:nvSpPr>
          <p:cNvPr id="31" name="Text 28"/>
          <p:cNvSpPr/>
          <p:nvPr/>
        </p:nvSpPr>
        <p:spPr>
          <a:xfrm>
            <a:off x="875995" y="3296412"/>
            <a:ext cx="18288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Vendor capacity in Q3</a:t>
            </a:r>
            <a:endParaRPr lang="en-US" sz="1350" dirty="0"/>
          </a:p>
        </p:txBody>
      </p:sp>
      <p:sp>
        <p:nvSpPr>
          <p:cNvPr id="32" name="Text 29"/>
          <p:cNvSpPr/>
          <p:nvPr/>
        </p:nvSpPr>
        <p:spPr>
          <a:xfrm>
            <a:off x="3087014" y="3296412"/>
            <a:ext cx="197236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Dry run slips past August</a:t>
            </a:r>
            <a:endParaRPr lang="en-US" sz="1350" dirty="0"/>
          </a:p>
        </p:txBody>
      </p:sp>
      <p:sp>
        <p:nvSpPr>
          <p:cNvPr id="33" name="Text 30"/>
          <p:cNvSpPr/>
          <p:nvPr/>
        </p:nvSpPr>
        <p:spPr>
          <a:xfrm>
            <a:off x="5849417" y="3181198"/>
            <a:ext cx="2988259" cy="4663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 vendor pre-qualified; decision</a:t>
            </a:r>
            <a:endParaRPr lang="en-US" sz="1350" dirty="0"/>
          </a:p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</a:t>
            </a:r>
            <a:endParaRPr lang="en-US" sz="1350" dirty="0"/>
          </a:p>
        </p:txBody>
      </p:sp>
      <p:sp>
        <p:nvSpPr>
          <p:cNvPr id="34" name="Text 31"/>
          <p:cNvSpPr/>
          <p:nvPr/>
        </p:nvSpPr>
        <p:spPr>
          <a:xfrm>
            <a:off x="9198864" y="3296412"/>
            <a:ext cx="41971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PMO</a:t>
            </a:r>
            <a:endParaRPr lang="en-US" sz="1350" dirty="0"/>
          </a:p>
        </p:txBody>
      </p:sp>
      <p:sp>
        <p:nvSpPr>
          <p:cNvPr id="35" name="Text 32"/>
          <p:cNvSpPr/>
          <p:nvPr/>
        </p:nvSpPr>
        <p:spPr>
          <a:xfrm>
            <a:off x="10580522" y="3284525"/>
            <a:ext cx="613562" cy="262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860" b="1" spc="69" kern="0" dirty="0">
                <a:solidFill>
                  <a:srgbClr val="FFFFFF"/>
                </a:solidFill>
                <a:highlight>
                  <a:srgbClr val="B3403A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HIGH</a:t>
            </a:r>
            <a:endParaRPr lang="en-US" sz="860" dirty="0"/>
          </a:p>
        </p:txBody>
      </p:sp>
      <p:sp>
        <p:nvSpPr>
          <p:cNvPr id="36" name="Text 33"/>
          <p:cNvSpPr/>
          <p:nvPr/>
        </p:nvSpPr>
        <p:spPr>
          <a:xfrm>
            <a:off x="875995" y="3928262"/>
            <a:ext cx="163037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Legacy data quality</a:t>
            </a:r>
            <a:endParaRPr lang="en-US" sz="1350" dirty="0"/>
          </a:p>
        </p:txBody>
      </p:sp>
      <p:sp>
        <p:nvSpPr>
          <p:cNvPr id="37" name="Text 34"/>
          <p:cNvSpPr/>
          <p:nvPr/>
        </p:nvSpPr>
        <p:spPr>
          <a:xfrm>
            <a:off x="3087014" y="3928262"/>
            <a:ext cx="231709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Reconciliation re-work in UAT</a:t>
            </a:r>
            <a:endParaRPr lang="en-US" sz="1350" dirty="0"/>
          </a:p>
        </p:txBody>
      </p:sp>
      <p:sp>
        <p:nvSpPr>
          <p:cNvPr id="38" name="Text 35"/>
          <p:cNvSpPr/>
          <p:nvPr/>
        </p:nvSpPr>
        <p:spPr>
          <a:xfrm>
            <a:off x="5849417" y="3928262"/>
            <a:ext cx="291053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Profiling done; cleanup sprint in June</a:t>
            </a:r>
            <a:endParaRPr lang="en-US" sz="1350" dirty="0"/>
          </a:p>
        </p:txBody>
      </p:sp>
      <p:sp>
        <p:nvSpPr>
          <p:cNvPr id="39" name="Text 36"/>
          <p:cNvSpPr/>
          <p:nvPr/>
        </p:nvSpPr>
        <p:spPr>
          <a:xfrm>
            <a:off x="9198864" y="3928262"/>
            <a:ext cx="75895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lead</a:t>
            </a:r>
            <a:endParaRPr lang="en-US" sz="1350" dirty="0"/>
          </a:p>
        </p:txBody>
      </p:sp>
      <p:sp>
        <p:nvSpPr>
          <p:cNvPr id="40" name="Text 37"/>
          <p:cNvSpPr/>
          <p:nvPr/>
        </p:nvSpPr>
        <p:spPr>
          <a:xfrm>
            <a:off x="10580522" y="3916375"/>
            <a:ext cx="762610" cy="262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860" b="1" spc="69" kern="0" dirty="0">
                <a:solidFill>
                  <a:srgbClr val="FFFFFF"/>
                </a:solidFill>
                <a:highlight>
                  <a:srgbClr val="A06E1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MEDIUM</a:t>
            </a:r>
            <a:endParaRPr lang="en-US" sz="860" dirty="0"/>
          </a:p>
        </p:txBody>
      </p:sp>
      <p:sp>
        <p:nvSpPr>
          <p:cNvPr id="41" name="Text 38"/>
          <p:cNvSpPr/>
          <p:nvPr/>
        </p:nvSpPr>
        <p:spPr>
          <a:xfrm>
            <a:off x="875995" y="4444898"/>
            <a:ext cx="1028700" cy="476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Key-person</a:t>
            </a:r>
            <a:endParaRPr lang="en-US" sz="1350" dirty="0"/>
          </a:p>
          <a:p>
            <a:pPr algn="l" indent="0" marL="0">
              <a:lnSpc>
                <a:spcPts val="1820"/>
              </a:lnSpc>
              <a:buNone/>
            </a:pPr>
            <a:r>
              <a:rPr lang="en-US" sz="1350" b="1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dependency</a:t>
            </a:r>
            <a:endParaRPr lang="en-US" sz="1350" dirty="0"/>
          </a:p>
        </p:txBody>
      </p:sp>
      <p:sp>
        <p:nvSpPr>
          <p:cNvPr id="42" name="Text 39"/>
          <p:cNvSpPr/>
          <p:nvPr/>
        </p:nvSpPr>
        <p:spPr>
          <a:xfrm>
            <a:off x="3087014" y="4444898"/>
            <a:ext cx="2271370" cy="4663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 knowledge in one</a:t>
            </a:r>
            <a:endParaRPr lang="en-US" sz="1350" dirty="0"/>
          </a:p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</a:t>
            </a:r>
            <a:endParaRPr lang="en-US" sz="1350" dirty="0"/>
          </a:p>
        </p:txBody>
      </p:sp>
      <p:sp>
        <p:nvSpPr>
          <p:cNvPr id="43" name="Text 40"/>
          <p:cNvSpPr/>
          <p:nvPr/>
        </p:nvSpPr>
        <p:spPr>
          <a:xfrm>
            <a:off x="5849417" y="4561027"/>
            <a:ext cx="295899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Pairing since May; runbook by 30 Jun</a:t>
            </a:r>
            <a:endParaRPr lang="en-US" sz="1350" dirty="0"/>
          </a:p>
        </p:txBody>
      </p:sp>
      <p:sp>
        <p:nvSpPr>
          <p:cNvPr id="44" name="Text 41"/>
          <p:cNvSpPr/>
          <p:nvPr/>
        </p:nvSpPr>
        <p:spPr>
          <a:xfrm>
            <a:off x="9198864" y="4444898"/>
            <a:ext cx="702259" cy="4663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Eng.</a:t>
            </a:r>
            <a:endParaRPr lang="en-US" sz="1350" dirty="0"/>
          </a:p>
          <a:p>
            <a:pPr algn="l" indent="0" marL="0">
              <a:lnSpc>
                <a:spcPts val="18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manager</a:t>
            </a:r>
            <a:endParaRPr lang="en-US" sz="1350" dirty="0"/>
          </a:p>
        </p:txBody>
      </p:sp>
      <p:sp>
        <p:nvSpPr>
          <p:cNvPr id="45" name="Text 42"/>
          <p:cNvSpPr/>
          <p:nvPr/>
        </p:nvSpPr>
        <p:spPr>
          <a:xfrm>
            <a:off x="10580522" y="4548226"/>
            <a:ext cx="762610" cy="262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20"/>
              </a:lnSpc>
              <a:buNone/>
            </a:pPr>
            <a:r>
              <a:rPr lang="en-US" sz="860" b="1" spc="69" kern="0" dirty="0">
                <a:solidFill>
                  <a:srgbClr val="FFFFFF"/>
                </a:solidFill>
                <a:highlight>
                  <a:srgbClr val="A06E1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MEDIUM</a:t>
            </a:r>
            <a:endParaRPr lang="en-US" sz="860" dirty="0"/>
          </a:p>
        </p:txBody>
      </p:sp>
      <p:sp>
        <p:nvSpPr>
          <p:cNvPr id="46" name="Text 43"/>
          <p:cNvSpPr/>
          <p:nvPr/>
        </p:nvSpPr>
        <p:spPr>
          <a:xfrm>
            <a:off x="685800" y="5202936"/>
            <a:ext cx="3924605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spc="27" kern="0" dirty="0">
                <a:solidFill>
                  <a:srgbClr val="AEB4B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Full register in the appendix pack · reviewed weekly.</a:t>
            </a:r>
            <a:endParaRPr lang="en-US" sz="900" dirty="0"/>
          </a:p>
        </p:txBody>
      </p:sp>
      <p:sp>
        <p:nvSpPr>
          <p:cNvPr id="47" name="Text 44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48" name="Text 45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16</a:t>
            </a:r>
            <a:endParaRPr lang="en-US" sz="97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234794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2473452"/>
            <a:ext cx="5324551" cy="1823314"/>
          </a:xfrm>
          <a:prstGeom prst="roundRect">
            <a:avLst>
              <a:gd name="adj" fmla="val 5216"/>
            </a:avLst>
          </a:prstGeom>
          <a:solidFill>
            <a:srgbClr val="F6F7F9"/>
          </a:solidFill>
          <a:ln w="9525">
            <a:solidFill>
              <a:srgbClr val="E2E5EA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181344" y="2473452"/>
            <a:ext cx="5324551" cy="1823314"/>
          </a:xfrm>
          <a:prstGeom prst="roundRect">
            <a:avLst>
              <a:gd name="adj" fmla="val 5216"/>
            </a:avLst>
          </a:prstGeom>
          <a:solidFill>
            <a:srgbClr val="F6F7F9"/>
          </a:solidFill>
          <a:ln w="9525">
            <a:solidFill>
              <a:srgbClr val="E2E5EA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85800" y="4544568"/>
            <a:ext cx="10820095" cy="847649"/>
          </a:xfrm>
          <a:prstGeom prst="roundRect">
            <a:avLst>
              <a:gd name="adj" fmla="val 8954"/>
            </a:avLst>
          </a:prstGeom>
          <a:solidFill>
            <a:srgbClr val="F6F7F9"/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4544568"/>
            <a:ext cx="28529" cy="847740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8" name="Shape 5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9" name="Text 6"/>
          <p:cNvSpPr/>
          <p:nvPr/>
        </p:nvSpPr>
        <p:spPr>
          <a:xfrm>
            <a:off x="685800" y="513893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DECISIONS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1" name="Text 8"/>
          <p:cNvSpPr/>
          <p:nvPr/>
        </p:nvSpPr>
        <p:spPr>
          <a:xfrm>
            <a:off x="685800" y="1399032"/>
            <a:ext cx="5573268" cy="785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30"/>
              </a:lnSpc>
              <a:buNone/>
            </a:pPr>
            <a:r>
              <a:rPr lang="en-US" sz="2550" b="1" spc="-56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decisions today keep November</a:t>
            </a:r>
            <a:endParaRPr lang="en-US" sz="2550" dirty="0"/>
          </a:p>
          <a:p>
            <a:pPr algn="l" indent="0" marL="0">
              <a:lnSpc>
                <a:spcPts val="2730"/>
              </a:lnSpc>
              <a:buNone/>
            </a:pPr>
            <a:r>
              <a:rPr lang="en-US" sz="2550" b="1" spc="-56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</a:t>
            </a:r>
            <a:endParaRPr lang="en-US" sz="2550" dirty="0"/>
          </a:p>
        </p:txBody>
      </p:sp>
      <p:sp>
        <p:nvSpPr>
          <p:cNvPr id="12" name="Text 9"/>
          <p:cNvSpPr/>
          <p:nvPr/>
        </p:nvSpPr>
        <p:spPr>
          <a:xfrm>
            <a:off x="961949" y="2711196"/>
            <a:ext cx="97200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DECISION 1</a:t>
            </a:r>
            <a:endParaRPr lang="en-US" sz="970" dirty="0"/>
          </a:p>
        </p:txBody>
      </p:sp>
      <p:sp>
        <p:nvSpPr>
          <p:cNvPr id="13" name="Text 10"/>
          <p:cNvSpPr/>
          <p:nvPr/>
        </p:nvSpPr>
        <p:spPr>
          <a:xfrm>
            <a:off x="961949" y="2920594"/>
            <a:ext cx="2952598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65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 the migration vendor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961949" y="3272638"/>
            <a:ext cx="4814316" cy="468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€80k contract closes the dry-run capacity gap; two weeks of</a:t>
            </a:r>
            <a:endParaRPr lang="en-US" sz="1270" dirty="0"/>
          </a:p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onboarding are already in the plan.</a:t>
            </a:r>
            <a:endParaRPr lang="en-US" sz="1270" dirty="0"/>
          </a:p>
        </p:txBody>
      </p:sp>
      <p:sp>
        <p:nvSpPr>
          <p:cNvPr id="15" name="Text 12"/>
          <p:cNvSpPr/>
          <p:nvPr/>
        </p:nvSpPr>
        <p:spPr>
          <a:xfrm>
            <a:off x="961949" y="3891686"/>
            <a:ext cx="229240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60"/>
              </a:lnSpc>
              <a:buNone/>
            </a:pPr>
            <a:r>
              <a:rPr lang="en-US" sz="97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Decide by 7 Jun · sponsor: CFO</a:t>
            </a:r>
            <a:endParaRPr lang="en-US" sz="970" dirty="0"/>
          </a:p>
        </p:txBody>
      </p:sp>
      <p:sp>
        <p:nvSpPr>
          <p:cNvPr id="16" name="Text 13"/>
          <p:cNvSpPr/>
          <p:nvPr/>
        </p:nvSpPr>
        <p:spPr>
          <a:xfrm>
            <a:off x="6457493" y="2711196"/>
            <a:ext cx="97200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56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DECISION 2</a:t>
            </a:r>
            <a:endParaRPr lang="en-US" sz="970" dirty="0"/>
          </a:p>
        </p:txBody>
      </p:sp>
      <p:sp>
        <p:nvSpPr>
          <p:cNvPr id="17" name="Text 14"/>
          <p:cNvSpPr/>
          <p:nvPr/>
        </p:nvSpPr>
        <p:spPr>
          <a:xfrm>
            <a:off x="6457493" y="2920594"/>
            <a:ext cx="2642616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65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Release one data engineer</a:t>
            </a:r>
            <a:endParaRPr lang="en-US" sz="1650" dirty="0"/>
          </a:p>
        </p:txBody>
      </p:sp>
      <p:sp>
        <p:nvSpPr>
          <p:cNvPr id="18" name="Text 15"/>
          <p:cNvSpPr/>
          <p:nvPr/>
        </p:nvSpPr>
        <p:spPr>
          <a:xfrm>
            <a:off x="6457493" y="3272638"/>
            <a:ext cx="4417466" cy="468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weeks from Team B unblocks the reconciliation scripts</a:t>
            </a:r>
            <a:endParaRPr lang="en-US" sz="1270" dirty="0"/>
          </a:p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the cleanup sprint ends.</a:t>
            </a:r>
            <a:endParaRPr lang="en-US" sz="1270" dirty="0"/>
          </a:p>
        </p:txBody>
      </p:sp>
      <p:sp>
        <p:nvSpPr>
          <p:cNvPr id="19" name="Text 16"/>
          <p:cNvSpPr/>
          <p:nvPr/>
        </p:nvSpPr>
        <p:spPr>
          <a:xfrm>
            <a:off x="6457493" y="3891686"/>
            <a:ext cx="236921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60"/>
              </a:lnSpc>
              <a:buNone/>
            </a:pPr>
            <a:r>
              <a:rPr lang="en-US" sz="97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Decide by 14 Jun · sponsor: CTO</a:t>
            </a:r>
            <a:endParaRPr lang="en-US" sz="970" dirty="0"/>
          </a:p>
        </p:txBody>
      </p:sp>
      <p:sp>
        <p:nvSpPr>
          <p:cNvPr id="20" name="Text 17"/>
          <p:cNvSpPr/>
          <p:nvPr/>
        </p:nvSpPr>
        <p:spPr>
          <a:xfrm>
            <a:off x="942746" y="4734763"/>
            <a:ext cx="133959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b="1" spc="144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EITHER SLIPS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942746" y="4973422"/>
            <a:ext cx="5670194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Go-live moves a month — the workplan slide shows the path either way.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3" name="Text 20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16</a:t>
            </a:r>
            <a:endParaRPr lang="en-US" sz="97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4" name="Text 1"/>
          <p:cNvSpPr/>
          <p:nvPr/>
        </p:nvSpPr>
        <p:spPr>
          <a:xfrm>
            <a:off x="685800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PART TWO</a:t>
            </a:r>
            <a:endParaRPr lang="en-US" sz="970" dirty="0"/>
          </a:p>
        </p:txBody>
      </p:sp>
      <p:sp>
        <p:nvSpPr>
          <p:cNvPr id="5" name="Text 2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685800" y="2324405"/>
            <a:ext cx="905256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10"/>
              </a:lnSpc>
              <a:buNone/>
            </a:pPr>
            <a:r>
              <a:rPr lang="en-US" sz="1050" b="1" spc="231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 TWO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685800" y="2600554"/>
            <a:ext cx="7061911" cy="1507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50"/>
              </a:lnSpc>
              <a:buNone/>
            </a:pPr>
            <a:r>
              <a:rPr lang="en-US" sz="4950" b="1" spc="-148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evidence behind the</a:t>
            </a:r>
            <a:endParaRPr lang="en-US" sz="4950" dirty="0"/>
          </a:p>
          <a:p>
            <a:pPr algn="l" indent="0" marL="0">
              <a:lnSpc>
                <a:spcPts val="5150"/>
              </a:lnSpc>
              <a:buNone/>
            </a:pPr>
            <a:r>
              <a:rPr lang="en-US" sz="4950" b="1" spc="-148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headline</a:t>
            </a:r>
            <a:endParaRPr lang="en-US" sz="4950" dirty="0"/>
          </a:p>
        </p:txBody>
      </p:sp>
      <p:sp>
        <p:nvSpPr>
          <p:cNvPr id="8" name="Text 5"/>
          <p:cNvSpPr/>
          <p:nvPr/>
        </p:nvSpPr>
        <p:spPr>
          <a:xfrm>
            <a:off x="685800" y="4184294"/>
            <a:ext cx="5885993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20"/>
              </a:lnSpc>
              <a:buNone/>
            </a:pPr>
            <a:r>
              <a:rPr lang="en-US" sz="180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Numbers, spend, the plan, and what moves next period.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16</a:t>
            </a:r>
            <a:endParaRPr lang="en-US" sz="97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873959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3206801"/>
            <a:ext cx="28529" cy="915314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5" name="Shape 2"/>
          <p:cNvSpPr/>
          <p:nvPr/>
        </p:nvSpPr>
        <p:spPr>
          <a:xfrm>
            <a:off x="4375404" y="3206801"/>
            <a:ext cx="28529" cy="915314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6" name="Shape 3"/>
          <p:cNvSpPr/>
          <p:nvPr/>
        </p:nvSpPr>
        <p:spPr>
          <a:xfrm>
            <a:off x="8064094" y="3206801"/>
            <a:ext cx="28529" cy="915314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sp>
        <p:nvSpPr>
          <p:cNvPr id="8" name="Text 5"/>
          <p:cNvSpPr/>
          <p:nvPr/>
        </p:nvSpPr>
        <p:spPr>
          <a:xfrm>
            <a:off x="685800" y="513893"/>
            <a:ext cx="138988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THE NUMBERS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685800" y="2354580"/>
            <a:ext cx="5377586" cy="442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90"/>
              </a:lnSpc>
              <a:buNone/>
            </a:pPr>
            <a:r>
              <a:rPr lang="en-US" sz="2700" b="1" spc="-59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programme in three numbers</a:t>
            </a:r>
            <a:endParaRPr lang="en-US" sz="2700" dirty="0"/>
          </a:p>
        </p:txBody>
      </p:sp>
      <p:sp>
        <p:nvSpPr>
          <p:cNvPr id="11" name="Text 8"/>
          <p:cNvSpPr/>
          <p:nvPr/>
        </p:nvSpPr>
        <p:spPr>
          <a:xfrm>
            <a:off x="923544" y="3150108"/>
            <a:ext cx="1145743" cy="719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350"/>
              </a:lnSpc>
              <a:buNone/>
            </a:pPr>
            <a:r>
              <a:rPr lang="en-US" sz="4350" b="1" spc="-130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62%</a:t>
            </a:r>
            <a:endParaRPr lang="en-US" sz="4350" dirty="0"/>
          </a:p>
        </p:txBody>
      </p:sp>
      <p:sp>
        <p:nvSpPr>
          <p:cNvPr id="12" name="Text 9"/>
          <p:cNvSpPr/>
          <p:nvPr/>
        </p:nvSpPr>
        <p:spPr>
          <a:xfrm>
            <a:off x="923544" y="3892601"/>
            <a:ext cx="2447849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 delivered and accepted.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4613148" y="3150108"/>
            <a:ext cx="1529791" cy="719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350"/>
              </a:lnSpc>
              <a:buNone/>
            </a:pPr>
            <a:r>
              <a:rPr lang="en-US" sz="4350" b="1" spc="-130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€1.9m</a:t>
            </a:r>
            <a:endParaRPr lang="en-US" sz="4350" dirty="0"/>
          </a:p>
        </p:txBody>
      </p:sp>
      <p:sp>
        <p:nvSpPr>
          <p:cNvPr id="14" name="Text 11"/>
          <p:cNvSpPr/>
          <p:nvPr/>
        </p:nvSpPr>
        <p:spPr>
          <a:xfrm>
            <a:off x="4613148" y="3892601"/>
            <a:ext cx="215889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Spent of the €2.4m budget.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8302752" y="3150108"/>
            <a:ext cx="1384402" cy="719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350"/>
              </a:lnSpc>
              <a:buNone/>
            </a:pPr>
            <a:r>
              <a:rPr lang="en-US" sz="4350" b="1" spc="-130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11/14</a:t>
            </a:r>
            <a:endParaRPr lang="en-US" sz="4350" dirty="0"/>
          </a:p>
        </p:txBody>
      </p:sp>
      <p:sp>
        <p:nvSpPr>
          <p:cNvPr id="16" name="Text 13"/>
          <p:cNvSpPr/>
          <p:nvPr/>
        </p:nvSpPr>
        <p:spPr>
          <a:xfrm>
            <a:off x="8302752" y="3892601"/>
            <a:ext cx="279623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Milestones hit on their original date.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685800" y="4294022"/>
            <a:ext cx="2591410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spc="27" kern="0" dirty="0">
                <a:solidFill>
                  <a:srgbClr val="AEB4B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Programme office, status at 31 May.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9" name="Text 1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16</a:t>
            </a:r>
            <a:endParaRPr lang="en-US" sz="97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125066"/>
            <a:ext cx="513893" cy="28346"/>
          </a:xfrm>
          <a:prstGeom prst="rect">
            <a:avLst/>
          </a:prstGeom>
          <a:solidFill>
            <a:srgbClr val="15508C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E2E5EA"/>
          </a:solidFill>
          <a:ln/>
        </p:spPr>
      </p:sp>
      <p:graphicFrame>
        <p:nvGraphicFramePr>
          <p:cNvPr id="5" name="Chart 0" descr=""/>
          <p:cNvGraphicFramePr/>
          <p:nvPr/>
        </p:nvGraphicFramePr>
        <p:xfrm>
          <a:off x="7164324" y="2401214"/>
          <a:ext cx="4341571" cy="310073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2"/>
          <p:cNvSpPr/>
          <p:nvPr/>
        </p:nvSpPr>
        <p:spPr>
          <a:xfrm>
            <a:off x="685800" y="513893"/>
            <a:ext cx="90068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1550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BUDGET</a:t>
            </a:r>
            <a:endParaRPr lang="en-US" sz="970" dirty="0"/>
          </a:p>
        </p:txBody>
      </p:sp>
      <p:sp>
        <p:nvSpPr>
          <p:cNvPr id="7" name="Text 3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3F43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8" name="Text 4"/>
          <p:cNvSpPr/>
          <p:nvPr/>
        </p:nvSpPr>
        <p:spPr>
          <a:xfrm>
            <a:off x="685800" y="1289304"/>
            <a:ext cx="5164531" cy="785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30"/>
              </a:lnSpc>
              <a:buNone/>
            </a:pPr>
            <a:r>
              <a:rPr lang="en-US" sz="2550" b="1" spc="-56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Spend tracks plan — €0.2m under,</a:t>
            </a:r>
            <a:endParaRPr lang="en-US" sz="2550" dirty="0"/>
          </a:p>
          <a:p>
            <a:pPr algn="l" indent="0" marL="0">
              <a:lnSpc>
                <a:spcPts val="2730"/>
              </a:lnSpc>
              <a:buNone/>
            </a:pPr>
            <a:r>
              <a:rPr lang="en-US" sz="2550" b="1" spc="-56" kern="0" dirty="0">
                <a:solidFill>
                  <a:srgbClr val="1517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contingency untouched</a:t>
            </a:r>
            <a:endParaRPr lang="en-US" sz="2550" dirty="0"/>
          </a:p>
        </p:txBody>
      </p:sp>
      <p:sp>
        <p:nvSpPr>
          <p:cNvPr id="9" name="Text 5"/>
          <p:cNvSpPr/>
          <p:nvPr/>
        </p:nvSpPr>
        <p:spPr>
          <a:xfrm>
            <a:off x="685800" y="2429561"/>
            <a:ext cx="606887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Cumulative spend runs just under the curve; the gap is timing, not scope.</a:t>
            </a:r>
            <a:endParaRPr lang="en-US" sz="1420" dirty="0"/>
          </a:p>
        </p:txBody>
      </p:sp>
      <p:sp>
        <p:nvSpPr>
          <p:cNvPr id="10" name="Text 6"/>
          <p:cNvSpPr/>
          <p:nvPr/>
        </p:nvSpPr>
        <p:spPr>
          <a:xfrm>
            <a:off x="685800" y="2843784"/>
            <a:ext cx="7406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70" dirty="0"/>
          </a:p>
        </p:txBody>
      </p:sp>
      <p:sp>
        <p:nvSpPr>
          <p:cNvPr id="11" name="Text 7"/>
          <p:cNvSpPr/>
          <p:nvPr/>
        </p:nvSpPr>
        <p:spPr>
          <a:xfrm>
            <a:off x="856793" y="2843784"/>
            <a:ext cx="2355494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Forecast at completion: €2.35m</a:t>
            </a:r>
            <a:endParaRPr lang="en-US" sz="1270" dirty="0"/>
          </a:p>
        </p:txBody>
      </p:sp>
      <p:sp>
        <p:nvSpPr>
          <p:cNvPr id="12" name="Text 8"/>
          <p:cNvSpPr/>
          <p:nvPr/>
        </p:nvSpPr>
        <p:spPr>
          <a:xfrm>
            <a:off x="685800" y="3172968"/>
            <a:ext cx="7406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70" dirty="0"/>
          </a:p>
        </p:txBody>
      </p:sp>
      <p:sp>
        <p:nvSpPr>
          <p:cNvPr id="13" name="Text 9"/>
          <p:cNvSpPr/>
          <p:nvPr/>
        </p:nvSpPr>
        <p:spPr>
          <a:xfrm>
            <a:off x="856793" y="3172968"/>
            <a:ext cx="2422246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Contingency of €150k not drawn</a:t>
            </a:r>
            <a:endParaRPr lang="en-US" sz="1270" dirty="0"/>
          </a:p>
        </p:txBody>
      </p:sp>
      <p:sp>
        <p:nvSpPr>
          <p:cNvPr id="14" name="Text 10"/>
          <p:cNvSpPr/>
          <p:nvPr/>
        </p:nvSpPr>
        <p:spPr>
          <a:xfrm>
            <a:off x="685800" y="3501238"/>
            <a:ext cx="7406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b="1" dirty="0">
                <a:solidFill>
                  <a:srgbClr val="1550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70" dirty="0"/>
          </a:p>
        </p:txBody>
      </p:sp>
      <p:sp>
        <p:nvSpPr>
          <p:cNvPr id="15" name="Text 11"/>
          <p:cNvSpPr/>
          <p:nvPr/>
        </p:nvSpPr>
        <p:spPr>
          <a:xfrm>
            <a:off x="856793" y="3501238"/>
            <a:ext cx="2798064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10"/>
              </a:lnSpc>
              <a:buNone/>
            </a:pPr>
            <a:r>
              <a:rPr lang="en-US" sz="1270" dirty="0">
                <a:solidFill>
                  <a:srgbClr val="3F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Vendor contract adds €80k from June</a:t>
            </a:r>
            <a:endParaRPr lang="en-US" sz="1270" dirty="0"/>
          </a:p>
        </p:txBody>
      </p:sp>
      <p:sp>
        <p:nvSpPr>
          <p:cNvPr id="16" name="Text 12"/>
          <p:cNvSpPr/>
          <p:nvPr/>
        </p:nvSpPr>
        <p:spPr>
          <a:xfrm>
            <a:off x="685800" y="3896258"/>
            <a:ext cx="2517343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20"/>
              </a:lnSpc>
              <a:buNone/>
            </a:pPr>
            <a:r>
              <a:rPr lang="en-US" sz="900" spc="27" kern="0" dirty="0">
                <a:solidFill>
                  <a:srgbClr val="AEB4B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finance actuals to 31 May.</a:t>
            </a:r>
            <a:endParaRPr lang="en-US" sz="900" dirty="0"/>
          </a:p>
        </p:txBody>
      </p:sp>
      <p:sp>
        <p:nvSpPr>
          <p:cNvPr id="17" name="Text 13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8" name="Text 14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67C8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/ 16</a:t>
            </a:r>
            <a:endParaRPr lang="en-US" sz="97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3F434B"/>
      </a:dk1>
      <a:lt1>
        <a:srgbClr val="FFFFFF"/>
      </a:lt1>
      <a:dk2>
        <a:srgbClr val="44546A"/>
      </a:dk2>
      <a:lt2>
        <a:srgbClr val="E7E6E6"/>
      </a:lt2>
      <a:accent1>
        <a:srgbClr val="15508C"/>
      </a:accent1>
      <a:accent2>
        <a:srgbClr val="2F7D4F"/>
      </a:accent2>
      <a:accent3>
        <a:srgbClr val="A06E1C"/>
      </a:accent3>
      <a:accent4>
        <a:srgbClr val="B3403A"/>
      </a:accent4>
      <a:accent5>
        <a:srgbClr val="9AA7B4"/>
      </a:accent5>
      <a:accent6>
        <a:srgbClr val="70AD47"/>
      </a:accent6>
      <a:hlink>
        <a:srgbClr val="15508C"/>
      </a:hlink>
      <a:folHlink>
        <a:srgbClr val="954F72"/>
      </a:folHlink>
    </a:clrScheme>
    <a:fontScheme name="Office">
      <a:majorFont>
        <a:latin typeface="Arial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unPaper · www.unpaper.ai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deck – unPaper</dc:title>
  <dc:subject>Untitled deck – unPaper</dc:subject>
  <dc:creator>unPaper</dc:creator>
  <cp:lastModifiedBy>unPaper</cp:lastModifiedBy>
  <cp:revision>1</cp:revision>
  <dcterms:created xsi:type="dcterms:W3CDTF">2026-07-29T23:20:57Z</dcterms:created>
  <dcterms:modified xsi:type="dcterms:W3CDTF">2026-07-29T23:20:57Z</dcterms:modified>
</cp:coreProperties>
</file>