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charts/chart2.xml" ContentType="application/vnd.openxmlformats-officedocument.drawingml.chart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charts/chart3.xml" ContentType="application/vnd.openxmlformats-officedocument.drawingml.chart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Decks / week</c:v>
                </c:pt>
              </c:strCache>
            </c:strRef>
          </c:tx>
          <c:spPr>
            <a:solidFill>
              <a:srgbClr val="F0B42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120</c:v>
                </c:pt>
                <c:pt idx="1">
                  <c:v>210</c:v>
                </c:pt>
                <c:pt idx="2">
                  <c:v>340</c:v>
                </c:pt>
                <c:pt idx="3">
                  <c:v>520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6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Reuse rate, %</c:v>
                </c:pt>
              </c:strCache>
            </c:strRef>
          </c:tx>
          <c:spPr>
            <a:solidFill>
              <a:srgbClr val="34D399"/>
            </a:solidFill>
            <a:ln w="25400" cap="flat">
              <a:solidFill>
                <a:srgbClr val="34D399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4D399"/>
              </a:solidFill>
              <a:ln w="9525" cap="flat">
                <a:solidFill>
                  <a:srgbClr val="34D399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45</c:v>
                </c:pt>
                <c:pt idx="3">
                  <c:v>60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Requests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F0B429"/>
              </a:solidFill>
              <a:effectLst/>
            </c:spPr>
          </c:dPt>
          <c:dPt>
            <c:idx val="1"/>
            <c:bubble3D val="0"/>
            <c:spPr>
              <a:solidFill>
                <a:srgbClr val="34D399"/>
              </a:solidFill>
              <a:effectLst/>
            </c:spPr>
          </c:dPt>
          <c:dPt>
            <c:idx val="2"/>
            <c:bubble3D val="0"/>
            <c:spPr>
              <a:solidFill>
                <a:srgbClr val="64748B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Sales</c:v>
                </c:pt>
                <c:pt idx="1">
                  <c:v>Product</c:v>
                </c:pt>
                <c:pt idx="2">
                  <c:v>Ops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48</c:v>
                </c:pt>
                <c:pt idx="1">
                  <c:v>32</c:v>
                </c:pt>
                <c:pt idx="2">
                  <c:v>20</c:v>
                </c:pt>
              </c:numCache>
            </c:numRef>
          </c:val>
        </c:ser>
        <c:firstSliceAng val="0"/>
        <c:holeSize val="70"/>
      </c:doughnutChart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Sessions</c:v>
                </c:pt>
              </c:strCache>
            </c:strRef>
          </c:tx>
          <c:spPr>
            <a:solidFill>
              <a:srgbClr val="F0B429"/>
            </a:solidFill>
            <a:ln w="25400" cap="flat">
              <a:solidFill>
                <a:srgbClr val="F0B429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F0B429"/>
              </a:solidFill>
              <a:ln w="9525" cap="flat">
                <a:solidFill>
                  <a:srgbClr val="F0B429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</c:v>
                </c:pt>
                <c:pt idx="1">
                  <c:v>55</c:v>
                </c:pt>
                <c:pt idx="2">
                  <c:v>48</c:v>
                </c:pt>
                <c:pt idx="3">
                  <c:v>70</c:v>
                </c:pt>
                <c:pt idx="4">
                  <c:v>82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Signups</c:v>
                </c:pt>
              </c:strCache>
            </c:strRef>
          </c:tx>
          <c:spPr>
            <a:solidFill>
              <a:srgbClr val="34D399"/>
            </a:solidFill>
            <a:ln w="25400" cap="flat">
              <a:solidFill>
                <a:srgbClr val="34D399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4D399"/>
              </a:solidFill>
              <a:ln w="9525" cap="flat">
                <a:solidFill>
                  <a:srgbClr val="34D399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18</c:v>
                </c:pt>
                <c:pt idx="2">
                  <c:v>15</c:v>
                </c:pt>
                <c:pt idx="3">
                  <c:v>28</c:v>
                </c:pt>
                <c:pt idx="4">
                  <c:v>34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F0B429"/>
              </a:solidFill>
              <a:effectLst/>
            </c:spPr>
          </c:dPt>
          <c:dPt>
            <c:idx val="1"/>
            <c:bubble3D val="0"/>
            <c:spPr>
              <a:solidFill>
                <a:srgbClr val="34D399"/>
              </a:solidFill>
              <a:effectLst/>
            </c:spPr>
          </c:dPt>
          <c:dPt>
            <c:idx val="2"/>
            <c:bubble3D val="0"/>
            <c:spPr>
              <a:solidFill>
                <a:srgbClr val="64748B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Build</c:v>
                </c:pt>
                <c:pt idx="1">
                  <c:v>Review</c:v>
                </c:pt>
                <c:pt idx="2">
                  <c:v>Rework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58</c:v>
                </c:pt>
                <c:pt idx="1">
                  <c:v>27</c:v>
                </c:pt>
                <c:pt idx="2">
                  <c:v>15</c:v>
                </c:pt>
              </c:numCache>
            </c:numRef>
          </c:val>
        </c:ser>
        <c:firstSliceAng val="0"/>
        <c:holeSize val="70"/>
      </c:doughnutChart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rgbClr val="F0B42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FY22</c:v>
                  </c:pt>
                  <c:pt idx="1">
                    <c:v>FY23</c:v>
                  </c:pt>
                  <c:pt idx="2">
                    <c:v>FY24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12</c:v>
                </c:pt>
                <c:pt idx="2">
                  <c:v>17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Central</c:v>
                </c:pt>
              </c:strCache>
            </c:strRef>
          </c:tx>
          <c:spPr>
            <a:solidFill>
              <a:srgbClr val="F0B42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FY22</c:v>
                  </c:pt>
                  <c:pt idx="1">
                    <c:v>FY23</c:v>
                  </c:pt>
                  <c:pt idx="2">
                    <c:v>FY24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</c:v>
                </c:pt>
                <c:pt idx="1">
                  <c:v>15</c:v>
                </c:pt>
                <c:pt idx="2">
                  <c:v>19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South</c:v>
                </c:pt>
              </c:strCache>
            </c:strRef>
          </c:tx>
          <c:spPr>
            <a:solidFill>
              <a:srgbClr val="F0B42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FY22</c:v>
                  </c:pt>
                  <c:pt idx="1">
                    <c:v>FY23</c:v>
                  </c:pt>
                  <c:pt idx="2">
                    <c:v>FY24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7</c:v>
                </c:pt>
                <c:pt idx="2">
                  <c:v>13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F0B429"/>
              </a:solidFill>
              <a:effectLst/>
            </c:spPr>
          </c:dPt>
          <c:dPt>
            <c:idx val="1"/>
            <c:bubble3D val="0"/>
            <c:spPr>
              <a:solidFill>
                <a:srgbClr val="34D399"/>
              </a:solidFill>
              <a:effectLst/>
            </c:spPr>
          </c:dPt>
          <c:dPt>
            <c:idx val="2"/>
            <c:bubble3D val="0"/>
            <c:spPr>
              <a:solidFill>
                <a:srgbClr val="64748B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191917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Build</c:v>
                </c:pt>
                <c:pt idx="1">
                  <c:v>Review</c:v>
                </c:pt>
                <c:pt idx="2">
                  <c:v>Rework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58</c:v>
                </c:pt>
                <c:pt idx="1">
                  <c:v>27</c:v>
                </c:pt>
                <c:pt idx="2">
                  <c:v>15</c:v>
                </c:pt>
              </c:numCache>
            </c:numRef>
          </c:val>
        </c:ser>
        <c:firstSliceAng val="0"/>
        <c:holeSize val="70"/>
      </c:doughnutChart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Hours saved per deck</c:v>
                </c:pt>
              </c:strCache>
            </c:strRef>
          </c:tx>
          <c:spPr>
            <a:solidFill>
              <a:srgbClr val="F0B42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Build</c:v>
                  </c:pt>
                  <c:pt idx="1">
                    <c:v>Review</c:v>
                  </c:pt>
                  <c:pt idx="2">
                    <c:v>Rework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6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Decks shipped</c:v>
                </c:pt>
              </c:strCache>
            </c:strRef>
          </c:tx>
          <c:spPr>
            <a:solidFill>
              <a:srgbClr val="F0B42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9191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8</c:v>
                </c:pt>
                <c:pt idx="2">
                  <c:v>9</c:v>
                </c:pt>
                <c:pt idx="3">
                  <c:v>12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9191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9191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Welcome, everyone. This deck makes one promise: your AI can build beautiful slides if you give it the right format, and that is what we are looking at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Everything you see here is inline SVG. Stroked icons become outlined freeforms, filled icons become solid shapes, and the boxes-and-arrows flow lands as native, editable PowerPoint objects in your accent colour.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 edits text far more reliably than binary slide files. That single fact is why this whole approach works.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That is the whole loop: describe, generate, print or convert. Your turn now, take the template and make it yours.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one is the reasoning. I will keep it short, and then we get practical.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same file opens as a web page and converts to a real PowerPoint. Nothing to install, no document upload.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454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B3B1A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B3B1A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B3B1A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454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3B1A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B3B1AD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BDAD6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chart" Target="/ppt/charts/chart5.xml"/><Relationship Id="rId3" Type="http://schemas.openxmlformats.org/officeDocument/2006/relationships/chart" Target="/ppt/charts/chart6.xml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chart" Target="/ppt/charts/chart8.xml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chart" Target="/ppt/charts/chart10.xml"/><Relationship Id="rId3" Type="http://schemas.openxmlformats.org/officeDocument/2006/relationships/chart" Target="/ppt/charts/chart11.xml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09905"/>
            <a:ext cx="285293" cy="19202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4" name="Shape 1"/>
          <p:cNvSpPr/>
          <p:nvPr/>
        </p:nvSpPr>
        <p:spPr>
          <a:xfrm>
            <a:off x="10233050" y="513893"/>
            <a:ext cx="209398" cy="209398"/>
          </a:xfrm>
          <a:prstGeom prst="roundRect">
            <a:avLst>
              <a:gd name="adj" fmla="val 27074"/>
            </a:avLst>
          </a:prstGeom>
          <a:solidFill>
            <a:srgbClr val="C2452F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085393" y="533095"/>
            <a:ext cx="9912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BRIEFING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10537546" y="547726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685800" y="1874520"/>
            <a:ext cx="9475013" cy="2228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780"/>
              </a:lnSpc>
              <a:buNone/>
            </a:pPr>
            <a:r>
              <a:rPr lang="en-US" sz="7200" b="1" spc="-144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format AI is </a:t>
            </a:r>
            <a:pPr algn="l" indent="0" marL="0">
              <a:lnSpc>
                <a:spcPts val="7780"/>
              </a:lnSpc>
              <a:buNone/>
            </a:pPr>
            <a:r>
              <a:rPr lang="en-US" sz="7200" spc="-144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actually</a:t>
            </a:r>
            <a:endParaRPr lang="en-US" sz="7200" dirty="0"/>
          </a:p>
          <a:p>
            <a:pPr algn="l" indent="0" marL="0">
              <a:lnSpc>
                <a:spcPts val="7780"/>
              </a:lnSpc>
              <a:buNone/>
            </a:pPr>
            <a:r>
              <a:rPr lang="en-US" sz="7200" b="1" spc="-144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good at</a:t>
            </a:r>
            <a:endParaRPr lang="en-US" sz="7200" dirty="0"/>
          </a:p>
        </p:txBody>
      </p:sp>
      <p:sp>
        <p:nvSpPr>
          <p:cNvPr id="9" name="Text 6"/>
          <p:cNvSpPr/>
          <p:nvPr/>
        </p:nvSpPr>
        <p:spPr>
          <a:xfrm>
            <a:off x="685800" y="4220870"/>
            <a:ext cx="10865815" cy="746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asking for PowerPoint. Ask any AI for </a:t>
            </a:r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print-ready HTML</a:t>
            </a:r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drop it back into unPaper, and save a</a:t>
            </a:r>
            <a:endParaRPr lang="en-US" sz="2020" dirty="0"/>
          </a:p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flawless 16:9 PDF.</a:t>
            </a:r>
            <a:endParaRPr lang="en-US" sz="2020" dirty="0"/>
          </a:p>
        </p:txBody>
      </p:sp>
      <p:sp>
        <p:nvSpPr>
          <p:cNvPr id="10" name="Text 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11118190" y="6295644"/>
            <a:ext cx="41605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9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513893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IN A LINE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685800" y="2379269"/>
            <a:ext cx="5768950" cy="1757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60"/>
              </a:lnSpc>
              <a:buNone/>
            </a:pPr>
            <a:r>
              <a:rPr lang="en-US" sz="3300" spc="-33" kern="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slide format was never the</a:t>
            </a:r>
            <a:endParaRPr lang="en-US" sz="3300" dirty="0"/>
          </a:p>
          <a:p>
            <a:pPr algn="l" indent="0" marL="0">
              <a:lnSpc>
                <a:spcPts val="4160"/>
              </a:lnSpc>
              <a:buNone/>
            </a:pPr>
            <a:r>
              <a:rPr lang="en-US" sz="3300" spc="-33" kern="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hard part. </a:t>
            </a:r>
            <a:pPr algn="l" indent="0" marL="0">
              <a:lnSpc>
                <a:spcPts val="4160"/>
              </a:lnSpc>
              <a:buNone/>
            </a:pPr>
            <a:r>
              <a:rPr lang="en-US" sz="3300" i="1" spc="-33" kern="0" dirty="0">
                <a:solidFill>
                  <a:srgbClr val="C2452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Getting it out of the AI</a:t>
            </a:r>
            <a:endParaRPr lang="en-US" sz="3300" dirty="0"/>
          </a:p>
          <a:p>
            <a:pPr algn="l" indent="0" marL="0">
              <a:lnSpc>
                <a:spcPts val="4160"/>
              </a:lnSpc>
              <a:buNone/>
            </a:pPr>
            <a:r>
              <a:rPr lang="en-US" sz="3300" spc="-33" kern="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was.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685800" y="4259275"/>
            <a:ext cx="247436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17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THE REASON UNPAPER EXISTS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28</a:t>
            </a:r>
            <a:endParaRPr lang="en-US" sz="97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99893"/>
            <a:ext cx="3441802" cy="1944929"/>
          </a:xfrm>
          <a:prstGeom prst="roundRect">
            <a:avLst>
              <a:gd name="adj" fmla="val 8792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4375404" y="2799893"/>
            <a:ext cx="3441802" cy="1944929"/>
          </a:xfrm>
          <a:prstGeom prst="roundRect">
            <a:avLst>
              <a:gd name="adj" fmla="val 8792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064094" y="2799893"/>
            <a:ext cx="3441802" cy="1944929"/>
          </a:xfrm>
          <a:prstGeom prst="roundRect">
            <a:avLst>
              <a:gd name="adj" fmla="val 8792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PROOF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685800" y="2046427"/>
            <a:ext cx="7777886" cy="483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40"/>
              </a:lnSpc>
              <a:buNone/>
            </a:pPr>
            <a:r>
              <a:rPr lang="en-US" sz="3000" b="1" spc="-60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the way you </a:t>
            </a:r>
            <a:pPr algn="l" indent="0" marL="0">
              <a:lnSpc>
                <a:spcPts val="3240"/>
              </a:lnSpc>
              <a:buNone/>
            </a:pPr>
            <a:r>
              <a:rPr lang="en-US" sz="3000" b="1" spc="-60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actually</a:t>
            </a:r>
            <a:pPr algn="l" indent="0" marL="0">
              <a:lnSpc>
                <a:spcPts val="3240"/>
              </a:lnSpc>
              <a:buNone/>
            </a:pPr>
            <a:r>
              <a:rPr lang="en-US" sz="3000" b="1" spc="-60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ship documents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942746" y="2980944"/>
            <a:ext cx="1213409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16:9</a:t>
            </a:r>
            <a:endParaRPr lang="en-US" sz="4650" dirty="0"/>
          </a:p>
        </p:txBody>
      </p:sp>
      <p:sp>
        <p:nvSpPr>
          <p:cNvPr id="10" name="Text 8"/>
          <p:cNvSpPr/>
          <p:nvPr/>
        </p:nvSpPr>
        <p:spPr>
          <a:xfrm>
            <a:off x="942746" y="3761842"/>
            <a:ext cx="2709367" cy="48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PowerPoint page, prints with</a:t>
            </a:r>
            <a:endParaRPr lang="en-US" sz="1350" dirty="0"/>
          </a:p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margins.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42746" y="4335170"/>
            <a:ext cx="96835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11" kern="0" dirty="0">
                <a:solidFill>
                  <a:srgbClr val="2F7D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pixel-exact</a:t>
            </a:r>
            <a:endParaRPr lang="en-US" sz="1120" dirty="0"/>
          </a:p>
        </p:txBody>
      </p:sp>
      <p:sp>
        <p:nvSpPr>
          <p:cNvPr id="12" name="Text 10"/>
          <p:cNvSpPr/>
          <p:nvPr/>
        </p:nvSpPr>
        <p:spPr>
          <a:xfrm>
            <a:off x="4632350" y="2980944"/>
            <a:ext cx="416052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4650" dirty="0"/>
          </a:p>
        </p:txBody>
      </p:sp>
      <p:sp>
        <p:nvSpPr>
          <p:cNvPr id="13" name="Text 11"/>
          <p:cNvSpPr/>
          <p:nvPr/>
        </p:nvSpPr>
        <p:spPr>
          <a:xfrm>
            <a:off x="4632350" y="3761842"/>
            <a:ext cx="2630729" cy="48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assets. Nothing to break,</a:t>
            </a:r>
            <a:endParaRPr lang="en-US" sz="1350" dirty="0"/>
          </a:p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to load.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632350" y="4335170"/>
            <a:ext cx="114940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11" kern="0" dirty="0">
                <a:solidFill>
                  <a:srgbClr val="B34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zero requests</a:t>
            </a:r>
            <a:endParaRPr lang="en-US" sz="1120" dirty="0"/>
          </a:p>
        </p:txBody>
      </p:sp>
      <p:sp>
        <p:nvSpPr>
          <p:cNvPr id="15" name="Text 13"/>
          <p:cNvSpPr/>
          <p:nvPr/>
        </p:nvSpPr>
        <p:spPr>
          <a:xfrm>
            <a:off x="8321040" y="2980944"/>
            <a:ext cx="1235354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file</a:t>
            </a:r>
            <a:endParaRPr lang="en-US" sz="4650" dirty="0"/>
          </a:p>
        </p:txBody>
      </p:sp>
      <p:sp>
        <p:nvSpPr>
          <p:cNvPr id="16" name="Text 14"/>
          <p:cNvSpPr/>
          <p:nvPr/>
        </p:nvSpPr>
        <p:spPr>
          <a:xfrm>
            <a:off x="8321040" y="3761842"/>
            <a:ext cx="2876702" cy="48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 it to any AI; the rules ride along</a:t>
            </a:r>
            <a:endParaRPr lang="en-US" sz="1350" dirty="0"/>
          </a:p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321040" y="4335170"/>
            <a:ext cx="129661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11" kern="0" dirty="0">
                <a:solidFill>
                  <a:srgbClr val="2F7D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one attachment</a:t>
            </a:r>
            <a:endParaRPr lang="en-US" sz="1120" dirty="0"/>
          </a:p>
        </p:txBody>
      </p:sp>
      <p:sp>
        <p:nvSpPr>
          <p:cNvPr id="18" name="Text 1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9" name="Text 1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28</a:t>
            </a:r>
            <a:endParaRPr lang="en-US" sz="97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2pc-0"/>
          <p:cNvSpPr/>
          <p:nvPr/>
        </p:nvSpPr>
        <p:spPr>
          <a:xfrm>
            <a:off x="685800" y="2529230"/>
            <a:ext cx="437998" cy="437998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1300" y="200"/>
                </a:moveTo>
                <a:lnTo>
                  <a:pt x="400" y="1400"/>
                </a:lnTo>
                <a:lnTo>
                  <a:pt x="1200" y="1400"/>
                </a:lnTo>
                <a:lnTo>
                  <a:pt x="1100" y="2200"/>
                </a:lnTo>
                <a:lnTo>
                  <a:pt x="2000" y="1000"/>
                </a:lnTo>
                <a:lnTo>
                  <a:pt x="1200" y="1000"/>
                </a:lnTo>
                <a:lnTo>
                  <a:pt x="1300" y="200"/>
                </a:lnTo>
              </a:path>
            </a:pathLst>
          </a:custGeom>
          <a:ln w="36449">
            <a:solidFill>
              <a:srgbClr val="C2452F"/>
            </a:solidFill>
            <a:prstDash val="solid"/>
          </a:ln>
        </p:spPr>
      </p:sp>
      <p:sp>
        <p:nvSpPr>
          <p:cNvPr id="4" name="h2pc-1"/>
          <p:cNvSpPr/>
          <p:nvPr/>
        </p:nvSpPr>
        <p:spPr>
          <a:xfrm>
            <a:off x="4387291" y="2529230"/>
            <a:ext cx="437998" cy="437998"/>
          </a:xfrm>
          <a:custGeom>
            <a:avLst/>
            <a:gdLst/>
            <a:ahLst/>
            <a:rect l="0" t="0" r="2400" b="2400"/>
            <a:pathLst>
              <a:path w="2400" h="2400">
                <a:moveTo>
                  <a:pt x="1200" y="200"/>
                </a:moveTo>
                <a:lnTo>
                  <a:pt x="1500" y="900"/>
                </a:lnTo>
                <a:lnTo>
                  <a:pt x="2200" y="900"/>
                </a:lnTo>
                <a:lnTo>
                  <a:pt x="1600" y="1400"/>
                </a:lnTo>
                <a:lnTo>
                  <a:pt x="1800" y="2200"/>
                </a:lnTo>
                <a:lnTo>
                  <a:pt x="1200" y="1700"/>
                </a:lnTo>
                <a:lnTo>
                  <a:pt x="600" y="2200"/>
                </a:lnTo>
                <a:lnTo>
                  <a:pt x="800" y="1400"/>
                </a:lnTo>
                <a:lnTo>
                  <a:pt x="200" y="900"/>
                </a:lnTo>
                <a:lnTo>
                  <a:pt x="900" y="900"/>
                </a:lnTo>
                <a:close/>
              </a:path>
            </a:pathLst>
          </a:custGeom>
          <a:solidFill>
            <a:srgbClr val="C2452F"/>
          </a:solidFill>
          <a:ln/>
        </p:spPr>
      </p:sp>
      <p:sp>
        <p:nvSpPr>
          <p:cNvPr id="5" name="h2pc-2"/>
          <p:cNvSpPr/>
          <p:nvPr/>
        </p:nvSpPr>
        <p:spPr>
          <a:xfrm>
            <a:off x="8089697" y="2529230"/>
            <a:ext cx="437998" cy="437998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700" y="300"/>
                </a:moveTo>
                <a:lnTo>
                  <a:pt x="1700" y="300"/>
                </a:lnTo>
                <a:arcTo wR="400" hR="400" stAng="16200000" swAng="5400000"/>
                <a:lnTo>
                  <a:pt x="2100" y="1700"/>
                </a:lnTo>
                <a:arcTo wR="400" hR="400" stAng="0" swAng="5400000"/>
                <a:lnTo>
                  <a:pt x="700" y="2100"/>
                </a:lnTo>
                <a:arcTo wR="400" hR="400" stAng="5400000" swAng="5400000"/>
                <a:lnTo>
                  <a:pt x="300" y="700"/>
                </a:lnTo>
                <a:arcTo wR="400" hR="400" stAng="10800000" swAng="5400000"/>
                <a:close/>
              </a:path>
              <a:path w="2400" h="2400" fill="none">
                <a:moveTo>
                  <a:pt x="300" y="900"/>
                </a:moveTo>
                <a:lnTo>
                  <a:pt x="2100" y="900"/>
                </a:lnTo>
              </a:path>
              <a:path w="2400" h="2400" fill="none">
                <a:moveTo>
                  <a:pt x="900" y="2100"/>
                </a:moveTo>
                <a:lnTo>
                  <a:pt x="900" y="900"/>
                </a:lnTo>
              </a:path>
            </a:pathLst>
          </a:custGeom>
          <a:ln w="36449">
            <a:solidFill>
              <a:srgbClr val="C2452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4360774"/>
            <a:ext cx="3086100" cy="923544"/>
          </a:xfrm>
          <a:prstGeom prst="roundRect">
            <a:avLst>
              <a:gd name="adj" fmla="val 18515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h2pc-3"/>
          <p:cNvSpPr/>
          <p:nvPr/>
        </p:nvSpPr>
        <p:spPr>
          <a:xfrm>
            <a:off x="3905402" y="4718304"/>
            <a:ext cx="513893" cy="209398"/>
          </a:xfrm>
          <a:custGeom>
            <a:avLst/>
            <a:gdLst/>
            <a:ahLst/>
            <a:rect l="0" t="0" r="6400" b="2400"/>
            <a:pathLst>
              <a:path w="6400" h="2400" fill="none">
                <a:moveTo>
                  <a:pt x="200" y="1200"/>
                </a:moveTo>
                <a:lnTo>
                  <a:pt x="5400" y="1200"/>
                </a:lnTo>
              </a:path>
              <a:path w="6400" h="2400" fill="none">
                <a:moveTo>
                  <a:pt x="4600" y="500"/>
                </a:moveTo>
                <a:lnTo>
                  <a:pt x="5600" y="1200"/>
                </a:lnTo>
                <a:lnTo>
                  <a:pt x="4600" y="1900"/>
                </a:lnTo>
              </a:path>
            </a:pathLst>
          </a:custGeom>
          <a:ln w="20066">
            <a:solidFill>
              <a:srgbClr val="C2452F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552798" y="4360774"/>
            <a:ext cx="3086100" cy="923544"/>
          </a:xfrm>
          <a:prstGeom prst="roundRect">
            <a:avLst>
              <a:gd name="adj" fmla="val 18515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h2pc-4"/>
          <p:cNvSpPr/>
          <p:nvPr/>
        </p:nvSpPr>
        <p:spPr>
          <a:xfrm>
            <a:off x="7772400" y="4718304"/>
            <a:ext cx="513893" cy="209398"/>
          </a:xfrm>
          <a:custGeom>
            <a:avLst/>
            <a:gdLst/>
            <a:ahLst/>
            <a:rect l="0" t="0" r="6400" b="2400"/>
            <a:pathLst>
              <a:path w="6400" h="2400" fill="none">
                <a:moveTo>
                  <a:pt x="200" y="1200"/>
                </a:moveTo>
                <a:lnTo>
                  <a:pt x="5400" y="1200"/>
                </a:lnTo>
              </a:path>
              <a:path w="6400" h="2400" fill="none">
                <a:moveTo>
                  <a:pt x="4600" y="500"/>
                </a:moveTo>
                <a:lnTo>
                  <a:pt x="5600" y="1200"/>
                </a:lnTo>
                <a:lnTo>
                  <a:pt x="4600" y="1900"/>
                </a:lnTo>
              </a:path>
            </a:pathLst>
          </a:custGeom>
          <a:ln w="20066">
            <a:solidFill>
              <a:srgbClr val="C2452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419795" y="4360774"/>
            <a:ext cx="3086100" cy="923544"/>
          </a:xfrm>
          <a:prstGeom prst="roundRect">
            <a:avLst>
              <a:gd name="adj" fmla="val 18515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85800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SHAPE OF IT</a:t>
            </a:r>
            <a:endParaRPr lang="en-US" sz="970" dirty="0"/>
          </a:p>
        </p:txBody>
      </p:sp>
      <p:sp>
        <p:nvSpPr>
          <p:cNvPr id="13" name="Text 10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4" name="Text 11"/>
          <p:cNvSpPr/>
          <p:nvPr/>
        </p:nvSpPr>
        <p:spPr>
          <a:xfrm>
            <a:off x="685800" y="1496873"/>
            <a:ext cx="6902806" cy="442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0"/>
              </a:lnSpc>
              <a:buNone/>
            </a:pPr>
            <a:r>
              <a:rPr lang="en-US" sz="2700" b="1" spc="-54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Icons and arrows convert as </a:t>
            </a:r>
            <a:pPr algn="l" indent="0" marL="0">
              <a:lnSpc>
                <a:spcPts val="2920"/>
              </a:lnSpc>
              <a:buNone/>
            </a:pPr>
            <a:r>
              <a:rPr lang="en-US" sz="2700" b="1" spc="-54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editable</a:t>
            </a:r>
            <a:pPr algn="l" indent="0" marL="0">
              <a:lnSpc>
                <a:spcPts val="2920"/>
              </a:lnSpc>
              <a:buNone/>
            </a:pPr>
            <a:r>
              <a:rPr lang="en-US" sz="2700" b="1" spc="-54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shapes</a:t>
            </a:r>
            <a:endParaRPr lang="en-US" sz="2700" dirty="0"/>
          </a:p>
        </p:txBody>
      </p:sp>
      <p:sp>
        <p:nvSpPr>
          <p:cNvPr id="15" name="Text 12"/>
          <p:cNvSpPr/>
          <p:nvPr/>
        </p:nvSpPr>
        <p:spPr>
          <a:xfrm>
            <a:off x="685800" y="2000707"/>
            <a:ext cx="72548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them inline; they arrive in PowerPoint as native vectors you can recolour and move.</a:t>
            </a:r>
            <a:endParaRPr lang="en-US" sz="1420" dirty="0"/>
          </a:p>
        </p:txBody>
      </p:sp>
      <p:sp>
        <p:nvSpPr>
          <p:cNvPr id="16" name="Text 13"/>
          <p:cNvSpPr/>
          <p:nvPr/>
        </p:nvSpPr>
        <p:spPr>
          <a:xfrm>
            <a:off x="685800" y="3072384"/>
            <a:ext cx="1515161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20"/>
              </a:lnSpc>
              <a:buNone/>
            </a:pPr>
            <a:r>
              <a:rPr lang="en-US" sz="180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stroked icon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685800" y="3532327"/>
            <a:ext cx="3225089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Becomes an outlined freeform that keeps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accent colour.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4387291" y="3072384"/>
            <a:ext cx="1260958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20"/>
              </a:lnSpc>
              <a:buNone/>
            </a:pPr>
            <a:r>
              <a:rPr lang="en-US" sz="180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filled icon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4387291" y="3532327"/>
            <a:ext cx="3044038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Becomes a solid native shape — no flat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picture, fully editable.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089697" y="3072384"/>
            <a:ext cx="1837944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20"/>
              </a:lnSpc>
              <a:buNone/>
            </a:pPr>
            <a:r>
              <a:rPr lang="en-US" sz="180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simple diagram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8089697" y="3532327"/>
            <a:ext cx="3042209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Rectangles and lines map straight onto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PowerPoint shapes.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886054" y="4580230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86054" y="4789627"/>
            <a:ext cx="1368857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7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Draft in HTML</a:t>
            </a:r>
            <a:endParaRPr lang="en-US" sz="1570" dirty="0"/>
          </a:p>
        </p:txBody>
      </p:sp>
      <p:sp>
        <p:nvSpPr>
          <p:cNvPr id="24" name="Text 21"/>
          <p:cNvSpPr/>
          <p:nvPr/>
        </p:nvSpPr>
        <p:spPr>
          <a:xfrm>
            <a:off x="4753051" y="4580230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4753051" y="4789627"/>
            <a:ext cx="742493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7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Convert</a:t>
            </a:r>
            <a:endParaRPr lang="en-US" sz="1570" dirty="0"/>
          </a:p>
        </p:txBody>
      </p:sp>
      <p:sp>
        <p:nvSpPr>
          <p:cNvPr id="26" name="Text 23"/>
          <p:cNvSpPr/>
          <p:nvPr/>
        </p:nvSpPr>
        <p:spPr>
          <a:xfrm>
            <a:off x="8620049" y="4580230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3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8620049" y="4789627"/>
            <a:ext cx="1719986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7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Edit in PowerPoint</a:t>
            </a:r>
            <a:endParaRPr lang="en-US" sz="1570" dirty="0"/>
          </a:p>
        </p:txBody>
      </p:sp>
      <p:sp>
        <p:nvSpPr>
          <p:cNvPr id="28" name="Text 2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28</a:t>
            </a:r>
            <a:endParaRPr lang="en-US" sz="9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513893"/>
            <a:ext cx="90068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AGENDA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685800" y="2275942"/>
            <a:ext cx="2849270" cy="483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40"/>
              </a:lnSpc>
              <a:buNone/>
            </a:pPr>
            <a:r>
              <a:rPr lang="en-US" sz="3000" b="1" spc="-60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we'll cover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3001061"/>
            <a:ext cx="257861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b="1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57300" y="2972714"/>
            <a:ext cx="1919326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72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we are today</a:t>
            </a:r>
            <a:endParaRPr lang="en-US" sz="1720" dirty="0"/>
          </a:p>
        </p:txBody>
      </p:sp>
      <p:sp>
        <p:nvSpPr>
          <p:cNvPr id="8" name="Text 6"/>
          <p:cNvSpPr/>
          <p:nvPr/>
        </p:nvSpPr>
        <p:spPr>
          <a:xfrm>
            <a:off x="685800" y="3429914"/>
            <a:ext cx="257861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b="1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257300" y="3401568"/>
            <a:ext cx="2173529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72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numbers say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85800" y="3858768"/>
            <a:ext cx="257861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b="1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257300" y="3829507"/>
            <a:ext cx="1815998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72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 from here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685800" y="4286707"/>
            <a:ext cx="257861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70"/>
              </a:lnSpc>
              <a:buNone/>
            </a:pPr>
            <a:r>
              <a:rPr lang="en-US" sz="1500" b="1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57300" y="4258361"/>
            <a:ext cx="2090318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72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we're asking for</a:t>
            </a:r>
            <a:endParaRPr lang="en-US" sz="1720" dirty="0"/>
          </a:p>
        </p:txBody>
      </p:sp>
      <p:sp>
        <p:nvSpPr>
          <p:cNvPr id="14" name="Text 12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5" name="Text 13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28</a:t>
            </a:r>
            <a:endParaRPr lang="en-US" sz="97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3290926"/>
            <a:ext cx="10820095" cy="847649"/>
          </a:xfrm>
          <a:prstGeom prst="roundRect">
            <a:avLst>
              <a:gd name="adj" fmla="val 2017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TAKEAWAY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685800" y="2652674"/>
            <a:ext cx="4295851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remember one thing</a:t>
            </a:r>
            <a:endParaRPr lang="en-US" sz="2850" dirty="0"/>
          </a:p>
        </p:txBody>
      </p:sp>
      <p:sp>
        <p:nvSpPr>
          <p:cNvPr id="7" name="Text 5"/>
          <p:cNvSpPr/>
          <p:nvPr/>
        </p:nvSpPr>
        <p:spPr>
          <a:xfrm>
            <a:off x="914400" y="3481121"/>
            <a:ext cx="107350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KEY TAKEAWAY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14400" y="3719779"/>
            <a:ext cx="80394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format was the bottleneck, not the ideas. Solve the format once and every deck after it gets easier.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28</a:t>
            </a:r>
            <a:endParaRPr lang="en-US" sz="97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HEADLINE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5114239" y="2013509"/>
            <a:ext cx="1963217" cy="2026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40"/>
              </a:lnSpc>
              <a:buNone/>
            </a:pPr>
            <a:r>
              <a:rPr lang="en-US" sz="12600" b="1" spc="-504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3×</a:t>
            </a:r>
            <a:endParaRPr lang="en-US" sz="12600" dirty="0"/>
          </a:p>
        </p:txBody>
      </p:sp>
      <p:sp>
        <p:nvSpPr>
          <p:cNvPr id="6" name="Text 4"/>
          <p:cNvSpPr/>
          <p:nvPr/>
        </p:nvSpPr>
        <p:spPr>
          <a:xfrm>
            <a:off x="3937406" y="3900830"/>
            <a:ext cx="4317797" cy="683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faster from a blank page to a finished, on-</a:t>
            </a:r>
            <a:endParaRPr lang="en-US" sz="1870" dirty="0"/>
          </a:p>
          <a:p>
            <a:pPr algn="ctr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deck.</a:t>
            </a:r>
            <a:endParaRPr lang="en-US" sz="187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28</a:t>
            </a:r>
            <a:endParaRPr lang="en-US" sz="97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graphicFrame>
        <p:nvGraphicFramePr>
          <p:cNvPr id="3" name="Chart 0" descr=""/>
          <p:cNvGraphicFramePr/>
          <p:nvPr/>
        </p:nvGraphicFramePr>
        <p:xfrm>
          <a:off x="685800" y="2225650"/>
          <a:ext cx="7809890" cy="3288182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TREND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1277417"/>
            <a:ext cx="6900062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Momentum is building across both signals</a:t>
            </a:r>
            <a:endParaRPr lang="en-US" sz="2850" dirty="0"/>
          </a:p>
        </p:txBody>
      </p:sp>
      <p:sp>
        <p:nvSpPr>
          <p:cNvPr id="7" name="Text 4"/>
          <p:cNvSpPr/>
          <p:nvPr/>
        </p:nvSpPr>
        <p:spPr>
          <a:xfrm>
            <a:off x="685800" y="1773022"/>
            <a:ext cx="375086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sessions and signups, last five weeks.</a:t>
            </a:r>
            <a:endParaRPr lang="en-US" sz="142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 / 28</a:t>
            </a:r>
            <a:endParaRPr lang="en-US" sz="97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19595" y="346009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F0B429"/>
          </a:solidFill>
          <a:ln/>
        </p:spPr>
      </p:sp>
      <p:sp>
        <p:nvSpPr>
          <p:cNvPr id="3" name="Shape 1"/>
          <p:cNvSpPr/>
          <p:nvPr/>
        </p:nvSpPr>
        <p:spPr>
          <a:xfrm>
            <a:off x="6819595" y="380299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6819595" y="414589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64748B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graphicFrame>
        <p:nvGraphicFramePr>
          <p:cNvPr id="6" name="Chart 0" descr=""/>
          <p:cNvGraphicFramePr/>
          <p:nvPr/>
        </p:nvGraphicFramePr>
        <p:xfrm>
          <a:off x="4038905" y="2726741"/>
          <a:ext cx="228600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85800" y="513893"/>
            <a:ext cx="60990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MIX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685800" y="1778508"/>
            <a:ext cx="4956048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effort actually goes</a:t>
            </a:r>
            <a:endParaRPr lang="en-US" sz="2850" dirty="0"/>
          </a:p>
        </p:txBody>
      </p:sp>
      <p:sp>
        <p:nvSpPr>
          <p:cNvPr id="10" name="Text 7"/>
          <p:cNvSpPr/>
          <p:nvPr/>
        </p:nvSpPr>
        <p:spPr>
          <a:xfrm>
            <a:off x="685800" y="2274113"/>
            <a:ext cx="201808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of time by activity.</a:t>
            </a:r>
            <a:endParaRPr lang="en-US" sz="1420" dirty="0"/>
          </a:p>
        </p:txBody>
      </p:sp>
      <p:sp>
        <p:nvSpPr>
          <p:cNvPr id="11" name="Text 8"/>
          <p:cNvSpPr/>
          <p:nvPr/>
        </p:nvSpPr>
        <p:spPr>
          <a:xfrm>
            <a:off x="7067398" y="3421685"/>
            <a:ext cx="94731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8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· 58%</a:t>
            </a:r>
            <a:endParaRPr lang="en-US" sz="1420" dirty="0"/>
          </a:p>
        </p:txBody>
      </p:sp>
      <p:sp>
        <p:nvSpPr>
          <p:cNvPr id="12" name="Text 9"/>
          <p:cNvSpPr/>
          <p:nvPr/>
        </p:nvSpPr>
        <p:spPr>
          <a:xfrm>
            <a:off x="7067398" y="3764585"/>
            <a:ext cx="110459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8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· 27%</a:t>
            </a:r>
            <a:endParaRPr lang="en-US" sz="1420" dirty="0"/>
          </a:p>
        </p:txBody>
      </p:sp>
      <p:sp>
        <p:nvSpPr>
          <p:cNvPr id="13" name="Text 10"/>
          <p:cNvSpPr/>
          <p:nvPr/>
        </p:nvSpPr>
        <p:spPr>
          <a:xfrm>
            <a:off x="7067398" y="4107485"/>
            <a:ext cx="111373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8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Rework · 15%</a:t>
            </a:r>
            <a:endParaRPr lang="en-US" sz="1420" dirty="0"/>
          </a:p>
        </p:txBody>
      </p:sp>
      <p:sp>
        <p:nvSpPr>
          <p:cNvPr id="14" name="Text 11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5" name="Text 12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 / 28</a:t>
            </a:r>
            <a:endParaRPr lang="en-US" sz="97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520086"/>
            <a:ext cx="3479292" cy="2586838"/>
          </a:xfrm>
          <a:prstGeom prst="roundRect">
            <a:avLst>
              <a:gd name="adj" fmla="val 661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4356202" y="2520086"/>
            <a:ext cx="3479292" cy="2586838"/>
          </a:xfrm>
          <a:prstGeom prst="roundRect">
            <a:avLst>
              <a:gd name="adj" fmla="val 661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025689" y="2520086"/>
            <a:ext cx="3480206" cy="2586838"/>
          </a:xfrm>
          <a:prstGeom prst="roundRect">
            <a:avLst>
              <a:gd name="adj" fmla="val 661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graphicFrame>
        <p:nvGraphicFramePr>
          <p:cNvPr id="6" name="Chart 0" descr=""/>
          <p:cNvGraphicFramePr/>
          <p:nvPr/>
        </p:nvGraphicFramePr>
        <p:xfrm>
          <a:off x="886054" y="2910535"/>
          <a:ext cx="3079699" cy="205282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7" name="Chart 1" descr=""/>
          <p:cNvGraphicFramePr/>
          <p:nvPr/>
        </p:nvGraphicFramePr>
        <p:xfrm>
          <a:off x="4555541" y="2910535"/>
          <a:ext cx="3079699" cy="205282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8" name="Chart 2" descr=""/>
          <p:cNvGraphicFramePr/>
          <p:nvPr/>
        </p:nvGraphicFramePr>
        <p:xfrm>
          <a:off x="8225942" y="2910535"/>
          <a:ext cx="3079699" cy="205282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9" name="Text 4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COMPARE</a:t>
            </a:r>
            <a:endParaRPr lang="en-US" sz="970" dirty="0"/>
          </a:p>
        </p:txBody>
      </p:sp>
      <p:sp>
        <p:nvSpPr>
          <p:cNvPr id="10" name="Text 5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1" name="Text 6"/>
          <p:cNvSpPr/>
          <p:nvPr/>
        </p:nvSpPr>
        <p:spPr>
          <a:xfrm>
            <a:off x="685800" y="1684325"/>
            <a:ext cx="5835701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scale, so the eye compares shape</a:t>
            </a:r>
            <a:endParaRPr lang="en-US" sz="2550" dirty="0"/>
          </a:p>
        </p:txBody>
      </p:sp>
      <p:sp>
        <p:nvSpPr>
          <p:cNvPr id="12" name="Text 7"/>
          <p:cNvSpPr/>
          <p:nvPr/>
        </p:nvSpPr>
        <p:spPr>
          <a:xfrm>
            <a:off x="685800" y="2119579"/>
            <a:ext cx="246156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by region, three years.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886054" y="2681935"/>
            <a:ext cx="44165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08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4555541" y="2681935"/>
            <a:ext cx="606247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08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CENTRAL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8225942" y="2681935"/>
            <a:ext cx="44165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08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SOUTH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7" name="Text 12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 / 28</a:t>
            </a:r>
            <a:endParaRPr lang="en-US" sz="97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215591"/>
            <a:ext cx="5314493" cy="3195828"/>
          </a:xfrm>
          <a:prstGeom prst="roundRect">
            <a:avLst>
              <a:gd name="adj" fmla="val 5351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3820363" y="3613709"/>
            <a:ext cx="114300" cy="114300"/>
          </a:xfrm>
          <a:prstGeom prst="roundRect">
            <a:avLst>
              <a:gd name="adj" fmla="val 24800"/>
            </a:avLst>
          </a:prstGeom>
          <a:solidFill>
            <a:srgbClr val="F0B429"/>
          </a:solidFill>
          <a:ln/>
        </p:spPr>
      </p:sp>
      <p:sp>
        <p:nvSpPr>
          <p:cNvPr id="4" name="Shape 2"/>
          <p:cNvSpPr/>
          <p:nvPr/>
        </p:nvSpPr>
        <p:spPr>
          <a:xfrm>
            <a:off x="3820363" y="3879799"/>
            <a:ext cx="114300" cy="114300"/>
          </a:xfrm>
          <a:prstGeom prst="roundRect">
            <a:avLst>
              <a:gd name="adj" fmla="val 24800"/>
            </a:avLst>
          </a:prstGeom>
          <a:solidFill>
            <a:srgbClr val="34D399"/>
          </a:solidFill>
          <a:ln/>
        </p:spPr>
      </p:sp>
      <p:sp>
        <p:nvSpPr>
          <p:cNvPr id="5" name="Shape 3"/>
          <p:cNvSpPr/>
          <p:nvPr/>
        </p:nvSpPr>
        <p:spPr>
          <a:xfrm>
            <a:off x="3820363" y="4146804"/>
            <a:ext cx="114300" cy="114300"/>
          </a:xfrm>
          <a:prstGeom prst="roundRect">
            <a:avLst>
              <a:gd name="adj" fmla="val 24800"/>
            </a:avLst>
          </a:prstGeom>
          <a:solidFill>
            <a:srgbClr val="64748B"/>
          </a:solidFill>
          <a:ln/>
        </p:spPr>
      </p:sp>
      <p:sp>
        <p:nvSpPr>
          <p:cNvPr id="6" name="Shape 4"/>
          <p:cNvSpPr/>
          <p:nvPr/>
        </p:nvSpPr>
        <p:spPr>
          <a:xfrm>
            <a:off x="6191402" y="2215591"/>
            <a:ext cx="5314493" cy="3195828"/>
          </a:xfrm>
          <a:prstGeom prst="roundRect">
            <a:avLst>
              <a:gd name="adj" fmla="val 5351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graphicFrame>
        <p:nvGraphicFramePr>
          <p:cNvPr id="8" name="Chart 0" descr=""/>
          <p:cNvGraphicFramePr/>
          <p:nvPr/>
        </p:nvGraphicFramePr>
        <p:xfrm>
          <a:off x="1724558" y="3032150"/>
          <a:ext cx="1809598" cy="180959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9" name="Chart 1" descr=""/>
          <p:cNvGraphicFramePr/>
          <p:nvPr/>
        </p:nvGraphicFramePr>
        <p:xfrm>
          <a:off x="6390742" y="2606040"/>
          <a:ext cx="4914900" cy="266181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0" name="Text 6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EVIDENCE</a:t>
            </a:r>
            <a:endParaRPr lang="en-US" sz="970" dirty="0"/>
          </a:p>
        </p:txBody>
      </p:sp>
      <p:sp>
        <p:nvSpPr>
          <p:cNvPr id="11" name="Text 7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2" name="Text 8"/>
          <p:cNvSpPr/>
          <p:nvPr/>
        </p:nvSpPr>
        <p:spPr>
          <a:xfrm>
            <a:off x="685800" y="1379830"/>
            <a:ext cx="5593385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lenses tell it better than one chart</a:t>
            </a:r>
            <a:endParaRPr lang="en-US" sz="2550" dirty="0"/>
          </a:p>
        </p:txBody>
      </p:sp>
      <p:sp>
        <p:nvSpPr>
          <p:cNvPr id="13" name="Text 9"/>
          <p:cNvSpPr/>
          <p:nvPr/>
        </p:nvSpPr>
        <p:spPr>
          <a:xfrm>
            <a:off x="685800" y="1815084"/>
            <a:ext cx="626089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share beside a comparison — one message each; the title carries the so-what.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886054" y="2377440"/>
            <a:ext cx="160751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08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WHERE THE TIME GOES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4029761" y="3584448"/>
            <a:ext cx="81838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· 58%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029761" y="3851453"/>
            <a:ext cx="95189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· 27%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4029761" y="4118458"/>
            <a:ext cx="96012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Rework · 15%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390742" y="2377440"/>
            <a:ext cx="169164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08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HOURS SAVED PER DECK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0" name="Text 1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 / 28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766060"/>
            <a:ext cx="285293" cy="19202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IDEA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085393" y="2690165"/>
            <a:ext cx="9912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HTML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685800" y="3052267"/>
            <a:ext cx="6417259" cy="1166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edits </a:t>
            </a:r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</a:t>
            </a:r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far more reliably than it edits </a:t>
            </a:r>
            <a:endParaRPr lang="en-US" sz="2550" dirty="0"/>
          </a:p>
          <a:p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.pptx</a:t>
            </a:r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So make slides out of text, then let the</a:t>
            </a:r>
            <a:endParaRPr lang="en-US" sz="2550" dirty="0"/>
          </a:p>
          <a:p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browser print them.</a:t>
            </a:r>
            <a:endParaRPr lang="en-US" sz="255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28</a:t>
            </a:r>
            <a:endParaRPr lang="en-US" sz="97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484986"/>
            <a:ext cx="5333695" cy="2074774"/>
          </a:xfrm>
          <a:prstGeom prst="roundRect">
            <a:avLst>
              <a:gd name="adj" fmla="val 8242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172200" y="1484986"/>
            <a:ext cx="5333695" cy="2074774"/>
          </a:xfrm>
          <a:prstGeom prst="roundRect">
            <a:avLst>
              <a:gd name="adj" fmla="val 8242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85800" y="3712464"/>
            <a:ext cx="5333695" cy="2074774"/>
          </a:xfrm>
          <a:prstGeom prst="roundRect">
            <a:avLst>
              <a:gd name="adj" fmla="val 8242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524098" y="4573829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F0B429"/>
          </a:solidFill>
          <a:ln/>
        </p:spPr>
      </p:sp>
      <p:sp>
        <p:nvSpPr>
          <p:cNvPr id="6" name="Shape 4"/>
          <p:cNvSpPr/>
          <p:nvPr/>
        </p:nvSpPr>
        <p:spPr>
          <a:xfrm>
            <a:off x="3524098" y="4821631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34D399"/>
          </a:solidFill>
          <a:ln/>
        </p:spPr>
      </p:sp>
      <p:sp>
        <p:nvSpPr>
          <p:cNvPr id="7" name="Shape 5"/>
          <p:cNvSpPr/>
          <p:nvPr/>
        </p:nvSpPr>
        <p:spPr>
          <a:xfrm>
            <a:off x="3524098" y="5069434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64748B"/>
          </a:solidFill>
          <a:ln/>
        </p:spPr>
      </p:sp>
      <p:sp>
        <p:nvSpPr>
          <p:cNvPr id="8" name="Shape 6"/>
          <p:cNvSpPr/>
          <p:nvPr/>
        </p:nvSpPr>
        <p:spPr>
          <a:xfrm>
            <a:off x="6172200" y="3712464"/>
            <a:ext cx="5333695" cy="2074774"/>
          </a:xfrm>
          <a:prstGeom prst="roundRect">
            <a:avLst>
              <a:gd name="adj" fmla="val 8242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graphicFrame>
        <p:nvGraphicFramePr>
          <p:cNvPr id="10" name="Chart 0" descr=""/>
          <p:cNvGraphicFramePr/>
          <p:nvPr/>
        </p:nvGraphicFramePr>
        <p:xfrm>
          <a:off x="886054" y="1875434"/>
          <a:ext cx="4934102" cy="154167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11" name="Chart 1" descr=""/>
          <p:cNvGraphicFramePr/>
          <p:nvPr/>
        </p:nvGraphicFramePr>
        <p:xfrm>
          <a:off x="6372454" y="1875434"/>
          <a:ext cx="4934102" cy="154167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12" name="Chart 2" descr=""/>
          <p:cNvGraphicFramePr/>
          <p:nvPr/>
        </p:nvGraphicFramePr>
        <p:xfrm>
          <a:off x="2057400" y="4254703"/>
          <a:ext cx="1238098" cy="123809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3" name="Text 8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AT A GLANCE</a:t>
            </a:r>
            <a:endParaRPr lang="en-US" sz="970" dirty="0"/>
          </a:p>
        </p:txBody>
      </p:sp>
      <p:sp>
        <p:nvSpPr>
          <p:cNvPr id="14" name="Text 9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5" name="Text 10"/>
          <p:cNvSpPr/>
          <p:nvPr/>
        </p:nvSpPr>
        <p:spPr>
          <a:xfrm>
            <a:off x="685800" y="1003097"/>
            <a:ext cx="6010351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90"/>
              </a:lnSpc>
              <a:buNone/>
            </a:pPr>
            <a:r>
              <a:rPr lang="en-US" sz="2400" b="1" spc="-48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month at a glance, one tile per question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886054" y="1646834"/>
            <a:ext cx="110185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08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DECKS SHIPPED</a:t>
            </a:r>
            <a:endParaRPr lang="en-US" sz="900" dirty="0"/>
          </a:p>
        </p:txBody>
      </p:sp>
      <p:sp>
        <p:nvSpPr>
          <p:cNvPr id="17" name="Text 12"/>
          <p:cNvSpPr/>
          <p:nvPr/>
        </p:nvSpPr>
        <p:spPr>
          <a:xfrm>
            <a:off x="6372454" y="1646834"/>
            <a:ext cx="110185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08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REUSE RATE, %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886054" y="3874313"/>
            <a:ext cx="135331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108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REQUESTS BY TEAM</a:t>
            </a:r>
            <a:endParaRPr lang="en-US" sz="900" dirty="0"/>
          </a:p>
        </p:txBody>
      </p:sp>
      <p:sp>
        <p:nvSpPr>
          <p:cNvPr id="19" name="Text 14"/>
          <p:cNvSpPr/>
          <p:nvPr/>
        </p:nvSpPr>
        <p:spPr>
          <a:xfrm>
            <a:off x="3714293" y="4540910"/>
            <a:ext cx="80467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· 48%</a:t>
            </a:r>
            <a:endParaRPr lang="en-US" sz="1120" dirty="0"/>
          </a:p>
        </p:txBody>
      </p:sp>
      <p:sp>
        <p:nvSpPr>
          <p:cNvPr id="20" name="Text 15"/>
          <p:cNvSpPr/>
          <p:nvPr/>
        </p:nvSpPr>
        <p:spPr>
          <a:xfrm>
            <a:off x="3714293" y="4788713"/>
            <a:ext cx="96194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· 32%</a:t>
            </a:r>
            <a:endParaRPr lang="en-US" sz="1120" dirty="0"/>
          </a:p>
        </p:txBody>
      </p:sp>
      <p:sp>
        <p:nvSpPr>
          <p:cNvPr id="21" name="Text 16"/>
          <p:cNvSpPr/>
          <p:nvPr/>
        </p:nvSpPr>
        <p:spPr>
          <a:xfrm>
            <a:off x="3714293" y="5035601"/>
            <a:ext cx="71231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Ops · 20%</a:t>
            </a:r>
            <a:endParaRPr lang="en-US" sz="1120" dirty="0"/>
          </a:p>
        </p:txBody>
      </p:sp>
      <p:sp>
        <p:nvSpPr>
          <p:cNvPr id="22" name="Text 17"/>
          <p:cNvSpPr/>
          <p:nvPr/>
        </p:nvSpPr>
        <p:spPr>
          <a:xfrm>
            <a:off x="6429146" y="4091940"/>
            <a:ext cx="779069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3×</a:t>
            </a:r>
            <a:endParaRPr lang="en-US" sz="4650" dirty="0"/>
          </a:p>
        </p:txBody>
      </p:sp>
      <p:sp>
        <p:nvSpPr>
          <p:cNvPr id="23" name="Text 18"/>
          <p:cNvSpPr/>
          <p:nvPr/>
        </p:nvSpPr>
        <p:spPr>
          <a:xfrm>
            <a:off x="6429146" y="4872838"/>
            <a:ext cx="4288536" cy="48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Faster from blank page to finished deck — the headline</a:t>
            </a:r>
            <a:endParaRPr lang="en-US" sz="1350" dirty="0"/>
          </a:p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number.</a:t>
            </a:r>
            <a:endParaRPr lang="en-US" sz="1350" dirty="0"/>
          </a:p>
        </p:txBody>
      </p:sp>
      <p:sp>
        <p:nvSpPr>
          <p:cNvPr id="24" name="Text 19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5" name="Text 2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 / 28</a:t>
            </a:r>
            <a:endParaRPr lang="en-US" sz="97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305202"/>
            <a:ext cx="5333695" cy="1132942"/>
          </a:xfrm>
          <a:prstGeom prst="roundRect">
            <a:avLst>
              <a:gd name="adj" fmla="val 15093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172200" y="2305202"/>
            <a:ext cx="5333695" cy="1132942"/>
          </a:xfrm>
          <a:prstGeom prst="roundRect">
            <a:avLst>
              <a:gd name="adj" fmla="val 15093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85800" y="3589934"/>
            <a:ext cx="5333695" cy="1132942"/>
          </a:xfrm>
          <a:prstGeom prst="roundRect">
            <a:avLst>
              <a:gd name="adj" fmla="val 15093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172200" y="3589934"/>
            <a:ext cx="5333695" cy="1132942"/>
          </a:xfrm>
          <a:prstGeom prst="roundRect">
            <a:avLst>
              <a:gd name="adj" fmla="val 15093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21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PLAN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685800" y="1715414"/>
            <a:ext cx="3655771" cy="442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0"/>
              </a:lnSpc>
              <a:buNone/>
            </a:pPr>
            <a:r>
              <a:rPr lang="en-US" sz="2700" b="1" spc="-54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moves, one screen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923544" y="2504542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MOVE 1</a:t>
            </a:r>
            <a:endParaRPr lang="en-US" sz="970" dirty="0"/>
          </a:p>
        </p:txBody>
      </p:sp>
      <p:sp>
        <p:nvSpPr>
          <p:cNvPr id="11" name="Text 9"/>
          <p:cNvSpPr/>
          <p:nvPr/>
        </p:nvSpPr>
        <p:spPr>
          <a:xfrm>
            <a:off x="923544" y="2695651"/>
            <a:ext cx="1593799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Pick the template</a:t>
            </a:r>
            <a:endParaRPr lang="en-US" sz="1570" dirty="0"/>
          </a:p>
        </p:txBody>
      </p:sp>
      <p:sp>
        <p:nvSpPr>
          <p:cNvPr id="12" name="Text 10"/>
          <p:cNvSpPr/>
          <p:nvPr/>
        </p:nvSpPr>
        <p:spPr>
          <a:xfrm>
            <a:off x="923544" y="3035808"/>
            <a:ext cx="326440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a look and depth that fit the audience.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9944" y="2504542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MOVE 2</a:t>
            </a:r>
            <a:endParaRPr lang="en-US" sz="970" dirty="0"/>
          </a:p>
        </p:txBody>
      </p:sp>
      <p:sp>
        <p:nvSpPr>
          <p:cNvPr id="14" name="Text 12"/>
          <p:cNvSpPr/>
          <p:nvPr/>
        </p:nvSpPr>
        <p:spPr>
          <a:xfrm>
            <a:off x="6409944" y="2695651"/>
            <a:ext cx="1178662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Brief your AI</a:t>
            </a:r>
            <a:endParaRPr lang="en-US" sz="1570" dirty="0"/>
          </a:p>
        </p:txBody>
      </p:sp>
      <p:sp>
        <p:nvSpPr>
          <p:cNvPr id="15" name="Text 13"/>
          <p:cNvSpPr/>
          <p:nvPr/>
        </p:nvSpPr>
        <p:spPr>
          <a:xfrm>
            <a:off x="6409944" y="3035808"/>
            <a:ext cx="365851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the prompt into the assistant you already use.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23544" y="3790188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MOVE 3</a:t>
            </a:r>
            <a:endParaRPr lang="en-US" sz="970" dirty="0"/>
          </a:p>
        </p:txBody>
      </p:sp>
      <p:sp>
        <p:nvSpPr>
          <p:cNvPr id="17" name="Text 15"/>
          <p:cNvSpPr/>
          <p:nvPr/>
        </p:nvSpPr>
        <p:spPr>
          <a:xfrm>
            <a:off x="923544" y="3980383"/>
            <a:ext cx="1142086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Paste it back</a:t>
            </a:r>
            <a:endParaRPr lang="en-US" sz="1570" dirty="0"/>
          </a:p>
        </p:txBody>
      </p:sp>
      <p:sp>
        <p:nvSpPr>
          <p:cNvPr id="18" name="Text 16"/>
          <p:cNvSpPr/>
          <p:nvPr/>
        </p:nvSpPr>
        <p:spPr>
          <a:xfrm>
            <a:off x="923544" y="4321454"/>
            <a:ext cx="337779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unPaper previews the deck and checks it prints.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9944" y="3790188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MOVE 4</a:t>
            </a:r>
            <a:endParaRPr lang="en-US" sz="970" dirty="0"/>
          </a:p>
        </p:txBody>
      </p:sp>
      <p:sp>
        <p:nvSpPr>
          <p:cNvPr id="20" name="Text 18"/>
          <p:cNvSpPr/>
          <p:nvPr/>
        </p:nvSpPr>
        <p:spPr>
          <a:xfrm>
            <a:off x="6409944" y="3980383"/>
            <a:ext cx="612648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Ship it</a:t>
            </a:r>
            <a:endParaRPr lang="en-US" sz="1570" dirty="0"/>
          </a:p>
        </p:txBody>
      </p:sp>
      <p:sp>
        <p:nvSpPr>
          <p:cNvPr id="21" name="Text 19"/>
          <p:cNvSpPr/>
          <p:nvPr/>
        </p:nvSpPr>
        <p:spPr>
          <a:xfrm>
            <a:off x="6409944" y="4321454"/>
            <a:ext cx="362285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 the PDF, or convert to an editable PowerPoint.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85800" y="4894783"/>
            <a:ext cx="516727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2×2 of cards holds four parallel points; use a flow when they are sequential.</a:t>
            </a:r>
            <a:endParaRPr lang="en-US" sz="1120" dirty="0"/>
          </a:p>
        </p:txBody>
      </p:sp>
      <p:sp>
        <p:nvSpPr>
          <p:cNvPr id="23" name="Text 21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4" name="Text 22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21 / 28</a:t>
            </a:r>
            <a:endParaRPr lang="en-US" sz="97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2551" y="3207715"/>
            <a:ext cx="10686593" cy="19202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3150108"/>
            <a:ext cx="133502" cy="133502"/>
          </a:xfrm>
          <a:prstGeom prst="ellipse">
            <a:avLst/>
          </a:prstGeom>
          <a:solidFill>
            <a:srgbClr val="C2452F"/>
          </a:solidFill>
          <a:ln/>
        </p:spPr>
      </p:sp>
      <p:sp>
        <p:nvSpPr>
          <p:cNvPr id="4" name="Shape 2"/>
          <p:cNvSpPr/>
          <p:nvPr/>
        </p:nvSpPr>
        <p:spPr>
          <a:xfrm>
            <a:off x="3448202" y="3150108"/>
            <a:ext cx="133502" cy="133502"/>
          </a:xfrm>
          <a:prstGeom prst="ellipse">
            <a:avLst/>
          </a:prstGeom>
          <a:solidFill>
            <a:srgbClr val="C2452F"/>
          </a:solidFill>
          <a:ln/>
        </p:spPr>
      </p:sp>
      <p:sp>
        <p:nvSpPr>
          <p:cNvPr id="5" name="Shape 3"/>
          <p:cNvSpPr/>
          <p:nvPr/>
        </p:nvSpPr>
        <p:spPr>
          <a:xfrm>
            <a:off x="6209690" y="3150108"/>
            <a:ext cx="133502" cy="133502"/>
          </a:xfrm>
          <a:prstGeom prst="ellipse">
            <a:avLst/>
          </a:prstGeom>
          <a:solidFill>
            <a:srgbClr val="C2452F"/>
          </a:solidFill>
          <a:ln/>
        </p:spPr>
      </p:sp>
      <p:sp>
        <p:nvSpPr>
          <p:cNvPr id="6" name="Shape 4"/>
          <p:cNvSpPr/>
          <p:nvPr/>
        </p:nvSpPr>
        <p:spPr>
          <a:xfrm>
            <a:off x="8972093" y="3150108"/>
            <a:ext cx="133502" cy="133502"/>
          </a:xfrm>
          <a:prstGeom prst="ellipse">
            <a:avLst/>
          </a:prstGeom>
          <a:solidFill>
            <a:srgbClr val="C2452F"/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ROADMAP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0" name="Text 8"/>
          <p:cNvSpPr/>
          <p:nvPr/>
        </p:nvSpPr>
        <p:spPr>
          <a:xfrm>
            <a:off x="685800" y="2454250"/>
            <a:ext cx="5759806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idea to shipped, in four moves</a:t>
            </a:r>
            <a:endParaRPr lang="en-US" sz="2850" dirty="0"/>
          </a:p>
        </p:txBody>
      </p:sp>
      <p:sp>
        <p:nvSpPr>
          <p:cNvPr id="11" name="Text 9"/>
          <p:cNvSpPr/>
          <p:nvPr/>
        </p:nvSpPr>
        <p:spPr>
          <a:xfrm>
            <a:off x="685800" y="3397910"/>
            <a:ext cx="57973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3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 1</a:t>
            </a:r>
            <a:endParaRPr lang="en-US" sz="970" dirty="0"/>
          </a:p>
        </p:txBody>
      </p:sp>
      <p:sp>
        <p:nvSpPr>
          <p:cNvPr id="12" name="Text 10"/>
          <p:cNvSpPr/>
          <p:nvPr/>
        </p:nvSpPr>
        <p:spPr>
          <a:xfrm>
            <a:off x="685800" y="3598164"/>
            <a:ext cx="605333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</a:t>
            </a:r>
            <a:endParaRPr lang="en-US" sz="1570" dirty="0"/>
          </a:p>
        </p:txBody>
      </p:sp>
      <p:sp>
        <p:nvSpPr>
          <p:cNvPr id="13" name="Text 11"/>
          <p:cNvSpPr/>
          <p:nvPr/>
        </p:nvSpPr>
        <p:spPr>
          <a:xfrm>
            <a:off x="685800" y="3913632"/>
            <a:ext cx="1912010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 the question and the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448202" y="3397910"/>
            <a:ext cx="57973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3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 2</a:t>
            </a:r>
            <a:endParaRPr lang="en-US" sz="970" dirty="0"/>
          </a:p>
        </p:txBody>
      </p:sp>
      <p:sp>
        <p:nvSpPr>
          <p:cNvPr id="15" name="Text 13"/>
          <p:cNvSpPr/>
          <p:nvPr/>
        </p:nvSpPr>
        <p:spPr>
          <a:xfrm>
            <a:off x="3448202" y="3598164"/>
            <a:ext cx="493776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</a:t>
            </a:r>
            <a:endParaRPr lang="en-US" sz="1570" dirty="0"/>
          </a:p>
        </p:txBody>
      </p:sp>
      <p:sp>
        <p:nvSpPr>
          <p:cNvPr id="16" name="Text 14"/>
          <p:cNvSpPr/>
          <p:nvPr/>
        </p:nvSpPr>
        <p:spPr>
          <a:xfrm>
            <a:off x="3448202" y="3913632"/>
            <a:ext cx="238658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it in HTML with your own AI.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209690" y="3397910"/>
            <a:ext cx="57973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3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 3</a:t>
            </a:r>
            <a:endParaRPr lang="en-US" sz="970" dirty="0"/>
          </a:p>
        </p:txBody>
      </p:sp>
      <p:sp>
        <p:nvSpPr>
          <p:cNvPr id="18" name="Text 16"/>
          <p:cNvSpPr/>
          <p:nvPr/>
        </p:nvSpPr>
        <p:spPr>
          <a:xfrm>
            <a:off x="6209690" y="3598164"/>
            <a:ext cx="758952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</a:t>
            </a:r>
            <a:endParaRPr lang="en-US" sz="1570" dirty="0"/>
          </a:p>
        </p:txBody>
      </p:sp>
      <p:sp>
        <p:nvSpPr>
          <p:cNvPr id="19" name="Text 17"/>
          <p:cNvSpPr/>
          <p:nvPr/>
        </p:nvSpPr>
        <p:spPr>
          <a:xfrm>
            <a:off x="6209690" y="3913632"/>
            <a:ext cx="254020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click to an editable PowerPoint.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972093" y="3397910"/>
            <a:ext cx="57973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3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 4</a:t>
            </a:r>
            <a:endParaRPr lang="en-US" sz="970" dirty="0"/>
          </a:p>
        </p:txBody>
      </p:sp>
      <p:sp>
        <p:nvSpPr>
          <p:cNvPr id="21" name="Text 19"/>
          <p:cNvSpPr/>
          <p:nvPr/>
        </p:nvSpPr>
        <p:spPr>
          <a:xfrm>
            <a:off x="8972093" y="3598164"/>
            <a:ext cx="437998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Ship</a:t>
            </a:r>
            <a:endParaRPr lang="en-US" sz="1570" dirty="0"/>
          </a:p>
        </p:txBody>
      </p:sp>
      <p:sp>
        <p:nvSpPr>
          <p:cNvPr id="22" name="Text 20"/>
          <p:cNvSpPr/>
          <p:nvPr/>
        </p:nvSpPr>
        <p:spPr>
          <a:xfrm>
            <a:off x="8972093" y="3913632"/>
            <a:ext cx="246796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Polish in the tool you already know.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4" name="Text 22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22 / 28</a:t>
            </a:r>
            <a:endParaRPr lang="en-US" sz="97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854757"/>
            <a:ext cx="5305349" cy="1719072"/>
          </a:xfrm>
          <a:prstGeom prst="roundRect">
            <a:avLst>
              <a:gd name="adj" fmla="val 9947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200546" y="2854757"/>
            <a:ext cx="5305349" cy="1719072"/>
          </a:xfrm>
          <a:prstGeom prst="roundRect">
            <a:avLst>
              <a:gd name="adj" fmla="val 9947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SHIFT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685800" y="2216506"/>
            <a:ext cx="4347972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changes, in one view</a:t>
            </a:r>
            <a:endParaRPr lang="en-US" sz="2850" dirty="0"/>
          </a:p>
        </p:txBody>
      </p:sp>
      <p:sp>
        <p:nvSpPr>
          <p:cNvPr id="8" name="Text 6"/>
          <p:cNvSpPr/>
          <p:nvPr/>
        </p:nvSpPr>
        <p:spPr>
          <a:xfrm>
            <a:off x="942746" y="3131820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BEFORE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942746" y="3378708"/>
            <a:ext cx="1724558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Rebuilt by hand</a:t>
            </a:r>
            <a:endParaRPr lang="en-US" sz="1870" dirty="0"/>
          </a:p>
        </p:txBody>
      </p:sp>
      <p:sp>
        <p:nvSpPr>
          <p:cNvPr id="10" name="Text 8"/>
          <p:cNvSpPr/>
          <p:nvPr/>
        </p:nvSpPr>
        <p:spPr>
          <a:xfrm>
            <a:off x="942746" y="3812134"/>
            <a:ext cx="4788713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a screenshot, square up the boxes, lose an afternoon —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layout still drifts.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457493" y="3131820"/>
            <a:ext cx="50017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AFTER</a:t>
            </a:r>
            <a:endParaRPr lang="en-US" sz="970" dirty="0"/>
          </a:p>
        </p:txBody>
      </p:sp>
      <p:sp>
        <p:nvSpPr>
          <p:cNvPr id="12" name="Text 10"/>
          <p:cNvSpPr/>
          <p:nvPr/>
        </p:nvSpPr>
        <p:spPr>
          <a:xfrm>
            <a:off x="6457493" y="3378708"/>
            <a:ext cx="2010766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Converts in a click</a:t>
            </a:r>
            <a:endParaRPr lang="en-US" sz="1870" dirty="0"/>
          </a:p>
        </p:txBody>
      </p:sp>
      <p:sp>
        <p:nvSpPr>
          <p:cNvPr id="13" name="Text 11"/>
          <p:cNvSpPr/>
          <p:nvPr/>
        </p:nvSpPr>
        <p:spPr>
          <a:xfrm>
            <a:off x="6457493" y="3812134"/>
            <a:ext cx="4852721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exact layout arrives as native, editable objects. You spend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time on the message.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5" name="Text 13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23 / 28</a:t>
            </a:r>
            <a:endParaRPr lang="en-US" sz="97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824582"/>
            <a:ext cx="5277002" cy="1780337"/>
          </a:xfrm>
          <a:prstGeom prst="roundRect">
            <a:avLst>
              <a:gd name="adj" fmla="val 9605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228893" y="2824582"/>
            <a:ext cx="5277002" cy="1780337"/>
          </a:xfrm>
          <a:prstGeom prst="roundRect">
            <a:avLst>
              <a:gd name="adj" fmla="val 9605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h2pl-0"/>
          <p:cNvSpPr/>
          <p:nvPr/>
        </p:nvSpPr>
        <p:spPr>
          <a:xfrm>
            <a:off x="961949" y="3471977"/>
            <a:ext cx="5008169" cy="948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ts val="1850"/>
              </a:lnSpc>
              <a:buClr>
                <a:srgbClr val="C2452F"/>
              </a:buClr>
              <a:buSzPct val="100000"/>
              <a:buChar char="+"/>
            </a:pPr>
            <a:r>
              <a:rPr lang="en-US" sz="12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self-contained file</a:t>
            </a:r>
            <a:endParaRPr lang="en-US" sz="1270" dirty="0"/>
          </a:p>
          <a:p>
            <a:pPr marL="228600" indent="-228600">
              <a:lnSpc>
                <a:spcPts val="1850"/>
              </a:lnSpc>
              <a:buClr>
                <a:srgbClr val="C2452F"/>
              </a:buClr>
              <a:buSzPct val="100000"/>
              <a:buChar char="+"/>
            </a:pPr>
            <a:r>
              <a:rPr lang="en-US" sz="12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Native, editable output</a:t>
            </a:r>
            <a:endParaRPr lang="en-US" sz="1270" dirty="0"/>
          </a:p>
          <a:p>
            <a:pPr marL="228600" indent="-228600">
              <a:lnSpc>
                <a:spcPts val="1850"/>
              </a:lnSpc>
              <a:buClr>
                <a:srgbClr val="C2452F"/>
              </a:buClr>
              <a:buSzPct val="100000"/>
              <a:buChar char="+"/>
            </a:pPr>
            <a:r>
              <a:rPr lang="en-US" sz="12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leaves your laptop</a:t>
            </a:r>
            <a:endParaRPr lang="en-US" sz="1270" dirty="0"/>
          </a:p>
        </p:txBody>
      </p:sp>
      <p:sp>
        <p:nvSpPr>
          <p:cNvPr id="6" name="h2pl-1"/>
          <p:cNvSpPr/>
          <p:nvPr/>
        </p:nvSpPr>
        <p:spPr>
          <a:xfrm>
            <a:off x="6505042" y="3471977"/>
            <a:ext cx="5008169" cy="948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ts val="1850"/>
              </a:lnSpc>
              <a:buClr>
                <a:srgbClr val="8B897F"/>
              </a:buClr>
              <a:buSzPct val="100000"/>
              <a:buChar char="–"/>
            </a:pPr>
            <a:r>
              <a:rPr lang="en-US" sz="12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Screenshot round-trips</a:t>
            </a:r>
            <a:endParaRPr lang="en-US" sz="1270" dirty="0"/>
          </a:p>
          <a:p>
            <a:pPr marL="228600" indent="-228600">
              <a:lnSpc>
                <a:spcPts val="1850"/>
              </a:lnSpc>
              <a:buClr>
                <a:srgbClr val="8B897F"/>
              </a:buClr>
              <a:buSzPct val="100000"/>
              <a:buChar char="–"/>
            </a:pPr>
            <a:r>
              <a:rPr lang="en-US" sz="12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Layouts that reflow</a:t>
            </a:r>
            <a:endParaRPr lang="en-US" sz="1270" dirty="0"/>
          </a:p>
          <a:p>
            <a:pPr marL="228600" indent="-228600">
              <a:lnSpc>
                <a:spcPts val="1850"/>
              </a:lnSpc>
              <a:buClr>
                <a:srgbClr val="8B897F"/>
              </a:buClr>
              <a:buSzPct val="100000"/>
              <a:buChar char="–"/>
            </a:pPr>
            <a:r>
              <a:rPr lang="en-US" sz="12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Uploading confidential decks</a:t>
            </a:r>
            <a:endParaRPr lang="en-US" sz="1270" dirty="0"/>
          </a:p>
        </p:txBody>
      </p:sp>
      <p:sp>
        <p:nvSpPr>
          <p:cNvPr id="7" name="Text 5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TRADE-OFFS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685800" y="2186330"/>
            <a:ext cx="4373575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keep, what to drop</a:t>
            </a:r>
            <a:endParaRPr lang="en-US" sz="2850" dirty="0"/>
          </a:p>
        </p:txBody>
      </p:sp>
      <p:sp>
        <p:nvSpPr>
          <p:cNvPr id="10" name="Text 8"/>
          <p:cNvSpPr/>
          <p:nvPr/>
        </p:nvSpPr>
        <p:spPr>
          <a:xfrm>
            <a:off x="961949" y="3063240"/>
            <a:ext cx="469087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7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Keep</a:t>
            </a:r>
            <a:endParaRPr lang="en-US" sz="1570" dirty="0"/>
          </a:p>
        </p:txBody>
      </p:sp>
      <p:sp>
        <p:nvSpPr>
          <p:cNvPr id="11" name="Text 9"/>
          <p:cNvSpPr/>
          <p:nvPr/>
        </p:nvSpPr>
        <p:spPr>
          <a:xfrm>
            <a:off x="6505042" y="3063240"/>
            <a:ext cx="484632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70"/>
              </a:lnSpc>
              <a:buNone/>
            </a:pPr>
            <a:r>
              <a:rPr lang="en-US" sz="15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Drop</a:t>
            </a:r>
            <a:endParaRPr lang="en-US" sz="1570" dirty="0"/>
          </a:p>
        </p:txBody>
      </p:sp>
      <p:sp>
        <p:nvSpPr>
          <p:cNvPr id="12" name="Text 10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3" name="Text 11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24 / 28</a:t>
            </a:r>
            <a:endParaRPr lang="en-US" sz="97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690726"/>
            <a:ext cx="10820095" cy="3429000"/>
          </a:xfrm>
          <a:prstGeom prst="roundRect">
            <a:avLst>
              <a:gd name="adj" fmla="val 4987"/>
            </a:avLst>
          </a:prstGeom>
          <a:noFill/>
          <a:ln w="19050">
            <a:solidFill>
              <a:srgbClr val="1E1C16">
                <a:alpha val="14000"/>
              </a:srgbClr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OPEN CANVAS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3410712" y="3004718"/>
            <a:ext cx="5369357" cy="854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canvas — keep the header and footer, then compose any</a:t>
            </a:r>
            <a:endParaRPr lang="en-US" sz="1500" dirty="0"/>
          </a:p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layout you like in this space. Text, boxes, inline SVG, a table or a</a:t>
            </a:r>
            <a:endParaRPr lang="en-US" sz="1500" dirty="0"/>
          </a:p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 all still convert to native, editable objects.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25 / 28</a:t>
            </a:r>
            <a:endParaRPr lang="en-US" sz="97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28746" y="2477110"/>
            <a:ext cx="772668" cy="228600"/>
          </a:xfrm>
          <a:prstGeom prst="roundRect">
            <a:avLst>
              <a:gd name="adj" fmla="val 50000"/>
            </a:avLst>
          </a:prstGeom>
          <a:solidFill>
            <a:srgbClr val="DBE7DC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800807"/>
            <a:ext cx="10820095" cy="114300"/>
          </a:xfrm>
          <a:prstGeom prst="roundRect">
            <a:avLst>
              <a:gd name="adj" fmla="val 4960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</p:spPr>
      </p:sp>
      <p:sp>
        <p:nvSpPr>
          <p:cNvPr id="4" name="h2pc-5"/>
          <p:cNvSpPr/>
          <p:nvPr/>
        </p:nvSpPr>
        <p:spPr>
          <a:xfrm>
            <a:off x="694944" y="2810866"/>
            <a:ext cx="9288475" cy="95098"/>
          </a:xfrm>
          <a:custGeom>
            <a:avLst/>
            <a:gdLst/>
            <a:ahLst/>
            <a:rect l="0" t="0" r="97523" b="1000"/>
            <a:pathLst>
              <a:path w="97523" h="1000">
                <a:moveTo>
                  <a:pt x="500" y="0"/>
                </a:moveTo>
                <a:lnTo>
                  <a:pt x="97023" y="0"/>
                </a:lnTo>
                <a:arcTo wR="500" hR="500" stAng="16200000" swAng="5400000"/>
                <a:lnTo>
                  <a:pt x="97523" y="500"/>
                </a:lnTo>
                <a:arcTo wR="500" hR="500" stAng="0" swAng="5400000"/>
                <a:lnTo>
                  <a:pt x="500" y="1000"/>
                </a:lnTo>
                <a:arcTo wR="500" hR="500" stAng="5400000" swAng="5400000"/>
                <a:lnTo>
                  <a:pt x="0" y="500"/>
                </a:lnTo>
                <a:arcTo wR="500" hR="500" stAng="10800000" swAng="5400000"/>
                <a:close/>
              </a:path>
            </a:pathLst>
          </a:custGeom>
          <a:solidFill>
            <a:srgbClr val="C2452F"/>
          </a:solidFill>
          <a:ln/>
        </p:spPr>
      </p:sp>
      <p:sp>
        <p:nvSpPr>
          <p:cNvPr id="5" name="Shape 3"/>
          <p:cNvSpPr/>
          <p:nvPr/>
        </p:nvSpPr>
        <p:spPr>
          <a:xfrm>
            <a:off x="3697834" y="3410712"/>
            <a:ext cx="833018" cy="228600"/>
          </a:xfrm>
          <a:prstGeom prst="roundRect">
            <a:avLst>
              <a:gd name="adj" fmla="val 50000"/>
            </a:avLst>
          </a:prstGeom>
          <a:solidFill>
            <a:srgbClr val="EDE3CD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3734410"/>
            <a:ext cx="10820095" cy="114300"/>
          </a:xfrm>
          <a:prstGeom prst="roundRect">
            <a:avLst>
              <a:gd name="adj" fmla="val 4960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</p:spPr>
      </p:sp>
      <p:sp>
        <p:nvSpPr>
          <p:cNvPr id="7" name="h2pc-6"/>
          <p:cNvSpPr/>
          <p:nvPr/>
        </p:nvSpPr>
        <p:spPr>
          <a:xfrm>
            <a:off x="694944" y="3744468"/>
            <a:ext cx="6912864" cy="95098"/>
          </a:xfrm>
          <a:custGeom>
            <a:avLst/>
            <a:gdLst/>
            <a:ahLst/>
            <a:rect l="0" t="0" r="72575" b="1000"/>
            <a:pathLst>
              <a:path w="72575" h="1000">
                <a:moveTo>
                  <a:pt x="500" y="0"/>
                </a:moveTo>
                <a:lnTo>
                  <a:pt x="72075" y="0"/>
                </a:lnTo>
                <a:arcTo wR="500" hR="500" stAng="16200000" swAng="5400000"/>
                <a:lnTo>
                  <a:pt x="72575" y="500"/>
                </a:lnTo>
                <a:arcTo wR="500" hR="500" stAng="0" swAng="5400000"/>
                <a:lnTo>
                  <a:pt x="500" y="1000"/>
                </a:lnTo>
                <a:arcTo wR="500" hR="500" stAng="5400000" swAng="5400000"/>
                <a:lnTo>
                  <a:pt x="0" y="500"/>
                </a:lnTo>
                <a:arcTo wR="500" hR="500" stAng="10800000" swAng="5400000"/>
                <a:close/>
              </a:path>
            </a:pathLst>
          </a:custGeom>
          <a:solidFill>
            <a:srgbClr val="C2452F"/>
          </a:solidFill>
          <a:ln/>
        </p:spPr>
      </p:sp>
      <p:sp>
        <p:nvSpPr>
          <p:cNvPr id="8" name="Shape 6"/>
          <p:cNvSpPr/>
          <p:nvPr/>
        </p:nvSpPr>
        <p:spPr>
          <a:xfrm>
            <a:off x="3386023" y="4344314"/>
            <a:ext cx="750722" cy="228600"/>
          </a:xfrm>
          <a:prstGeom prst="roundRect">
            <a:avLst>
              <a:gd name="adj" fmla="val 50000"/>
            </a:avLst>
          </a:prstGeom>
          <a:solidFill>
            <a:srgbClr val="F0DDD9"/>
          </a:solidFill>
          <a:ln/>
        </p:spPr>
      </p:sp>
      <p:sp>
        <p:nvSpPr>
          <p:cNvPr id="9" name="Shape 7"/>
          <p:cNvSpPr/>
          <p:nvPr/>
        </p:nvSpPr>
        <p:spPr>
          <a:xfrm>
            <a:off x="685800" y="4668012"/>
            <a:ext cx="10820095" cy="114300"/>
          </a:xfrm>
          <a:prstGeom prst="roundRect">
            <a:avLst>
              <a:gd name="adj" fmla="val 4960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</p:spPr>
      </p:sp>
      <p:sp>
        <p:nvSpPr>
          <p:cNvPr id="10" name="h2pc-7"/>
          <p:cNvSpPr/>
          <p:nvPr/>
        </p:nvSpPr>
        <p:spPr>
          <a:xfrm>
            <a:off x="694944" y="4677156"/>
            <a:ext cx="3348533" cy="95098"/>
          </a:xfrm>
          <a:custGeom>
            <a:avLst/>
            <a:gdLst/>
            <a:ahLst/>
            <a:rect l="0" t="0" r="35153" b="1000"/>
            <a:pathLst>
              <a:path w="35153" h="1000">
                <a:moveTo>
                  <a:pt x="500" y="0"/>
                </a:moveTo>
                <a:lnTo>
                  <a:pt x="34653" y="0"/>
                </a:lnTo>
                <a:arcTo wR="500" hR="500" stAng="16200000" swAng="5400000"/>
                <a:lnTo>
                  <a:pt x="35153" y="500"/>
                </a:lnTo>
                <a:arcTo wR="500" hR="500" stAng="0" swAng="5400000"/>
                <a:lnTo>
                  <a:pt x="500" y="1000"/>
                </a:lnTo>
                <a:arcTo wR="500" hR="500" stAng="5400000" swAng="5400000"/>
                <a:lnTo>
                  <a:pt x="0" y="500"/>
                </a:lnTo>
                <a:arcTo wR="500" hR="500" stAng="10800000" swAng="5400000"/>
                <a:close/>
              </a:path>
            </a:pathLst>
          </a:custGeom>
          <a:solidFill>
            <a:srgbClr val="8B897F"/>
          </a:solidFill>
          <a:ln/>
        </p:spPr>
      </p:sp>
      <p:sp>
        <p:nvSpPr>
          <p:cNvPr id="11" name="Shape 9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PROGRESS</a:t>
            </a:r>
            <a:endParaRPr lang="en-US" sz="970" dirty="0"/>
          </a:p>
        </p:txBody>
      </p:sp>
      <p:sp>
        <p:nvSpPr>
          <p:cNvPr id="13" name="Text 11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4" name="Text 12"/>
          <p:cNvSpPr/>
          <p:nvPr/>
        </p:nvSpPr>
        <p:spPr>
          <a:xfrm>
            <a:off x="685800" y="1732788"/>
            <a:ext cx="4235501" cy="483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40"/>
              </a:lnSpc>
              <a:buNone/>
            </a:pPr>
            <a:r>
              <a:rPr lang="en-US" sz="3000" b="1" spc="-60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rollout stands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685800" y="2477110"/>
            <a:ext cx="24899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35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 migrated to the template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3343046" y="2515514"/>
            <a:ext cx="57241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39" kern="0" dirty="0">
                <a:solidFill>
                  <a:srgbClr val="2F7D4F"/>
                </a:solidFill>
                <a:highlight>
                  <a:srgbClr val="DBE7DC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on track</a:t>
            </a:r>
            <a:endParaRPr lang="en-US" sz="970" dirty="0"/>
          </a:p>
        </p:txBody>
      </p:sp>
      <p:sp>
        <p:nvSpPr>
          <p:cNvPr id="17" name="Text 15"/>
          <p:cNvSpPr/>
          <p:nvPr/>
        </p:nvSpPr>
        <p:spPr>
          <a:xfrm>
            <a:off x="11111789" y="2477110"/>
            <a:ext cx="42245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86%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85800" y="3001061"/>
            <a:ext cx="449793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70"/>
              </a:lnSpc>
              <a:buNone/>
            </a:pPr>
            <a:r>
              <a:rPr lang="en-US" sz="1120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Twelve of fourteen teams have moved; the last two land next sprint.</a:t>
            </a:r>
            <a:endParaRPr lang="en-US" sz="1120" dirty="0"/>
          </a:p>
        </p:txBody>
      </p:sp>
      <p:sp>
        <p:nvSpPr>
          <p:cNvPr id="19" name="Text 17"/>
          <p:cNvSpPr/>
          <p:nvPr/>
        </p:nvSpPr>
        <p:spPr>
          <a:xfrm>
            <a:off x="685800" y="3410712"/>
            <a:ext cx="296997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35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Decks converting without a manual fix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812134" y="3449117"/>
            <a:ext cx="63367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39" kern="0" dirty="0">
                <a:solidFill>
                  <a:srgbClr val="A8730C"/>
                </a:solidFill>
                <a:highlight>
                  <a:srgbClr val="EDE3CD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watching</a:t>
            </a:r>
            <a:endParaRPr lang="en-US" sz="970" dirty="0"/>
          </a:p>
        </p:txBody>
      </p:sp>
      <p:sp>
        <p:nvSpPr>
          <p:cNvPr id="21" name="Text 19"/>
          <p:cNvSpPr/>
          <p:nvPr/>
        </p:nvSpPr>
        <p:spPr>
          <a:xfrm>
            <a:off x="11111789" y="3410712"/>
            <a:ext cx="42245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64%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685800" y="3934663"/>
            <a:ext cx="406908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70"/>
              </a:lnSpc>
              <a:buNone/>
            </a:pPr>
            <a:r>
              <a:rPr lang="en-US" sz="1120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Charts are clean; the remaining gap is hand-drawn diagrams.</a:t>
            </a:r>
            <a:endParaRPr lang="en-US" sz="1120" dirty="0"/>
          </a:p>
        </p:txBody>
      </p:sp>
      <p:sp>
        <p:nvSpPr>
          <p:cNvPr id="23" name="Text 21"/>
          <p:cNvSpPr/>
          <p:nvPr/>
        </p:nvSpPr>
        <p:spPr>
          <a:xfrm>
            <a:off x="685800" y="4344314"/>
            <a:ext cx="265084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35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files still on the old master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3500323" y="4382719"/>
            <a:ext cx="55046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39" kern="0" dirty="0">
                <a:solidFill>
                  <a:srgbClr val="B3403A"/>
                </a:solidFill>
                <a:highlight>
                  <a:srgbClr val="F0DDD9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blocked</a:t>
            </a:r>
            <a:endParaRPr lang="en-US" sz="970" dirty="0"/>
          </a:p>
        </p:txBody>
      </p:sp>
      <p:sp>
        <p:nvSpPr>
          <p:cNvPr id="25" name="Text 23"/>
          <p:cNvSpPr/>
          <p:nvPr/>
        </p:nvSpPr>
        <p:spPr>
          <a:xfrm>
            <a:off x="11111789" y="4344314"/>
            <a:ext cx="42245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31%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85800" y="4868266"/>
            <a:ext cx="344545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70"/>
              </a:lnSpc>
              <a:buNone/>
            </a:pPr>
            <a:r>
              <a:rPr lang="en-US" sz="1120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 on the brand refresh before we touch them.</a:t>
            </a:r>
            <a:endParaRPr lang="en-US" sz="1120" dirty="0"/>
          </a:p>
        </p:txBody>
      </p:sp>
      <p:sp>
        <p:nvSpPr>
          <p:cNvPr id="27" name="Text 2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8" name="Text 2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26 / 28</a:t>
            </a:r>
            <a:endParaRPr lang="en-US" sz="97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" y="1313078"/>
            <a:ext cx="12110314" cy="1148486"/>
          </a:xfrm>
          <a:prstGeom prst="rect">
            <a:avLst/>
          </a:prstGeom>
          <a:solidFill>
            <a:srgbClr val="F5E5DF"/>
          </a:solidFill>
          <a:ln/>
        </p:spPr>
      </p:sp>
      <p:sp>
        <p:nvSpPr>
          <p:cNvPr id="3" name="Shape 1"/>
          <p:cNvSpPr/>
          <p:nvPr/>
        </p:nvSpPr>
        <p:spPr>
          <a:xfrm>
            <a:off x="41148" y="2451506"/>
            <a:ext cx="12109948" cy="9510"/>
          </a:xfrm>
          <a:prstGeom prst="rect">
            <a:avLst/>
          </a:prstGeom>
          <a:solidFill>
            <a:srgbClr val="C2452F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85800" y="1657807"/>
            <a:ext cx="285293" cy="19202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5" name="h2pc-8"/>
          <p:cNvSpPr/>
          <p:nvPr/>
        </p:nvSpPr>
        <p:spPr>
          <a:xfrm>
            <a:off x="685800" y="2783434"/>
            <a:ext cx="268834" cy="268834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600" y="300"/>
                </a:moveTo>
                <a:lnTo>
                  <a:pt x="1800" y="300"/>
                </a:lnTo>
                <a:arcTo wR="300" hR="300" stAng="16200000" swAng="5400000"/>
                <a:lnTo>
                  <a:pt x="2100" y="1800"/>
                </a:lnTo>
                <a:arcTo wR="300" hR="300" stAng="0" swAng="5400000"/>
                <a:lnTo>
                  <a:pt x="600" y="2100"/>
                </a:lnTo>
                <a:arcTo wR="300" hR="300" stAng="5400000" swAng="5400000"/>
                <a:lnTo>
                  <a:pt x="300" y="600"/>
                </a:lnTo>
                <a:arcTo wR="300" hR="300" stAng="10800000" swAng="5400000"/>
                <a:close/>
              </a:path>
              <a:path w="2400" h="2400" fill="none">
                <a:moveTo>
                  <a:pt x="300" y="900"/>
                </a:moveTo>
                <a:lnTo>
                  <a:pt x="2100" y="900"/>
                </a:lnTo>
              </a:path>
            </a:pathLst>
          </a:custGeom>
          <a:ln w="22352">
            <a:solidFill>
              <a:srgbClr val="C2452F"/>
            </a:solidFill>
            <a:prstDash val="solid"/>
          </a:ln>
        </p:spPr>
      </p:sp>
      <p:sp>
        <p:nvSpPr>
          <p:cNvPr id="6" name="h2pc-9"/>
          <p:cNvSpPr/>
          <p:nvPr/>
        </p:nvSpPr>
        <p:spPr>
          <a:xfrm>
            <a:off x="685800" y="3540557"/>
            <a:ext cx="268834" cy="268834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400" y="1300"/>
                </a:moveTo>
                <a:lnTo>
                  <a:pt x="900" y="1800"/>
                </a:lnTo>
                <a:lnTo>
                  <a:pt x="2000" y="600"/>
                </a:lnTo>
              </a:path>
            </a:pathLst>
          </a:custGeom>
          <a:ln w="22352">
            <a:solidFill>
              <a:srgbClr val="C2452F"/>
            </a:solidFill>
            <a:prstDash val="solid"/>
          </a:ln>
        </p:spPr>
      </p:sp>
      <p:sp>
        <p:nvSpPr>
          <p:cNvPr id="7" name="h2pc-10"/>
          <p:cNvSpPr/>
          <p:nvPr/>
        </p:nvSpPr>
        <p:spPr>
          <a:xfrm>
            <a:off x="685800" y="4297680"/>
            <a:ext cx="268834" cy="268834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500" y="400"/>
                </a:moveTo>
                <a:lnTo>
                  <a:pt x="1900" y="400"/>
                </a:lnTo>
                <a:arcTo wR="200" hR="200" stAng="16200000" swAng="5400000"/>
                <a:lnTo>
                  <a:pt x="2100" y="1600"/>
                </a:lnTo>
                <a:arcTo wR="200" hR="200" stAng="0" swAng="5400000"/>
                <a:lnTo>
                  <a:pt x="500" y="1800"/>
                </a:lnTo>
                <a:arcTo wR="200" hR="200" stAng="5400000" swAng="5400000"/>
                <a:lnTo>
                  <a:pt x="300" y="600"/>
                </a:lnTo>
                <a:arcTo wR="200" hR="200" stAng="10800000" swAng="5400000"/>
                <a:close/>
              </a:path>
              <a:path w="2400" h="2400" fill="none">
                <a:moveTo>
                  <a:pt x="700" y="2000"/>
                </a:moveTo>
                <a:lnTo>
                  <a:pt x="1700" y="2000"/>
                </a:lnTo>
              </a:path>
              <a:path w="2400" h="2400" fill="none">
                <a:moveTo>
                  <a:pt x="1200" y="1800"/>
                </a:moveTo>
                <a:lnTo>
                  <a:pt x="1200" y="2000"/>
                </a:lnTo>
              </a:path>
            </a:pathLst>
          </a:custGeom>
          <a:ln w="22352">
            <a:solidFill>
              <a:srgbClr val="C2452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CAPABILITIES</a:t>
            </a:r>
            <a:endParaRPr lang="en-US" sz="970" dirty="0"/>
          </a:p>
        </p:txBody>
      </p:sp>
      <p:sp>
        <p:nvSpPr>
          <p:cNvPr id="10" name="Text 8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1" name="Text 9"/>
          <p:cNvSpPr/>
          <p:nvPr/>
        </p:nvSpPr>
        <p:spPr>
          <a:xfrm>
            <a:off x="1061618" y="1581912"/>
            <a:ext cx="1160374" cy="180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060" b="1" spc="254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THREE</a:t>
            </a:r>
            <a:endParaRPr lang="en-US" sz="1060" dirty="0"/>
          </a:p>
        </p:txBody>
      </p:sp>
      <p:sp>
        <p:nvSpPr>
          <p:cNvPr id="12" name="Text 10"/>
          <p:cNvSpPr/>
          <p:nvPr/>
        </p:nvSpPr>
        <p:spPr>
          <a:xfrm>
            <a:off x="685800" y="1815084"/>
            <a:ext cx="4185209" cy="454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40"/>
              </a:lnSpc>
              <a:buNone/>
            </a:pPr>
            <a:r>
              <a:rPr lang="en-US" sz="2820" b="1" spc="-56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format buys you</a:t>
            </a:r>
            <a:endParaRPr lang="en-US" sz="2820" dirty="0"/>
          </a:p>
        </p:txBody>
      </p:sp>
      <p:sp>
        <p:nvSpPr>
          <p:cNvPr id="13" name="Text 11"/>
          <p:cNvSpPr/>
          <p:nvPr/>
        </p:nvSpPr>
        <p:spPr>
          <a:xfrm>
            <a:off x="1223467" y="2766060"/>
            <a:ext cx="2035454" cy="289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55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One file, start to finish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223467" y="3097073"/>
            <a:ext cx="6243523" cy="198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rules, the styles and the content travel together — nothing to attach, nothing to fetch.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223467" y="3523183"/>
            <a:ext cx="2072030" cy="289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55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Prints exactly as drawn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1223467" y="3854196"/>
            <a:ext cx="6960413" cy="198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fixed 1280×720 page and a real @page rule, so the PDF is the slide and not an approximation of it.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223467" y="4279392"/>
            <a:ext cx="2905049" cy="289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55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Converts to editable PowerPoint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1223467" y="4611319"/>
            <a:ext cx="6613855" cy="198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Shapes stay shapes and text stays text — you can move a box in the meeting, not just look at it.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0" name="Text 1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27 / 28</a:t>
            </a:r>
            <a:endParaRPr lang="en-US" sz="97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729484"/>
            <a:ext cx="285293" cy="19202"/>
          </a:xfrm>
          <a:prstGeom prst="rect">
            <a:avLst/>
          </a:prstGeom>
          <a:solidFill>
            <a:srgbClr val="C2452F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CLOSE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085393" y="2653589"/>
            <a:ext cx="11109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TURN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685800" y="2987345"/>
            <a:ext cx="9124798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70"/>
              </a:lnSpc>
              <a:buNone/>
            </a:pPr>
            <a:r>
              <a:rPr lang="en-US" sz="4050" b="1" spc="-8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this with </a:t>
            </a:r>
            <a:pPr algn="l" indent="0" marL="0">
              <a:lnSpc>
                <a:spcPts val="4370"/>
              </a:lnSpc>
              <a:buNone/>
            </a:pPr>
            <a:r>
              <a:rPr lang="en-US" sz="4050" b="1" spc="-81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</a:t>
            </a:r>
            <a:pPr algn="l" indent="0" marL="0">
              <a:lnSpc>
                <a:spcPts val="4370"/>
              </a:lnSpc>
              <a:buNone/>
            </a:pPr>
            <a:r>
              <a:rPr lang="en-US" sz="4050" b="1" spc="-8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idea, then print it.</a:t>
            </a:r>
            <a:endParaRPr lang="en-US" sz="4050" dirty="0"/>
          </a:p>
        </p:txBody>
      </p:sp>
      <p:sp>
        <p:nvSpPr>
          <p:cNvPr id="9" name="Text 6"/>
          <p:cNvSpPr/>
          <p:nvPr/>
        </p:nvSpPr>
        <p:spPr>
          <a:xfrm>
            <a:off x="685800" y="3837737"/>
            <a:ext cx="3958438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with unPaper · </a:t>
            </a:r>
            <a:pPr algn="l" indent="0" marL="0">
              <a:lnSpc>
                <a:spcPts val="2810"/>
              </a:lnSpc>
              <a:buNone/>
            </a:pPr>
            <a:r>
              <a:rPr lang="en-US" sz="187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www.unpaper.ai</a:t>
            </a:r>
            <a:endParaRPr lang="en-US" sz="1870" dirty="0"/>
          </a:p>
        </p:txBody>
      </p:sp>
      <p:sp>
        <p:nvSpPr>
          <p:cNvPr id="10" name="Text 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28 / 28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PART ONE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2264969"/>
            <a:ext cx="90525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10"/>
              </a:lnSpc>
              <a:buNone/>
            </a:pPr>
            <a:r>
              <a:rPr lang="en-US" sz="1050" b="1" spc="231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ONE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5800" y="2465222"/>
            <a:ext cx="7875727" cy="1788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20"/>
              </a:lnSpc>
              <a:buNone/>
            </a:pPr>
            <a:r>
              <a:rPr lang="en-US" sz="5400" spc="-108" kern="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Why slides should start as</a:t>
            </a:r>
            <a:endParaRPr lang="en-US" sz="5400" dirty="0"/>
          </a:p>
          <a:p>
            <a:pPr algn="l" indent="0" marL="0">
              <a:lnSpc>
                <a:spcPts val="5620"/>
              </a:lnSpc>
              <a:buNone/>
            </a:pPr>
            <a:r>
              <a:rPr lang="en-US" sz="5400" spc="-108" kern="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HTML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685800" y="4224528"/>
            <a:ext cx="6220663" cy="339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20"/>
              </a:lnSpc>
              <a:buNone/>
            </a:pPr>
            <a:r>
              <a:rPr lang="en-US" sz="1800" dirty="0">
                <a:solidFill>
                  <a:srgbClr val="45433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one decision that makes everything after it dependable.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28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544422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781605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85800" y="401878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5255971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HOW IT WORKS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685800" y="1668780"/>
            <a:ext cx="29900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C2452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</a:t>
            </a:r>
            <a:endParaRPr lang="en-US" sz="3900" dirty="0"/>
          </a:p>
        </p:txBody>
      </p:sp>
      <p:sp>
        <p:nvSpPr>
          <p:cNvPr id="10" name="Text 8"/>
          <p:cNvSpPr/>
          <p:nvPr/>
        </p:nvSpPr>
        <p:spPr>
          <a:xfrm>
            <a:off x="1771193" y="1915668"/>
            <a:ext cx="2820924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Start from this template</a:t>
            </a:r>
            <a:endParaRPr lang="en-US" sz="2020" dirty="0"/>
          </a:p>
        </p:txBody>
      </p:sp>
      <p:sp>
        <p:nvSpPr>
          <p:cNvPr id="11" name="Text 9"/>
          <p:cNvSpPr/>
          <p:nvPr/>
        </p:nvSpPr>
        <p:spPr>
          <a:xfrm>
            <a:off x="1771193" y="2328977"/>
            <a:ext cx="46734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the starter prompt; these rules travel </a:t>
            </a:r>
            <a:pPr algn="l" indent="0" marL="0">
              <a:lnSpc>
                <a:spcPts val="2140"/>
              </a:lnSpc>
              <a:buNone/>
            </a:pPr>
            <a:r>
              <a:rPr lang="en-US" sz="1420" i="1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</a:t>
            </a:r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the file.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685800" y="2905963"/>
            <a:ext cx="29900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C2452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2</a:t>
            </a:r>
            <a:endParaRPr lang="en-US" sz="3900" dirty="0"/>
          </a:p>
        </p:txBody>
      </p:sp>
      <p:sp>
        <p:nvSpPr>
          <p:cNvPr id="13" name="Text 11"/>
          <p:cNvSpPr/>
          <p:nvPr/>
        </p:nvSpPr>
        <p:spPr>
          <a:xfrm>
            <a:off x="1771193" y="3152851"/>
            <a:ext cx="3740810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Describe your content to any AI</a:t>
            </a:r>
            <a:endParaRPr lang="en-US" sz="2020" dirty="0"/>
          </a:p>
        </p:txBody>
      </p:sp>
      <p:sp>
        <p:nvSpPr>
          <p:cNvPr id="14" name="Text 12"/>
          <p:cNvSpPr/>
          <p:nvPr/>
        </p:nvSpPr>
        <p:spPr>
          <a:xfrm>
            <a:off x="1771193" y="3566160"/>
            <a:ext cx="601218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Claude, ChatGPT or Gemini fills the slides and keeps the print CSS intact.</a:t>
            </a:r>
            <a:endParaRPr lang="en-US" sz="1420" dirty="0"/>
          </a:p>
        </p:txBody>
      </p:sp>
      <p:sp>
        <p:nvSpPr>
          <p:cNvPr id="15" name="Text 13"/>
          <p:cNvSpPr/>
          <p:nvPr/>
        </p:nvSpPr>
        <p:spPr>
          <a:xfrm>
            <a:off x="685800" y="4143146"/>
            <a:ext cx="29900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C2452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</a:t>
            </a:r>
            <a:endParaRPr lang="en-US" sz="3900" dirty="0"/>
          </a:p>
        </p:txBody>
      </p:sp>
      <p:sp>
        <p:nvSpPr>
          <p:cNvPr id="16" name="Text 14"/>
          <p:cNvSpPr/>
          <p:nvPr/>
        </p:nvSpPr>
        <p:spPr>
          <a:xfrm>
            <a:off x="1771193" y="4390034"/>
            <a:ext cx="2923337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Paste it back &amp; save PDF</a:t>
            </a:r>
            <a:endParaRPr lang="en-US" sz="2020" dirty="0"/>
          </a:p>
        </p:txBody>
      </p:sp>
      <p:sp>
        <p:nvSpPr>
          <p:cNvPr id="17" name="Text 15"/>
          <p:cNvSpPr/>
          <p:nvPr/>
        </p:nvSpPr>
        <p:spPr>
          <a:xfrm>
            <a:off x="1771193" y="4803343"/>
            <a:ext cx="561533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Preview here, then </a:t>
            </a:r>
            <a:pPr algn="l" indent="0" marL="0">
              <a:lnSpc>
                <a:spcPts val="2140"/>
              </a:lnSpc>
              <a:buNone/>
            </a:pPr>
            <a:r>
              <a:rPr lang="en-US" sz="1420" i="1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Cmd/Ctrl+P → Save as PDF</a:t>
            </a:r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One slide, one page.</a:t>
            </a:r>
            <a:endParaRPr lang="en-US" sz="1420" dirty="0"/>
          </a:p>
        </p:txBody>
      </p:sp>
      <p:sp>
        <p:nvSpPr>
          <p:cNvPr id="18" name="Text 1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9" name="Text 1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28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334049" y="3234233"/>
            <a:ext cx="9510" cy="1018002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TWO JOBS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685800" y="2538374"/>
            <a:ext cx="4891126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file does two jobs at once</a:t>
            </a:r>
            <a:endParaRPr lang="en-US" sz="2850" dirty="0"/>
          </a:p>
        </p:txBody>
      </p:sp>
      <p:sp>
        <p:nvSpPr>
          <p:cNvPr id="8" name="Text 5"/>
          <p:cNvSpPr/>
          <p:nvPr/>
        </p:nvSpPr>
        <p:spPr>
          <a:xfrm>
            <a:off x="685800" y="3234233"/>
            <a:ext cx="1304849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40"/>
              </a:lnSpc>
              <a:buNone/>
            </a:pPr>
            <a:r>
              <a:rPr lang="en-US" sz="195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web page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85800" y="3719779"/>
            <a:ext cx="4651553" cy="52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Opens in any browser, scrolls or presents, and prints to a</a:t>
            </a:r>
            <a:endParaRPr lang="en-US" sz="1420" dirty="0"/>
          </a:p>
          <a:p>
            <a:pPr algn="l" indent="0" marL="0">
              <a:lnSpc>
                <a:spcPts val="221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flawless 16:9 PDF — no app required.</a:t>
            </a:r>
            <a:endParaRPr lang="en-US" sz="1420" dirty="0"/>
          </a:p>
        </p:txBody>
      </p:sp>
      <p:sp>
        <p:nvSpPr>
          <p:cNvPr id="10" name="Text 7"/>
          <p:cNvSpPr/>
          <p:nvPr/>
        </p:nvSpPr>
        <p:spPr>
          <a:xfrm>
            <a:off x="6819595" y="3234233"/>
            <a:ext cx="1548994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40"/>
              </a:lnSpc>
              <a:buNone/>
            </a:pPr>
            <a:r>
              <a:rPr lang="en-US" sz="195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PowerPoint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6819595" y="3719779"/>
            <a:ext cx="4529023" cy="52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it into unPaper and every block becomes a native,</a:t>
            </a:r>
            <a:endParaRPr lang="en-US" sz="1420" dirty="0"/>
          </a:p>
          <a:p>
            <a:pPr algn="l" indent="0" marL="0">
              <a:lnSpc>
                <a:spcPts val="221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editable object: text, tables, charts, shapes.</a:t>
            </a:r>
            <a:endParaRPr lang="en-US" sz="1420" dirty="0"/>
          </a:p>
        </p:txBody>
      </p:sp>
      <p:sp>
        <p:nvSpPr>
          <p:cNvPr id="12" name="Text 9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3" name="Text 1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28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545690"/>
            <a:ext cx="3467405" cy="1719072"/>
          </a:xfrm>
          <a:prstGeom prst="roundRect">
            <a:avLst>
              <a:gd name="adj" fmla="val 9947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4362602" y="2545690"/>
            <a:ext cx="3467405" cy="1719072"/>
          </a:xfrm>
          <a:prstGeom prst="roundRect">
            <a:avLst>
              <a:gd name="adj" fmla="val 9947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038490" y="2545690"/>
            <a:ext cx="3467405" cy="1719072"/>
          </a:xfrm>
          <a:prstGeom prst="roundRect">
            <a:avLst>
              <a:gd name="adj" fmla="val 9947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WHAT YOU GET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942746" y="2821838"/>
            <a:ext cx="13542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SELF-CONTAINED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942746" y="3069641"/>
            <a:ext cx="2008022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One file, no CDNs</a:t>
            </a:r>
            <a:endParaRPr lang="en-US" sz="1870" dirty="0"/>
          </a:p>
        </p:txBody>
      </p:sp>
      <p:sp>
        <p:nvSpPr>
          <p:cNvPr id="10" name="Text 8"/>
          <p:cNvSpPr/>
          <p:nvPr/>
        </p:nvSpPr>
        <p:spPr>
          <a:xfrm>
            <a:off x="942746" y="3503066"/>
            <a:ext cx="2750515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Fonts, styles and script are inline. It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prints the same offline, forever.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619549" y="2821838"/>
            <a:ext cx="12573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FITS THE PAGE</a:t>
            </a:r>
            <a:endParaRPr lang="en-US" sz="970" dirty="0"/>
          </a:p>
        </p:txBody>
      </p:sp>
      <p:sp>
        <p:nvSpPr>
          <p:cNvPr id="12" name="Text 10"/>
          <p:cNvSpPr/>
          <p:nvPr/>
        </p:nvSpPr>
        <p:spPr>
          <a:xfrm>
            <a:off x="4619549" y="3069641"/>
            <a:ext cx="1766621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Never overflows</a:t>
            </a:r>
            <a:endParaRPr lang="en-US" sz="1870" dirty="0"/>
          </a:p>
        </p:txBody>
      </p:sp>
      <p:sp>
        <p:nvSpPr>
          <p:cNvPr id="13" name="Text 11"/>
          <p:cNvSpPr/>
          <p:nvPr/>
        </p:nvSpPr>
        <p:spPr>
          <a:xfrm>
            <a:off x="4619549" y="3503066"/>
            <a:ext cx="2866644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fixed 16:9 canvas auto-fits content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flags any slide that runs long.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296351" y="2821838"/>
            <a:ext cx="13542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YOURS TO REMIX</a:t>
            </a:r>
            <a:endParaRPr lang="en-US" sz="970" dirty="0"/>
          </a:p>
        </p:txBody>
      </p:sp>
      <p:sp>
        <p:nvSpPr>
          <p:cNvPr id="15" name="Text 13"/>
          <p:cNvSpPr/>
          <p:nvPr/>
        </p:nvSpPr>
        <p:spPr>
          <a:xfrm>
            <a:off x="8296351" y="3069641"/>
            <a:ext cx="1723644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 starting point</a:t>
            </a:r>
            <a:endParaRPr lang="en-US" sz="1870" dirty="0"/>
          </a:p>
        </p:txBody>
      </p:sp>
      <p:sp>
        <p:nvSpPr>
          <p:cNvPr id="16" name="Text 14"/>
          <p:cNvSpPr/>
          <p:nvPr/>
        </p:nvSpPr>
        <p:spPr>
          <a:xfrm>
            <a:off x="8296351" y="3503066"/>
            <a:ext cx="2889504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Recolour, add a logo and rewrite with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own AI. The format is solved.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8" name="Text 1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28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graphicFrame>
        <p:nvGraphicFramePr>
          <p:cNvPr id="3" name="Chart 0" descr=""/>
          <p:cNvGraphicFramePr/>
          <p:nvPr/>
        </p:nvGraphicFramePr>
        <p:xfrm>
          <a:off x="685800" y="2420417"/>
          <a:ext cx="7809890" cy="3288182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NUMBERS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1081735"/>
            <a:ext cx="7906817" cy="885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tripled once the rules moved </a:t>
            </a:r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C245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</a:t>
            </a:r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the</a:t>
            </a:r>
            <a:endParaRPr lang="en-US" sz="2850" dirty="0"/>
          </a:p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</a:t>
            </a:r>
            <a:endParaRPr lang="en-US" sz="2850" dirty="0"/>
          </a:p>
        </p:txBody>
      </p:sp>
      <p:sp>
        <p:nvSpPr>
          <p:cNvPr id="7" name="Text 4"/>
          <p:cNvSpPr/>
          <p:nvPr/>
        </p:nvSpPr>
        <p:spPr>
          <a:xfrm>
            <a:off x="685800" y="1968703"/>
            <a:ext cx="31811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Decks generated per week, by quarter.</a:t>
            </a:r>
            <a:endParaRPr lang="en-US" sz="142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28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541118"/>
          <a:ext cx="9143771" cy="914400"/>
        </p:xfrm>
        <a:graphic>
          <a:graphicData uri="http://schemas.openxmlformats.org/drawingml/2006/table">
            <a:tbl>
              <a:tblPr/>
              <a:tblGrid>
                <a:gridCol w="3441802"/>
                <a:gridCol w="1977847"/>
                <a:gridCol w="1921154"/>
                <a:gridCol w="3480206"/>
              </a:tblGrid>
              <a:tr h="52029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b="1" dirty="0">
                          <a:solidFill>
                            <a:srgbClr val="191917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Approach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C245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b="1" dirty="0">
                          <a:solidFill>
                            <a:srgbClr val="191917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Layout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C245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b="1" dirty="0">
                          <a:solidFill>
                            <a:srgbClr val="191917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Editable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C245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b="1" dirty="0">
                          <a:solidFill>
                            <a:srgbClr val="191917"/>
                          </a:solidFill>
                          <a:latin typeface="Palatino Linotype" pitchFamily="34" charset="0"/>
                          <a:ea typeface="Palatino Linotype" pitchFamily="34" charset="-122"/>
                          <a:cs typeface="Palatino Linotype" pitchFamily="34" charset="-120"/>
                        </a:rPr>
                        <a:t>Stays on your laptop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C245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9191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Screenshot import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E1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Looks right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E1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E1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E1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9191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LibreOffice round-trip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E1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Reflows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E1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Text only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E1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E1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9191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unPaper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Exact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Everything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543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COMPARE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1921154"/>
            <a:ext cx="7963510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unPaper keeps the layout other tools throw away</a:t>
            </a:r>
            <a:endParaRPr lang="en-US" sz="2850" dirty="0"/>
          </a:p>
        </p:txBody>
      </p:sp>
      <p:sp>
        <p:nvSpPr>
          <p:cNvPr id="7" name="Text 4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28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837030"/>
            <a:ext cx="5333695" cy="1695298"/>
          </a:xfrm>
          <a:prstGeom prst="roundRect">
            <a:avLst>
              <a:gd name="adj" fmla="val 10086"/>
            </a:avLst>
          </a:prstGeom>
          <a:solidFill>
            <a:srgbClr val="FFFFFF"/>
          </a:solidFill>
          <a:ln w="19050">
            <a:solidFill>
              <a:srgbClr val="C2452F"/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172200" y="1837030"/>
            <a:ext cx="5333695" cy="1695298"/>
          </a:xfrm>
          <a:prstGeom prst="roundRect">
            <a:avLst>
              <a:gd name="adj" fmla="val 10086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85800" y="3685032"/>
            <a:ext cx="5333695" cy="1695298"/>
          </a:xfrm>
          <a:prstGeom prst="roundRect">
            <a:avLst>
              <a:gd name="adj" fmla="val 10086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172200" y="3685032"/>
            <a:ext cx="5333695" cy="1695298"/>
          </a:xfrm>
          <a:prstGeom prst="roundRect">
            <a:avLst>
              <a:gd name="adj" fmla="val 10086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513893"/>
            <a:ext cx="158831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LANDSCAPE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685800" y="1125626"/>
            <a:ext cx="6838798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550" b="1" spc="-51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tools sit on the two axes that matter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952805" y="2104034"/>
            <a:ext cx="1543507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17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EDITABLE · PRIVATE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952805" y="2332634"/>
            <a:ext cx="826618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72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unPaper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52805" y="2713025"/>
            <a:ext cx="259598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Native objects, no document upload.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29146" y="2093976"/>
            <a:ext cx="1372514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17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EDITABLE · CLOUD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429146" y="2322576"/>
            <a:ext cx="1205179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72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Web editors</a:t>
            </a:r>
            <a:endParaRPr lang="en-US" sz="1720" dirty="0"/>
          </a:p>
        </p:txBody>
      </p:sp>
      <p:sp>
        <p:nvSpPr>
          <p:cNvPr id="15" name="Text 13"/>
          <p:cNvSpPr/>
          <p:nvPr/>
        </p:nvSpPr>
        <p:spPr>
          <a:xfrm>
            <a:off x="6429146" y="2703881"/>
            <a:ext cx="244784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output, but your data leaves.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42746" y="3941978"/>
            <a:ext cx="1200607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17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FLAT · PRIVATE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942746" y="4170578"/>
            <a:ext cx="1839773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72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Screenshot import</a:t>
            </a:r>
            <a:endParaRPr lang="en-US" sz="1720" dirty="0"/>
          </a:p>
        </p:txBody>
      </p:sp>
      <p:sp>
        <p:nvSpPr>
          <p:cNvPr id="18" name="Text 16"/>
          <p:cNvSpPr/>
          <p:nvPr/>
        </p:nvSpPr>
        <p:spPr>
          <a:xfrm>
            <a:off x="942746" y="4551883"/>
            <a:ext cx="208391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Stays local, but nothing edits.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29146" y="3941978"/>
            <a:ext cx="1032358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17" kern="0" dirty="0">
                <a:solidFill>
                  <a:srgbClr val="C245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FLAT · CLOUD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29146" y="4170578"/>
            <a:ext cx="1611173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72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Most converters</a:t>
            </a:r>
            <a:endParaRPr lang="en-US" sz="1720" dirty="0"/>
          </a:p>
        </p:txBody>
      </p:sp>
      <p:sp>
        <p:nvSpPr>
          <p:cNvPr id="21" name="Text 19"/>
          <p:cNvSpPr/>
          <p:nvPr/>
        </p:nvSpPr>
        <p:spPr>
          <a:xfrm>
            <a:off x="6429146" y="4551883"/>
            <a:ext cx="196961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Upload it, and still a picture.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59882" y="1550822"/>
            <a:ext cx="1303934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26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MORE EDITABLE ↑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85800" y="5513832"/>
            <a:ext cx="62270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26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PRIVATE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081614" y="5513832"/>
            <a:ext cx="452628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26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CLOUD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6" name="Text 2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28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45433D"/>
      </a:dk1>
      <a:lt1>
        <a:srgbClr val="FCFBF7"/>
      </a:lt1>
      <a:dk2>
        <a:srgbClr val="44546A"/>
      </a:dk2>
      <a:lt2>
        <a:srgbClr val="E7E6E6"/>
      </a:lt2>
      <a:accent1>
        <a:srgbClr val="C2452F"/>
      </a:accent1>
      <a:accent2>
        <a:srgbClr val="F0B429"/>
      </a:accent2>
      <a:accent3>
        <a:srgbClr val="2F7D4F"/>
      </a:accent3>
      <a:accent4>
        <a:srgbClr val="34D399"/>
      </a:accent4>
      <a:accent5>
        <a:srgbClr val="B3403A"/>
      </a:accent5>
      <a:accent6>
        <a:srgbClr val="64748B"/>
      </a:accent6>
      <a:hlink>
        <a:srgbClr val="C2452F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onsola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deck – unPaper</dc:title>
  <dc:subject>Untitled deck – unPaper</dc:subject>
  <dc:creator>unPaper</dc:creator>
  <cp:lastModifiedBy>unPaper</cp:lastModifiedBy>
  <cp:revision>1</cp:revision>
  <dcterms:created xsi:type="dcterms:W3CDTF">2026-07-29T23:20:43Z</dcterms:created>
  <dcterms:modified xsi:type="dcterms:W3CDTF">2026-07-29T23:20:43Z</dcterms:modified>
</cp:coreProperties>
</file>