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charts/chart1.xml" ContentType="application/vnd.openxmlformats-officedocument.drawingml.chart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2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On time</c:v>
                </c:pt>
              </c:strCache>
            </c:strRef>
          </c:tx>
          <c:spPr>
            <a:solidFill>
              <a:srgbClr val="2563A8"/>
            </a:solidFill>
            <a:ln w="25400" cap="flat">
              <a:solidFill>
                <a:srgbClr val="2563A8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191917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2563A8"/>
              </a:solidFill>
              <a:ln w="9525" cap="flat">
                <a:solidFill>
                  <a:srgbClr val="2563A8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Sheet1!$A$2:$A$7</c:f>
              <c:multiLvlStrCache>
                <c:ptCount val="6"/>
                <c:lvl>
                  <c:pt idx="0">
                    <c:v>W1</c:v>
                  </c:pt>
                  <c:pt idx="1">
                    <c:v>W2</c:v>
                  </c:pt>
                  <c:pt idx="2">
                    <c:v>W3</c:v>
                  </c:pt>
                  <c:pt idx="3">
                    <c:v>W4</c:v>
                  </c:pt>
                  <c:pt idx="4">
                    <c:v>W5</c:v>
                  </c:pt>
                  <c:pt idx="5">
                    <c:v>W6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86</c:v>
                </c:pt>
                <c:pt idx="1">
                  <c:v>88</c:v>
                </c:pt>
                <c:pt idx="2">
                  <c:v>90</c:v>
                </c:pt>
                <c:pt idx="3">
                  <c:v>92</c:v>
                </c:pt>
                <c:pt idx="4">
                  <c:v>93</c:v>
                </c:pt>
                <c:pt idx="5">
                  <c:v>93.2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Target</c:v>
                </c:pt>
              </c:strCache>
            </c:strRef>
          </c:tx>
          <c:spPr>
            <a:solidFill>
              <a:srgbClr val="A8730C"/>
            </a:solidFill>
            <a:ln w="25400" cap="flat">
              <a:solidFill>
                <a:srgbClr val="A8730C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191917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A8730C"/>
              </a:solidFill>
              <a:ln w="9525" cap="flat">
                <a:solidFill>
                  <a:srgbClr val="A8730C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Sheet1!$A$2:$A$7</c:f>
              <c:multiLvlStrCache>
                <c:ptCount val="6"/>
                <c:lvl>
                  <c:pt idx="0">
                    <c:v>W1</c:v>
                  </c:pt>
                  <c:pt idx="1">
                    <c:v>W2</c:v>
                  </c:pt>
                  <c:pt idx="2">
                    <c:v>W3</c:v>
                  </c:pt>
                  <c:pt idx="3">
                    <c:v>W4</c:v>
                  </c:pt>
                  <c:pt idx="4">
                    <c:v>W5</c:v>
                  </c:pt>
                  <c:pt idx="5">
                    <c:v>W6</c:v>
                  </c:pt>
                </c:lvl>
              </c:multiLvlStrCache>
            </c:multiLvl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95</c:v>
                </c:pt>
                <c:pt idx="1">
                  <c:v>95</c:v>
                </c:pt>
                <c:pt idx="2">
                  <c:v>95</c:v>
                </c:pt>
                <c:pt idx="3">
                  <c:v>95</c:v>
                </c:pt>
                <c:pt idx="4">
                  <c:v>95</c:v>
                </c:pt>
                <c:pt idx="5">
                  <c:v>95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191917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191917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00"/>
          <c:min val="84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191917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>
            <a:alpha val="0"/>
          </a:srgbClr>
        </a:solidFill>
        <a:ln>
          <a:noFill/>
        </a:ln>
        <a:effectLst/>
      </c:spPr>
    </c:plotArea>
    <c:plotVisOnly val="1"/>
    <c:dispBlanksAs val="span"/>
  </c:chart>
  <c:spPr>
    <a:solidFill>
      <a:srgbClr val="FFFFFF">
        <a:alpha val="0"/>
      </a:srgbClr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On time</c:v>
                </c:pt>
              </c:strCache>
            </c:strRef>
          </c:tx>
          <c:spPr>
            <a:solidFill>
              <a:srgbClr val="2563A8"/>
            </a:solidFill>
            <a:ln w="25400" cap="flat">
              <a:solidFill>
                <a:srgbClr val="2563A8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191917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2563A8"/>
              </a:solidFill>
              <a:ln w="9525" cap="flat">
                <a:solidFill>
                  <a:srgbClr val="2563A8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Sheet1!$A$2:$A$7</c:f>
              <c:multiLvlStrCache>
                <c:ptCount val="6"/>
                <c:lvl>
                  <c:pt idx="0">
                    <c:v>W1</c:v>
                  </c:pt>
                  <c:pt idx="1">
                    <c:v>W2</c:v>
                  </c:pt>
                  <c:pt idx="2">
                    <c:v>W3</c:v>
                  </c:pt>
                  <c:pt idx="3">
                    <c:v>W4</c:v>
                  </c:pt>
                  <c:pt idx="4">
                    <c:v>W5</c:v>
                  </c:pt>
                  <c:pt idx="5">
                    <c:v>W6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86</c:v>
                </c:pt>
                <c:pt idx="1">
                  <c:v>88</c:v>
                </c:pt>
                <c:pt idx="2">
                  <c:v>90</c:v>
                </c:pt>
                <c:pt idx="3">
                  <c:v>92</c:v>
                </c:pt>
                <c:pt idx="4">
                  <c:v>93</c:v>
                </c:pt>
                <c:pt idx="5">
                  <c:v>93.2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Gate</c:v>
                </c:pt>
              </c:strCache>
            </c:strRef>
          </c:tx>
          <c:spPr>
            <a:solidFill>
              <a:srgbClr val="A8730C"/>
            </a:solidFill>
            <a:ln w="25400" cap="flat">
              <a:solidFill>
                <a:srgbClr val="A8730C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191917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A8730C"/>
              </a:solidFill>
              <a:ln w="9525" cap="flat">
                <a:solidFill>
                  <a:srgbClr val="A8730C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Sheet1!$A$2:$A$7</c:f>
              <c:multiLvlStrCache>
                <c:ptCount val="6"/>
                <c:lvl>
                  <c:pt idx="0">
                    <c:v>W1</c:v>
                  </c:pt>
                  <c:pt idx="1">
                    <c:v>W2</c:v>
                  </c:pt>
                  <c:pt idx="2">
                    <c:v>W3</c:v>
                  </c:pt>
                  <c:pt idx="3">
                    <c:v>W4</c:v>
                  </c:pt>
                  <c:pt idx="4">
                    <c:v>W5</c:v>
                  </c:pt>
                  <c:pt idx="5">
                    <c:v>W6</c:v>
                  </c:pt>
                </c:lvl>
              </c:multiLvlStrCache>
            </c:multiLvl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95</c:v>
                </c:pt>
                <c:pt idx="1">
                  <c:v>95</c:v>
                </c:pt>
                <c:pt idx="2">
                  <c:v>95</c:v>
                </c:pt>
                <c:pt idx="3">
                  <c:v>95</c:v>
                </c:pt>
                <c:pt idx="4">
                  <c:v>95</c:v>
                </c:pt>
                <c:pt idx="5">
                  <c:v>95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191917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191917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00"/>
          <c:min val="84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191917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>
            <a:alpha val="0"/>
          </a:srgbClr>
        </a:solidFill>
        <a:ln>
          <a:noFill/>
        </a:ln>
        <a:effectLst/>
      </c:spPr>
    </c:plotArea>
    <c:plotVisOnly val="1"/>
    <c:dispBlanksAs val="span"/>
  </c:chart>
  <c:spPr>
    <a:solidFill>
      <a:srgbClr val="FFFFFF">
        <a:alpha val="0"/>
      </a:srgbClr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image" Target="../media/Deck-background-2-image-1.png"/><Relationship Id="rId2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image" Target="../media/Deck-background-1-image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ck background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bg>
      <p:bgPr>
        <a:solidFill>
          <a:srgbClr val="FCFB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75336" y="548640"/>
            <a:ext cx="7315017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Aster Relay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4" name="Text 2"/>
          <p:cNvSpPr/>
          <p:nvPr>
            <p:ph idx="102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Presentation title</a:t>
            </a:r>
            <a:endParaRPr lang="en-US" sz="4000" dirty="0"/>
          </a:p>
        </p:txBody>
      </p:sp>
      <p:sp>
        <p:nvSpPr>
          <p:cNvPr id="5" name="Text 2"/>
          <p:cNvSpPr/>
          <p:nvPr>
            <p:ph idx="103" type="body" hasCustomPrompt="1"/>
          </p:nvPr>
        </p:nvSpPr>
        <p:spPr>
          <a:xfrm>
            <a:off x="975336" y="4251960"/>
            <a:ext cx="8290353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600" dirty="0">
                <a:solidFill>
                  <a:srgbClr val="8E8D87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600" dirty="0">
                <a:solidFill>
                  <a:srgbClr val="8E8D8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Subtitle or date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975336" y="6035040"/>
            <a:ext cx="4876678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8E8D8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 06</a:t>
            </a:r>
            <a:endParaRPr lang="en-US" sz="10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(dark)">
    <p:bg>
      <p:bgPr>
        <a:solidFill>
          <a:srgbClr val="4543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75336" y="548640"/>
            <a:ext cx="7315017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FCFB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Aster Relay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4" name="Text 2"/>
          <p:cNvSpPr/>
          <p:nvPr>
            <p:ph idx="102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FCFBF7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FCFB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Presentation title</a:t>
            </a:r>
            <a:endParaRPr lang="en-US" sz="4000" dirty="0"/>
          </a:p>
        </p:txBody>
      </p:sp>
      <p:sp>
        <p:nvSpPr>
          <p:cNvPr id="5" name="Text 2"/>
          <p:cNvSpPr/>
          <p:nvPr>
            <p:ph idx="103" type="body" hasCustomPrompt="1"/>
          </p:nvPr>
        </p:nvSpPr>
        <p:spPr>
          <a:xfrm>
            <a:off x="975336" y="4251960"/>
            <a:ext cx="8290353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600" dirty="0">
                <a:solidFill>
                  <a:srgbClr val="B3B1AD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600" dirty="0">
                <a:solidFill>
                  <a:srgbClr val="B3B1A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Subtitle or date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975336" y="6035040"/>
            <a:ext cx="4876678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B3B1A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 06</a:t>
            </a:r>
            <a:endParaRPr lang="en-US" sz="10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bg>
      <p:bgPr>
        <a:solidFill>
          <a:srgbClr val="FCFB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125980"/>
            <a:ext cx="731502" cy="41148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3" name="Text 1"/>
          <p:cNvSpPr/>
          <p:nvPr>
            <p:ph idx="101" type="body" hasCustomPrompt="1"/>
          </p:nvPr>
        </p:nvSpPr>
        <p:spPr>
          <a:xfrm>
            <a:off x="975336" y="2331720"/>
            <a:ext cx="6095848" cy="3429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200" b="1" dirty="0">
                <a:solidFill>
                  <a:srgbClr val="2460A3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200" b="1" dirty="0">
                <a:solidFill>
                  <a:srgbClr val="2460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200" dirty="0"/>
          </a:p>
        </p:txBody>
      </p:sp>
      <p:sp>
        <p:nvSpPr>
          <p:cNvPr id="4" name="Text 1"/>
          <p:cNvSpPr/>
          <p:nvPr>
            <p:ph idx="102" type="title" hasCustomPrompt="1"/>
          </p:nvPr>
        </p:nvSpPr>
        <p:spPr>
          <a:xfrm>
            <a:off x="975336" y="2743200"/>
            <a:ext cx="8778020" cy="12344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3400" b="1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3400" b="1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title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E8D8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Fictional control room · illustrative figures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E8D87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1004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(dark)">
    <p:bg>
      <p:bgPr>
        <a:solidFill>
          <a:srgbClr val="4543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125980"/>
            <a:ext cx="731502" cy="41148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3" name="Text 1"/>
          <p:cNvSpPr/>
          <p:nvPr>
            <p:ph idx="101" type="body" hasCustomPrompt="1"/>
          </p:nvPr>
        </p:nvSpPr>
        <p:spPr>
          <a:xfrm>
            <a:off x="975336" y="2331720"/>
            <a:ext cx="6095848" cy="3429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200" b="1" dirty="0">
                <a:solidFill>
                  <a:srgbClr val="2460A3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200" b="1" dirty="0">
                <a:solidFill>
                  <a:srgbClr val="2460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200" dirty="0"/>
          </a:p>
        </p:txBody>
      </p:sp>
      <p:sp>
        <p:nvSpPr>
          <p:cNvPr id="4" name="Text 1"/>
          <p:cNvSpPr/>
          <p:nvPr>
            <p:ph idx="102" type="title" hasCustomPrompt="1"/>
          </p:nvPr>
        </p:nvSpPr>
        <p:spPr>
          <a:xfrm>
            <a:off x="975336" y="2743200"/>
            <a:ext cx="8778020" cy="12344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3400" b="1" dirty="0">
                <a:solidFill>
                  <a:srgbClr val="FCFBF7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3400" b="1" dirty="0">
                <a:solidFill>
                  <a:srgbClr val="FCFB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title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B3B1A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Fictional control room · illustrative figures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B3B1AD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1005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bg>
      <p:bgPr>
        <a:solidFill>
          <a:srgbClr val="FCFB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title" hasCustomPrompt="1"/>
          </p:nvPr>
        </p:nvSpPr>
        <p:spPr>
          <a:xfrm>
            <a:off x="609585" y="411480"/>
            <a:ext cx="10972526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2200" b="1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2200" b="1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Slide title states the takeaway</a:t>
            </a:r>
            <a:endParaRPr lang="en-US" sz="2200" dirty="0"/>
          </a:p>
        </p:txBody>
      </p:sp>
      <p:sp>
        <p:nvSpPr>
          <p:cNvPr id="3" name="Shape 0"/>
          <p:cNvSpPr/>
          <p:nvPr/>
        </p:nvSpPr>
        <p:spPr>
          <a:xfrm>
            <a:off x="609585" y="1131570"/>
            <a:ext cx="10972526" cy="13716"/>
          </a:xfrm>
          <a:prstGeom prst="rect">
            <a:avLst/>
          </a:prstGeom>
          <a:solidFill>
            <a:srgbClr val="DBDAD6"/>
          </a:solidFill>
          <a:ln/>
        </p:spPr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609585" y="1371600"/>
            <a:ext cx="10972526" cy="47320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40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40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</a:t>
            </a:r>
            <a:endParaRPr lang="en-US" sz="1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E8D8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Fictional control room · illustrative figures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E8D87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1006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CFB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E8D8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Fictional control room · illustrative figures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E8D87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1007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bg>
      <p:bgPr>
        <a:solidFill>
          <a:srgbClr val="FCFB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3" name="Text 1"/>
          <p:cNvSpPr/>
          <p:nvPr>
            <p:ph idx="101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</a:t>
            </a:r>
            <a:endParaRPr lang="en-US" sz="4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975336" y="4251960"/>
            <a:ext cx="7315017" cy="685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400" dirty="0">
                <a:solidFill>
                  <a:srgbClr val="8E8D87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400" dirty="0">
                <a:solidFill>
                  <a:srgbClr val="8E8D8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Contact · next step</a:t>
            </a:r>
            <a:endParaRPr lang="en-US" sz="140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ck background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7955280" y="4757738"/>
            <a:ext cx="731520" cy="23145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E8D87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0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0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513893"/>
            <a:ext cx="1886407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38BD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pPr algn="l" indent="0" marL="0">
              <a:buNone/>
            </a:pPr>
            <a:r>
              <a:rPr lang="en-US" sz="970" spc="175" kern="0" dirty="0">
                <a:solidFill>
                  <a:srgbClr val="FFFFFF">
                    <a:alpha val="62000"/>
                  </a:srgbClr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OPERATING REVIEW</a:t>
            </a:r>
            <a:endParaRPr lang="en-US" sz="970" dirty="0"/>
          </a:p>
        </p:txBody>
      </p:sp>
      <p:sp>
        <p:nvSpPr>
          <p:cNvPr id="3" name="Text 1"/>
          <p:cNvSpPr/>
          <p:nvPr/>
        </p:nvSpPr>
        <p:spPr>
          <a:xfrm>
            <a:off x="10440619" y="513893"/>
            <a:ext cx="109362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FFFFFF">
                    <a:alpha val="86000"/>
                  </a:srgbClr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ASTER RELAY</a:t>
            </a:r>
            <a:endParaRPr lang="en-US" sz="970" dirty="0"/>
          </a:p>
        </p:txBody>
      </p:sp>
      <p:sp>
        <p:nvSpPr>
          <p:cNvPr id="4" name="Text 2"/>
          <p:cNvSpPr/>
          <p:nvPr/>
        </p:nvSpPr>
        <p:spPr>
          <a:xfrm>
            <a:off x="685800" y="2830068"/>
            <a:ext cx="5246827" cy="411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550" b="1" spc="-51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Fictional operating review · Week 6</a:t>
            </a:r>
            <a:endParaRPr lang="en-US" sz="2550" dirty="0"/>
          </a:p>
        </p:txBody>
      </p:sp>
      <p:sp>
        <p:nvSpPr>
          <p:cNvPr id="5" name="Text 3"/>
          <p:cNvSpPr/>
          <p:nvPr/>
        </p:nvSpPr>
        <p:spPr>
          <a:xfrm>
            <a:off x="685800" y="3427171"/>
            <a:ext cx="2430475" cy="7818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Aster Relay</a:t>
            </a:r>
            <a:endParaRPr lang="en-US" sz="2400" dirty="0"/>
          </a:p>
          <a:p>
            <a:pPr algn="l" indent="0" marL="0">
              <a:lnSpc>
                <a:spcPts val="3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operating review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685800" y="4151376"/>
            <a:ext cx="3188513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Eight service hubs · dispatch-platform rollout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85800" y="4323283"/>
            <a:ext cx="2617013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 September 2029</a:t>
            </a:r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meeting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190902" y="4185209"/>
            <a:ext cx="7809890" cy="1123798"/>
          </a:xfrm>
          <a:prstGeom prst="roundRect">
            <a:avLst>
              <a:gd name="adj" fmla="val 10171"/>
            </a:avLst>
          </a:prstGeom>
          <a:solidFill>
            <a:srgbClr val="88D8FB">
              <a:alpha val="13000"/>
            </a:srgbClr>
          </a:solidFill>
          <a:ln w="9525">
            <a:solidFill>
              <a:srgbClr val="FFFFFF">
                <a:alpha val="12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3" name="Shape 1"/>
          <p:cNvSpPr/>
          <p:nvPr/>
        </p:nvSpPr>
        <p:spPr>
          <a:xfrm>
            <a:off x="2190902" y="4299509"/>
            <a:ext cx="38130" cy="895289"/>
          </a:xfrm>
          <a:prstGeom prst="rect">
            <a:avLst/>
          </a:prstGeom>
          <a:solidFill>
            <a:srgbClr val="38BDF8"/>
          </a:solidFill>
          <a:ln/>
        </p:spPr>
      </p:sp>
      <p:sp>
        <p:nvSpPr>
          <p:cNvPr id="4" name="Text 2"/>
          <p:cNvSpPr/>
          <p:nvPr/>
        </p:nvSpPr>
        <p:spPr>
          <a:xfrm>
            <a:off x="4743907" y="1624889"/>
            <a:ext cx="2704795" cy="411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2550" b="1" spc="-51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Recommendation</a:t>
            </a:r>
            <a:endParaRPr lang="en-US" sz="2550" dirty="0"/>
          </a:p>
        </p:txBody>
      </p:sp>
      <p:sp>
        <p:nvSpPr>
          <p:cNvPr id="5" name="Text 3"/>
          <p:cNvSpPr/>
          <p:nvPr/>
        </p:nvSpPr>
        <p:spPr>
          <a:xfrm>
            <a:off x="1461211" y="2222906"/>
            <a:ext cx="4608576" cy="13990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440"/>
              </a:lnSpc>
              <a:buNone/>
            </a:pPr>
            <a:r>
              <a:rPr lang="en-US" sz="4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Proceed with six.</a:t>
            </a:r>
            <a:endParaRPr lang="en-US" sz="4350" dirty="0"/>
          </a:p>
          <a:p>
            <a:pPr algn="ctr" indent="0" marL="0">
              <a:lnSpc>
                <a:spcPts val="5440"/>
              </a:lnSpc>
              <a:buNone/>
            </a:pPr>
            <a:r>
              <a:rPr lang="en-US" sz="4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Earn the final two.</a:t>
            </a:r>
            <a:endParaRPr lang="en-US" sz="4350" dirty="0"/>
          </a:p>
        </p:txBody>
      </p:sp>
      <p:sp>
        <p:nvSpPr>
          <p:cNvPr id="6" name="Text 4"/>
          <p:cNvSpPr/>
          <p:nvPr/>
        </p:nvSpPr>
        <p:spPr>
          <a:xfrm>
            <a:off x="717804" y="3517697"/>
            <a:ext cx="3584448" cy="370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Clear Central's routing gate before expansion. Do</a:t>
            </a:r>
            <a:endParaRPr lang="en-US" sz="1200" dirty="0"/>
          </a:p>
          <a:p>
            <a:pPr algn="ctr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trade a visible date for invisible operating debt.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923130" y="4384548"/>
            <a:ext cx="2373782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 action · 24 September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2480767" y="4623206"/>
            <a:ext cx="7259422" cy="493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FFFFFF">
                    <a:alpha val="86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 routing evidence, champion readiness and the €16k weekly value gap in one go / hold</a:t>
            </a:r>
            <a:endParaRPr lang="en-US" sz="1350" dirty="0"/>
          </a:p>
          <a:p>
            <a:pPr algn="ctr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FFFFFF">
                    <a:alpha val="86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decision.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2pg-0"/>
          <p:cNvSpPr/>
          <p:nvPr/>
        </p:nvSpPr>
        <p:spPr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2460A3"/>
              </a:gs>
              <a:gs pos="100000">
                <a:srgbClr val="239FCC"/>
              </a:gs>
            </a:gsLst>
            <a:lin ang="5400000" scaled="0"/>
          </a:gradFill>
          <a:ln/>
        </p:spPr>
      </p:sp>
      <p:sp>
        <p:nvSpPr>
          <p:cNvPr id="3" name="h2pg-1"/>
          <p:cNvSpPr/>
          <p:nvPr/>
        </p:nvSpPr>
        <p:spPr>
          <a:xfrm>
            <a:off x="685800" y="2013509"/>
            <a:ext cx="800100" cy="4754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2460A3"/>
              </a:gs>
              <a:gs pos="100000">
                <a:srgbClr val="239FCC"/>
              </a:gs>
            </a:gsLst>
            <a:lin ang="0" scaled="0"/>
          </a:gradFill>
          <a:ln/>
        </p:spPr>
      </p:sp>
      <p:sp>
        <p:nvSpPr>
          <p:cNvPr id="4" name="Shape 2"/>
          <p:cNvSpPr/>
          <p:nvPr/>
        </p:nvSpPr>
        <p:spPr>
          <a:xfrm>
            <a:off x="685800" y="2175358"/>
            <a:ext cx="10820095" cy="457200"/>
          </a:xfrm>
          <a:prstGeom prst="rect">
            <a:avLst/>
          </a:prstGeom>
          <a:solidFill>
            <a:srgbClr val="E2E8ED"/>
          </a:solidFill>
          <a:ln/>
        </p:spPr>
      </p:sp>
      <p:sp>
        <p:nvSpPr>
          <p:cNvPr id="5" name="Shape 3"/>
          <p:cNvSpPr/>
          <p:nvPr/>
        </p:nvSpPr>
        <p:spPr>
          <a:xfrm>
            <a:off x="685800" y="2622499"/>
            <a:ext cx="10820095" cy="9510"/>
          </a:xfrm>
          <a:prstGeom prst="rect">
            <a:avLst/>
          </a:prstGeom>
          <a:solidFill>
            <a:srgbClr val="2460A3">
              <a:alpha val="40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685800" y="2766060"/>
            <a:ext cx="2619756" cy="827532"/>
          </a:xfrm>
          <a:prstGeom prst="roundRect">
            <a:avLst>
              <a:gd name="adj" fmla="val 13812"/>
            </a:avLst>
          </a:prstGeom>
          <a:solidFill>
            <a:srgbClr val="F4F7FA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685800" y="2879446"/>
            <a:ext cx="38130" cy="598566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8" name="Shape 6"/>
          <p:cNvSpPr/>
          <p:nvPr/>
        </p:nvSpPr>
        <p:spPr>
          <a:xfrm>
            <a:off x="3418942" y="2766060"/>
            <a:ext cx="2619756" cy="827532"/>
          </a:xfrm>
          <a:prstGeom prst="roundRect">
            <a:avLst>
              <a:gd name="adj" fmla="val 13812"/>
            </a:avLst>
          </a:prstGeom>
          <a:solidFill>
            <a:srgbClr val="F4F7FA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418942" y="2879446"/>
            <a:ext cx="38130" cy="598566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10" name="Shape 8"/>
          <p:cNvSpPr/>
          <p:nvPr/>
        </p:nvSpPr>
        <p:spPr>
          <a:xfrm>
            <a:off x="6152998" y="2766060"/>
            <a:ext cx="2619756" cy="827532"/>
          </a:xfrm>
          <a:prstGeom prst="roundRect">
            <a:avLst>
              <a:gd name="adj" fmla="val 13812"/>
            </a:avLst>
          </a:prstGeom>
          <a:solidFill>
            <a:srgbClr val="F4F7FA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6152998" y="2879446"/>
            <a:ext cx="38130" cy="598566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12" name="Shape 10"/>
          <p:cNvSpPr/>
          <p:nvPr/>
        </p:nvSpPr>
        <p:spPr>
          <a:xfrm>
            <a:off x="8887054" y="2766060"/>
            <a:ext cx="2619756" cy="827532"/>
          </a:xfrm>
          <a:prstGeom prst="roundRect">
            <a:avLst>
              <a:gd name="adj" fmla="val 13812"/>
            </a:avLst>
          </a:prstGeom>
          <a:solidFill>
            <a:srgbClr val="F4F7FA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8887054" y="2879446"/>
            <a:ext cx="38130" cy="598566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14" name="Shape 12"/>
          <p:cNvSpPr/>
          <p:nvPr/>
        </p:nvSpPr>
        <p:spPr>
          <a:xfrm>
            <a:off x="7487107" y="3726180"/>
            <a:ext cx="4017874" cy="1714500"/>
          </a:xfrm>
          <a:prstGeom prst="roundRect">
            <a:avLst>
              <a:gd name="adj" fmla="val 6667"/>
            </a:avLst>
          </a:prstGeom>
          <a:solidFill>
            <a:srgbClr val="F6F9FB"/>
          </a:solidFill>
          <a:ln/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7601407" y="3726180"/>
            <a:ext cx="3789639" cy="47640"/>
          </a:xfrm>
          <a:prstGeom prst="rect">
            <a:avLst/>
          </a:prstGeom>
          <a:solidFill>
            <a:srgbClr val="A53B35"/>
          </a:solidFill>
          <a:ln/>
        </p:spPr>
      </p:sp>
      <p:sp>
        <p:nvSpPr>
          <p:cNvPr id="16" name="Shape 14"/>
          <p:cNvSpPr/>
          <p:nvPr/>
        </p:nvSpPr>
        <p:spPr>
          <a:xfrm>
            <a:off x="7601407" y="5430622"/>
            <a:ext cx="3789639" cy="9510"/>
          </a:xfrm>
          <a:prstGeom prst="rect">
            <a:avLst/>
          </a:prstGeom>
          <a:solidFill>
            <a:srgbClr val="1E1C16">
              <a:alpha val="7000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7487107" y="3840480"/>
            <a:ext cx="38130" cy="1485900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18" name="Shape 16"/>
          <p:cNvSpPr/>
          <p:nvPr/>
        </p:nvSpPr>
        <p:spPr>
          <a:xfrm>
            <a:off x="11495837" y="3840480"/>
            <a:ext cx="9510" cy="1485900"/>
          </a:xfrm>
          <a:prstGeom prst="rect">
            <a:avLst/>
          </a:prstGeom>
          <a:solidFill>
            <a:srgbClr val="1E1C16">
              <a:alpha val="7000"/>
            </a:srgbClr>
          </a:solidFill>
          <a:ln/>
        </p:spPr>
      </p:sp>
      <p:sp>
        <p:nvSpPr>
          <p:cNvPr id="19" name="Shape 17"/>
          <p:cNvSpPr/>
          <p:nvPr/>
        </p:nvSpPr>
        <p:spPr>
          <a:xfrm>
            <a:off x="7697419" y="4903013"/>
            <a:ext cx="1116482" cy="261518"/>
          </a:xfrm>
          <a:prstGeom prst="roundRect">
            <a:avLst>
              <a:gd name="adj" fmla="val 50000"/>
            </a:avLst>
          </a:prstGeom>
          <a:solidFill>
            <a:srgbClr val="EEDCD8"/>
          </a:solidFill>
          <a:ln/>
        </p:spPr>
      </p:sp>
      <p:graphicFrame>
        <p:nvGraphicFramePr>
          <p:cNvPr id="20" name="Chart 0" descr=""/>
          <p:cNvGraphicFramePr/>
          <p:nvPr/>
        </p:nvGraphicFramePr>
        <p:xfrm>
          <a:off x="838505" y="4107485"/>
          <a:ext cx="6325819" cy="1218895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21" name="Text 18"/>
          <p:cNvSpPr/>
          <p:nvPr/>
        </p:nvSpPr>
        <p:spPr>
          <a:xfrm>
            <a:off x="685800" y="1493215"/>
            <a:ext cx="6718097" cy="390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00" b="1" spc="-48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Six hubs are stable; Central blocks the final two</a:t>
            </a:r>
            <a:endParaRPr lang="en-US" sz="2400" dirty="0"/>
          </a:p>
        </p:txBody>
      </p:sp>
      <p:sp>
        <p:nvSpPr>
          <p:cNvPr id="22" name="Text 19"/>
          <p:cNvSpPr/>
          <p:nvPr/>
        </p:nvSpPr>
        <p:spPr>
          <a:xfrm>
            <a:off x="856793" y="2298802"/>
            <a:ext cx="5537606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Proceed with six hubs and clear the routing gate before expanding</a:t>
            </a:r>
            <a:endParaRPr lang="en-US" sz="1350" dirty="0"/>
          </a:p>
        </p:txBody>
      </p:sp>
      <p:sp>
        <p:nvSpPr>
          <p:cNvPr id="23" name="Text 20"/>
          <p:cNvSpPr/>
          <p:nvPr/>
        </p:nvSpPr>
        <p:spPr>
          <a:xfrm>
            <a:off x="886054" y="2879446"/>
            <a:ext cx="957377" cy="390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00" b="1" spc="-48" kern="0" dirty="0">
                <a:solidFill>
                  <a:srgbClr val="2460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93.2%</a:t>
            </a:r>
            <a:endParaRPr lang="en-US" sz="2400" dirty="0"/>
          </a:p>
        </p:txBody>
      </p:sp>
      <p:sp>
        <p:nvSpPr>
          <p:cNvPr id="24" name="Text 21"/>
          <p:cNvSpPr/>
          <p:nvPr/>
        </p:nvSpPr>
        <p:spPr>
          <a:xfrm>
            <a:off x="886054" y="3279953"/>
            <a:ext cx="1233526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6564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time · target 95%</a:t>
            </a:r>
            <a:endParaRPr lang="en-US" sz="970" dirty="0"/>
          </a:p>
        </p:txBody>
      </p:sp>
      <p:sp>
        <p:nvSpPr>
          <p:cNvPr id="25" name="Text 22"/>
          <p:cNvSpPr/>
          <p:nvPr/>
        </p:nvSpPr>
        <p:spPr>
          <a:xfrm>
            <a:off x="3619195" y="2879446"/>
            <a:ext cx="707746" cy="390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00" b="1" spc="-48" kern="0" dirty="0">
                <a:solidFill>
                  <a:srgbClr val="2460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88%</a:t>
            </a:r>
            <a:endParaRPr lang="en-US" sz="2400" dirty="0"/>
          </a:p>
        </p:txBody>
      </p:sp>
      <p:sp>
        <p:nvSpPr>
          <p:cNvPr id="26" name="Text 23"/>
          <p:cNvSpPr/>
          <p:nvPr/>
        </p:nvSpPr>
        <p:spPr>
          <a:xfrm>
            <a:off x="3619195" y="3279953"/>
            <a:ext cx="1519733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6564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First-time fix · target 90%</a:t>
            </a:r>
            <a:endParaRPr lang="en-US" sz="970" dirty="0"/>
          </a:p>
        </p:txBody>
      </p:sp>
      <p:sp>
        <p:nvSpPr>
          <p:cNvPr id="27" name="Text 24"/>
          <p:cNvSpPr/>
          <p:nvPr/>
        </p:nvSpPr>
        <p:spPr>
          <a:xfrm>
            <a:off x="6353251" y="2879446"/>
            <a:ext cx="575158" cy="390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00" b="1" spc="-48" kern="0" dirty="0">
                <a:solidFill>
                  <a:srgbClr val="2460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146</a:t>
            </a:r>
            <a:endParaRPr lang="en-US" sz="2400" dirty="0"/>
          </a:p>
        </p:txBody>
      </p:sp>
      <p:sp>
        <p:nvSpPr>
          <p:cNvPr id="28" name="Text 25"/>
          <p:cNvSpPr/>
          <p:nvPr/>
        </p:nvSpPr>
        <p:spPr>
          <a:xfrm>
            <a:off x="6353251" y="3279953"/>
            <a:ext cx="1389888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6564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jobs · target ≤120</a:t>
            </a:r>
            <a:endParaRPr lang="en-US" sz="970" dirty="0"/>
          </a:p>
        </p:txBody>
      </p:sp>
      <p:sp>
        <p:nvSpPr>
          <p:cNvPr id="29" name="Text 26"/>
          <p:cNvSpPr/>
          <p:nvPr/>
        </p:nvSpPr>
        <p:spPr>
          <a:xfrm>
            <a:off x="9086393" y="2879446"/>
            <a:ext cx="794614" cy="390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00" b="1" spc="-48" kern="0" dirty="0">
                <a:solidFill>
                  <a:srgbClr val="2460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€84k</a:t>
            </a:r>
            <a:endParaRPr lang="en-US" sz="2400" dirty="0"/>
          </a:p>
        </p:txBody>
      </p:sp>
      <p:sp>
        <p:nvSpPr>
          <p:cNvPr id="30" name="Text 27"/>
          <p:cNvSpPr/>
          <p:nvPr/>
        </p:nvSpPr>
        <p:spPr>
          <a:xfrm>
            <a:off x="9086393" y="3279953"/>
            <a:ext cx="1737360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6564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Weekly benefit · target €100k</a:t>
            </a:r>
            <a:endParaRPr lang="en-US" sz="970" dirty="0"/>
          </a:p>
        </p:txBody>
      </p:sp>
      <p:sp>
        <p:nvSpPr>
          <p:cNvPr id="31" name="Text 28"/>
          <p:cNvSpPr/>
          <p:nvPr/>
        </p:nvSpPr>
        <p:spPr>
          <a:xfrm>
            <a:off x="838505" y="3859682"/>
            <a:ext cx="2991917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36" kern="0" dirty="0">
                <a:solidFill>
                  <a:srgbClr val="2460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RECOVERY IS REAL, BUT BELOW GATE</a:t>
            </a:r>
            <a:endParaRPr lang="en-US" sz="970" dirty="0"/>
          </a:p>
        </p:txBody>
      </p:sp>
      <p:sp>
        <p:nvSpPr>
          <p:cNvPr id="32" name="Text 29"/>
          <p:cNvSpPr/>
          <p:nvPr/>
        </p:nvSpPr>
        <p:spPr>
          <a:xfrm>
            <a:off x="7697419" y="3926434"/>
            <a:ext cx="1808683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36" kern="0" dirty="0">
                <a:solidFill>
                  <a:srgbClr val="2460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DOMINANT EXCEPTION</a:t>
            </a:r>
            <a:endParaRPr lang="en-US" sz="970" dirty="0"/>
          </a:p>
        </p:txBody>
      </p:sp>
      <p:sp>
        <p:nvSpPr>
          <p:cNvPr id="33" name="Text 30"/>
          <p:cNvSpPr/>
          <p:nvPr/>
        </p:nvSpPr>
        <p:spPr>
          <a:xfrm>
            <a:off x="7697419" y="4211726"/>
            <a:ext cx="3193999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50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Central routing creates 64 open jobs</a:t>
            </a:r>
            <a:endParaRPr lang="en-US" sz="1500" dirty="0"/>
          </a:p>
        </p:txBody>
      </p:sp>
      <p:sp>
        <p:nvSpPr>
          <p:cNvPr id="34" name="Text 31"/>
          <p:cNvSpPr/>
          <p:nvPr/>
        </p:nvSpPr>
        <p:spPr>
          <a:xfrm>
            <a:off x="7697419" y="4560113"/>
            <a:ext cx="3599078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holds back €16k of the €100k weekly target.</a:t>
            </a:r>
            <a:endParaRPr lang="en-US" sz="1350" dirty="0"/>
          </a:p>
        </p:txBody>
      </p:sp>
      <p:sp>
        <p:nvSpPr>
          <p:cNvPr id="35" name="Text 32"/>
          <p:cNvSpPr/>
          <p:nvPr/>
        </p:nvSpPr>
        <p:spPr>
          <a:xfrm>
            <a:off x="7811719" y="4950562"/>
            <a:ext cx="916229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39" kern="0" dirty="0">
                <a:solidFill>
                  <a:srgbClr val="A53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Gate · 24 Sep</a:t>
            </a:r>
            <a:endParaRPr lang="en-US" sz="97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2pg-2"/>
          <p:cNvSpPr/>
          <p:nvPr/>
        </p:nvSpPr>
        <p:spPr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2460A3"/>
              </a:gs>
              <a:gs pos="100000">
                <a:srgbClr val="239FCC"/>
              </a:gs>
            </a:gsLst>
            <a:lin ang="5400000" scaled="0"/>
          </a:gradFill>
          <a:ln/>
        </p:spPr>
      </p:sp>
      <p:sp>
        <p:nvSpPr>
          <p:cNvPr id="3" name="h2pg-3"/>
          <p:cNvSpPr/>
          <p:nvPr/>
        </p:nvSpPr>
        <p:spPr>
          <a:xfrm>
            <a:off x="685800" y="1704442"/>
            <a:ext cx="800100" cy="4754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2460A3"/>
              </a:gs>
              <a:gs pos="100000">
                <a:srgbClr val="239FCC"/>
              </a:gs>
            </a:gsLst>
            <a:lin ang="0" scaled="0"/>
          </a:gradFill>
          <a:ln/>
        </p:spPr>
      </p:sp>
      <p:sp>
        <p:nvSpPr>
          <p:cNvPr id="4" name="h2pc-0"/>
          <p:cNvSpPr/>
          <p:nvPr/>
        </p:nvSpPr>
        <p:spPr>
          <a:xfrm>
            <a:off x="685800" y="2209190"/>
            <a:ext cx="1959559" cy="415138"/>
          </a:xfrm>
          <a:custGeom>
            <a:avLst/>
            <a:gdLst/>
            <a:ahLst/>
            <a:rect l="0" t="0" r="20572" b="4355"/>
            <a:pathLst>
              <a:path w="20572" h="4355">
                <a:moveTo>
                  <a:pt x="800" y="0"/>
                </a:moveTo>
                <a:lnTo>
                  <a:pt x="20572" y="0"/>
                </a:lnTo>
                <a:lnTo>
                  <a:pt x="20572" y="0"/>
                </a:lnTo>
                <a:lnTo>
                  <a:pt x="20572" y="4355"/>
                </a:lnTo>
                <a:lnTo>
                  <a:pt x="20572" y="4355"/>
                </a:lnTo>
                <a:lnTo>
                  <a:pt x="0" y="4355"/>
                </a:lnTo>
                <a:lnTo>
                  <a:pt x="0" y="4355"/>
                </a:lnTo>
                <a:lnTo>
                  <a:pt x="0" y="800"/>
                </a:lnTo>
                <a:arcTo wR="800" hR="800" stAng="10800000" swAng="5400000"/>
                <a:close/>
              </a:path>
            </a:pathLst>
          </a:custGeom>
          <a:solidFill>
            <a:srgbClr val="191917"/>
          </a:solidFill>
          <a:ln/>
        </p:spPr>
      </p:sp>
      <p:sp>
        <p:nvSpPr>
          <p:cNvPr id="5" name="Shape 3"/>
          <p:cNvSpPr/>
          <p:nvPr/>
        </p:nvSpPr>
        <p:spPr>
          <a:xfrm>
            <a:off x="2645359" y="2209190"/>
            <a:ext cx="1313993" cy="415138"/>
          </a:xfrm>
          <a:prstGeom prst="rect">
            <a:avLst/>
          </a:prstGeom>
          <a:solidFill>
            <a:srgbClr val="191917"/>
          </a:solidFill>
          <a:ln/>
        </p:spPr>
      </p:sp>
      <p:sp>
        <p:nvSpPr>
          <p:cNvPr id="6" name="Shape 4"/>
          <p:cNvSpPr/>
          <p:nvPr/>
        </p:nvSpPr>
        <p:spPr>
          <a:xfrm>
            <a:off x="3959352" y="2209190"/>
            <a:ext cx="1289304" cy="415138"/>
          </a:xfrm>
          <a:prstGeom prst="rect">
            <a:avLst/>
          </a:prstGeom>
          <a:solidFill>
            <a:srgbClr val="191917"/>
          </a:solidFill>
          <a:ln/>
        </p:spPr>
      </p:sp>
      <p:sp>
        <p:nvSpPr>
          <p:cNvPr id="7" name="h2pc-1"/>
          <p:cNvSpPr/>
          <p:nvPr/>
        </p:nvSpPr>
        <p:spPr>
          <a:xfrm>
            <a:off x="5248656" y="2209190"/>
            <a:ext cx="2141525" cy="415138"/>
          </a:xfrm>
          <a:custGeom>
            <a:avLst/>
            <a:gdLst/>
            <a:ahLst/>
            <a:rect l="0" t="0" r="22484" b="4355"/>
            <a:pathLst>
              <a:path w="22484" h="4355">
                <a:moveTo>
                  <a:pt x="0" y="0"/>
                </a:moveTo>
                <a:lnTo>
                  <a:pt x="21684" y="0"/>
                </a:lnTo>
                <a:arcTo wR="800" hR="800" stAng="16200000" swAng="5400000"/>
                <a:lnTo>
                  <a:pt x="22484" y="4355"/>
                </a:lnTo>
                <a:lnTo>
                  <a:pt x="22484" y="4355"/>
                </a:lnTo>
                <a:lnTo>
                  <a:pt x="0" y="4355"/>
                </a:lnTo>
                <a:lnTo>
                  <a:pt x="0" y="435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191917"/>
          </a:solidFill>
          <a:ln/>
        </p:spPr>
      </p:sp>
      <p:sp>
        <p:nvSpPr>
          <p:cNvPr id="8" name="Shape 6"/>
          <p:cNvSpPr/>
          <p:nvPr/>
        </p:nvSpPr>
        <p:spPr>
          <a:xfrm>
            <a:off x="685800" y="3172054"/>
            <a:ext cx="1959468" cy="9510"/>
          </a:xfrm>
          <a:prstGeom prst="rect">
            <a:avLst/>
          </a:prstGeom>
          <a:solidFill>
            <a:srgbClr val="1E1C16">
              <a:alpha val="7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2645359" y="3172054"/>
            <a:ext cx="1314084" cy="9510"/>
          </a:xfrm>
          <a:prstGeom prst="rect">
            <a:avLst/>
          </a:prstGeom>
          <a:solidFill>
            <a:srgbClr val="1E1C16">
              <a:alpha val="7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2835554" y="2781605"/>
            <a:ext cx="734263" cy="243230"/>
          </a:xfrm>
          <a:prstGeom prst="roundRect">
            <a:avLst>
              <a:gd name="adj" fmla="val 50000"/>
            </a:avLst>
          </a:prstGeom>
          <a:solidFill>
            <a:srgbClr val="2F7D4F"/>
          </a:solidFill>
          <a:ln/>
        </p:spPr>
      </p:sp>
      <p:sp>
        <p:nvSpPr>
          <p:cNvPr id="11" name="Shape 9"/>
          <p:cNvSpPr/>
          <p:nvPr/>
        </p:nvSpPr>
        <p:spPr>
          <a:xfrm>
            <a:off x="3959352" y="3172054"/>
            <a:ext cx="1289578" cy="9510"/>
          </a:xfrm>
          <a:prstGeom prst="rect">
            <a:avLst/>
          </a:prstGeom>
          <a:solidFill>
            <a:srgbClr val="1E1C16">
              <a:alpha val="7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5248656" y="3172054"/>
            <a:ext cx="2141616" cy="9510"/>
          </a:xfrm>
          <a:prstGeom prst="rect">
            <a:avLst/>
          </a:prstGeom>
          <a:solidFill>
            <a:srgbClr val="1E1C16">
              <a:alpha val="7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685800" y="3181198"/>
            <a:ext cx="1959559" cy="562356"/>
          </a:xfrm>
          <a:prstGeom prst="rect">
            <a:avLst/>
          </a:prstGeom>
          <a:solidFill>
            <a:srgbClr val="F1F0EC"/>
          </a:solidFill>
          <a:ln/>
        </p:spPr>
      </p:sp>
      <p:sp>
        <p:nvSpPr>
          <p:cNvPr id="14" name="Shape 12"/>
          <p:cNvSpPr/>
          <p:nvPr/>
        </p:nvSpPr>
        <p:spPr>
          <a:xfrm>
            <a:off x="685800" y="3734410"/>
            <a:ext cx="1959468" cy="9510"/>
          </a:xfrm>
          <a:prstGeom prst="rect">
            <a:avLst/>
          </a:prstGeom>
          <a:solidFill>
            <a:srgbClr val="1E1C16">
              <a:alpha val="7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2645359" y="3181198"/>
            <a:ext cx="1313993" cy="562356"/>
          </a:xfrm>
          <a:prstGeom prst="rect">
            <a:avLst/>
          </a:prstGeom>
          <a:solidFill>
            <a:srgbClr val="F1F0EC"/>
          </a:solidFill>
          <a:ln/>
        </p:spPr>
      </p:sp>
      <p:sp>
        <p:nvSpPr>
          <p:cNvPr id="16" name="Shape 14"/>
          <p:cNvSpPr/>
          <p:nvPr/>
        </p:nvSpPr>
        <p:spPr>
          <a:xfrm>
            <a:off x="2645359" y="3734410"/>
            <a:ext cx="1314084" cy="9510"/>
          </a:xfrm>
          <a:prstGeom prst="rect">
            <a:avLst/>
          </a:prstGeom>
          <a:solidFill>
            <a:srgbClr val="1E1C16">
              <a:alpha val="7000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2835554" y="3343046"/>
            <a:ext cx="659282" cy="243230"/>
          </a:xfrm>
          <a:prstGeom prst="roundRect">
            <a:avLst>
              <a:gd name="adj" fmla="val 50000"/>
            </a:avLst>
          </a:prstGeom>
          <a:solidFill>
            <a:srgbClr val="A06E1C"/>
          </a:solidFill>
          <a:ln/>
        </p:spPr>
      </p:sp>
      <p:sp>
        <p:nvSpPr>
          <p:cNvPr id="18" name="Shape 16"/>
          <p:cNvSpPr/>
          <p:nvPr/>
        </p:nvSpPr>
        <p:spPr>
          <a:xfrm>
            <a:off x="3959352" y="3181198"/>
            <a:ext cx="1289304" cy="562356"/>
          </a:xfrm>
          <a:prstGeom prst="rect">
            <a:avLst/>
          </a:prstGeom>
          <a:solidFill>
            <a:srgbClr val="F1F0EC"/>
          </a:solidFill>
          <a:ln/>
        </p:spPr>
      </p:sp>
      <p:sp>
        <p:nvSpPr>
          <p:cNvPr id="19" name="Shape 17"/>
          <p:cNvSpPr/>
          <p:nvPr/>
        </p:nvSpPr>
        <p:spPr>
          <a:xfrm>
            <a:off x="3959352" y="3734410"/>
            <a:ext cx="1289578" cy="9510"/>
          </a:xfrm>
          <a:prstGeom prst="rect">
            <a:avLst/>
          </a:prstGeom>
          <a:solidFill>
            <a:srgbClr val="1E1C16">
              <a:alpha val="7000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5248656" y="3181198"/>
            <a:ext cx="2141525" cy="562356"/>
          </a:xfrm>
          <a:prstGeom prst="rect">
            <a:avLst/>
          </a:prstGeom>
          <a:solidFill>
            <a:srgbClr val="F1F0EC"/>
          </a:solidFill>
          <a:ln/>
        </p:spPr>
      </p:sp>
      <p:sp>
        <p:nvSpPr>
          <p:cNvPr id="21" name="Shape 19"/>
          <p:cNvSpPr/>
          <p:nvPr/>
        </p:nvSpPr>
        <p:spPr>
          <a:xfrm>
            <a:off x="5248656" y="3734410"/>
            <a:ext cx="2141616" cy="9510"/>
          </a:xfrm>
          <a:prstGeom prst="rect">
            <a:avLst/>
          </a:prstGeom>
          <a:solidFill>
            <a:srgbClr val="1E1C16">
              <a:alpha val="7000"/>
            </a:srgbClr>
          </a:solidFill>
          <a:ln/>
        </p:spPr>
      </p:sp>
      <p:sp>
        <p:nvSpPr>
          <p:cNvPr id="22" name="Shape 20"/>
          <p:cNvSpPr/>
          <p:nvPr/>
        </p:nvSpPr>
        <p:spPr>
          <a:xfrm>
            <a:off x="685800" y="4295851"/>
            <a:ext cx="1959468" cy="9510"/>
          </a:xfrm>
          <a:prstGeom prst="rect">
            <a:avLst/>
          </a:prstGeom>
          <a:solidFill>
            <a:srgbClr val="1E1C16">
              <a:alpha val="7000"/>
            </a:srgbClr>
          </a:solidFill>
          <a:ln/>
        </p:spPr>
      </p:sp>
      <p:sp>
        <p:nvSpPr>
          <p:cNvPr id="23" name="Shape 21"/>
          <p:cNvSpPr/>
          <p:nvPr/>
        </p:nvSpPr>
        <p:spPr>
          <a:xfrm>
            <a:off x="2645359" y="4295851"/>
            <a:ext cx="1314084" cy="9510"/>
          </a:xfrm>
          <a:prstGeom prst="rect">
            <a:avLst/>
          </a:prstGeom>
          <a:solidFill>
            <a:srgbClr val="1E1C16">
              <a:alpha val="7000"/>
            </a:srgbClr>
          </a:solidFill>
          <a:ln/>
        </p:spPr>
      </p:sp>
      <p:sp>
        <p:nvSpPr>
          <p:cNvPr id="24" name="Shape 22"/>
          <p:cNvSpPr/>
          <p:nvPr/>
        </p:nvSpPr>
        <p:spPr>
          <a:xfrm>
            <a:off x="2835554" y="3905402"/>
            <a:ext cx="734263" cy="243230"/>
          </a:xfrm>
          <a:prstGeom prst="roundRect">
            <a:avLst>
              <a:gd name="adj" fmla="val 50000"/>
            </a:avLst>
          </a:prstGeom>
          <a:solidFill>
            <a:srgbClr val="2F7D4F"/>
          </a:solidFill>
          <a:ln/>
        </p:spPr>
      </p:sp>
      <p:sp>
        <p:nvSpPr>
          <p:cNvPr id="25" name="Shape 23"/>
          <p:cNvSpPr/>
          <p:nvPr/>
        </p:nvSpPr>
        <p:spPr>
          <a:xfrm>
            <a:off x="3959352" y="4295851"/>
            <a:ext cx="1289578" cy="9510"/>
          </a:xfrm>
          <a:prstGeom prst="rect">
            <a:avLst/>
          </a:prstGeom>
          <a:solidFill>
            <a:srgbClr val="1E1C16">
              <a:alpha val="7000"/>
            </a:srgbClr>
          </a:solidFill>
          <a:ln/>
        </p:spPr>
      </p:sp>
      <p:sp>
        <p:nvSpPr>
          <p:cNvPr id="26" name="Shape 24"/>
          <p:cNvSpPr/>
          <p:nvPr/>
        </p:nvSpPr>
        <p:spPr>
          <a:xfrm>
            <a:off x="5248656" y="4295851"/>
            <a:ext cx="2141616" cy="9510"/>
          </a:xfrm>
          <a:prstGeom prst="rect">
            <a:avLst/>
          </a:prstGeom>
          <a:solidFill>
            <a:srgbClr val="1E1C16">
              <a:alpha val="7000"/>
            </a:srgbClr>
          </a:solidFill>
          <a:ln/>
        </p:spPr>
      </p:sp>
      <p:sp>
        <p:nvSpPr>
          <p:cNvPr id="27" name="Shape 25"/>
          <p:cNvSpPr/>
          <p:nvPr/>
        </p:nvSpPr>
        <p:spPr>
          <a:xfrm>
            <a:off x="685800" y="4305910"/>
            <a:ext cx="1959559" cy="557784"/>
          </a:xfrm>
          <a:prstGeom prst="rect">
            <a:avLst/>
          </a:prstGeom>
          <a:solidFill>
            <a:srgbClr val="F1F0EC"/>
          </a:solidFill>
          <a:ln/>
        </p:spPr>
      </p:sp>
      <p:sp>
        <p:nvSpPr>
          <p:cNvPr id="28" name="Shape 26"/>
          <p:cNvSpPr/>
          <p:nvPr/>
        </p:nvSpPr>
        <p:spPr>
          <a:xfrm>
            <a:off x="2645359" y="4305910"/>
            <a:ext cx="1313993" cy="557784"/>
          </a:xfrm>
          <a:prstGeom prst="rect">
            <a:avLst/>
          </a:prstGeom>
          <a:solidFill>
            <a:srgbClr val="F1F0EC"/>
          </a:solidFill>
          <a:ln/>
        </p:spPr>
      </p:sp>
      <p:sp>
        <p:nvSpPr>
          <p:cNvPr id="29" name="Shape 27"/>
          <p:cNvSpPr/>
          <p:nvPr/>
        </p:nvSpPr>
        <p:spPr>
          <a:xfrm>
            <a:off x="2835554" y="4467758"/>
            <a:ext cx="808330" cy="243230"/>
          </a:xfrm>
          <a:prstGeom prst="roundRect">
            <a:avLst>
              <a:gd name="adj" fmla="val 50000"/>
            </a:avLst>
          </a:prstGeom>
          <a:solidFill>
            <a:srgbClr val="B3403A"/>
          </a:solidFill>
          <a:ln/>
        </p:spPr>
      </p:sp>
      <p:sp>
        <p:nvSpPr>
          <p:cNvPr id="30" name="Shape 28"/>
          <p:cNvSpPr/>
          <p:nvPr/>
        </p:nvSpPr>
        <p:spPr>
          <a:xfrm>
            <a:off x="3959352" y="4305910"/>
            <a:ext cx="1289304" cy="557784"/>
          </a:xfrm>
          <a:prstGeom prst="rect">
            <a:avLst/>
          </a:prstGeom>
          <a:solidFill>
            <a:srgbClr val="F1F0EC"/>
          </a:solidFill>
          <a:ln/>
        </p:spPr>
      </p:sp>
      <p:sp>
        <p:nvSpPr>
          <p:cNvPr id="31" name="Shape 29"/>
          <p:cNvSpPr/>
          <p:nvPr/>
        </p:nvSpPr>
        <p:spPr>
          <a:xfrm>
            <a:off x="5248656" y="4305910"/>
            <a:ext cx="2141525" cy="557784"/>
          </a:xfrm>
          <a:prstGeom prst="rect">
            <a:avLst/>
          </a:prstGeom>
          <a:solidFill>
            <a:srgbClr val="F1F0EC"/>
          </a:solidFill>
          <a:ln/>
        </p:spPr>
      </p:sp>
      <p:sp>
        <p:nvSpPr>
          <p:cNvPr id="32" name="Shape 30"/>
          <p:cNvSpPr/>
          <p:nvPr/>
        </p:nvSpPr>
        <p:spPr>
          <a:xfrm>
            <a:off x="7562088" y="2209190"/>
            <a:ext cx="3943807" cy="2653589"/>
          </a:xfrm>
          <a:prstGeom prst="roundRect">
            <a:avLst>
              <a:gd name="adj" fmla="val 4307"/>
            </a:avLst>
          </a:prstGeom>
          <a:solidFill>
            <a:srgbClr val="F6F9FB"/>
          </a:solidFill>
          <a:ln/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7676388" y="2209190"/>
            <a:ext cx="3715207" cy="47640"/>
          </a:xfrm>
          <a:prstGeom prst="rect">
            <a:avLst/>
          </a:prstGeom>
          <a:solidFill>
            <a:srgbClr val="A53B35"/>
          </a:solidFill>
          <a:ln/>
        </p:spPr>
      </p:sp>
      <p:sp>
        <p:nvSpPr>
          <p:cNvPr id="34" name="Shape 32"/>
          <p:cNvSpPr/>
          <p:nvPr/>
        </p:nvSpPr>
        <p:spPr>
          <a:xfrm>
            <a:off x="7676388" y="4853635"/>
            <a:ext cx="3715207" cy="9510"/>
          </a:xfrm>
          <a:prstGeom prst="rect">
            <a:avLst/>
          </a:prstGeom>
          <a:solidFill>
            <a:srgbClr val="1E1C16">
              <a:alpha val="7000"/>
            </a:srgbClr>
          </a:solidFill>
          <a:ln/>
        </p:spPr>
      </p:sp>
      <p:sp>
        <p:nvSpPr>
          <p:cNvPr id="35" name="Shape 33"/>
          <p:cNvSpPr/>
          <p:nvPr/>
        </p:nvSpPr>
        <p:spPr>
          <a:xfrm>
            <a:off x="7562088" y="2323490"/>
            <a:ext cx="38130" cy="2425080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36" name="Shape 34"/>
          <p:cNvSpPr/>
          <p:nvPr/>
        </p:nvSpPr>
        <p:spPr>
          <a:xfrm>
            <a:off x="11495837" y="2323490"/>
            <a:ext cx="9510" cy="2425080"/>
          </a:xfrm>
          <a:prstGeom prst="rect">
            <a:avLst/>
          </a:prstGeom>
          <a:solidFill>
            <a:srgbClr val="1E1C16">
              <a:alpha val="7000"/>
            </a:srgbClr>
          </a:solidFill>
          <a:ln/>
        </p:spPr>
      </p:sp>
      <p:sp>
        <p:nvSpPr>
          <p:cNvPr id="37" name="Shape 35"/>
          <p:cNvSpPr/>
          <p:nvPr/>
        </p:nvSpPr>
        <p:spPr>
          <a:xfrm>
            <a:off x="7790688" y="3693262"/>
            <a:ext cx="1232611" cy="261518"/>
          </a:xfrm>
          <a:prstGeom prst="roundRect">
            <a:avLst>
              <a:gd name="adj" fmla="val 50000"/>
            </a:avLst>
          </a:prstGeom>
          <a:solidFill>
            <a:srgbClr val="EEDCD8"/>
          </a:solidFill>
          <a:ln/>
        </p:spPr>
      </p:sp>
      <p:sp>
        <p:nvSpPr>
          <p:cNvPr id="38" name="Shape 36"/>
          <p:cNvSpPr/>
          <p:nvPr/>
        </p:nvSpPr>
        <p:spPr>
          <a:xfrm>
            <a:off x="685800" y="5015484"/>
            <a:ext cx="10820095" cy="733349"/>
          </a:xfrm>
          <a:prstGeom prst="roundRect">
            <a:avLst>
              <a:gd name="adj" fmla="val 15586"/>
            </a:avLst>
          </a:prstGeom>
          <a:solidFill>
            <a:srgbClr val="EDF2F8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39" name="Shape 37"/>
          <p:cNvSpPr/>
          <p:nvPr/>
        </p:nvSpPr>
        <p:spPr>
          <a:xfrm>
            <a:off x="685800" y="5129784"/>
            <a:ext cx="38130" cy="504840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40" name="Text 38"/>
          <p:cNvSpPr/>
          <p:nvPr/>
        </p:nvSpPr>
        <p:spPr>
          <a:xfrm>
            <a:off x="685800" y="1185062"/>
            <a:ext cx="5145329" cy="390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00" b="1" spc="-48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hub changes the rollout answer</a:t>
            </a:r>
            <a:endParaRPr lang="en-US" sz="2400" dirty="0"/>
          </a:p>
        </p:txBody>
      </p:sp>
      <p:sp>
        <p:nvSpPr>
          <p:cNvPr id="41" name="Text 39"/>
          <p:cNvSpPr/>
          <p:nvPr/>
        </p:nvSpPr>
        <p:spPr>
          <a:xfrm>
            <a:off x="685800" y="1857146"/>
            <a:ext cx="4425696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Six of eight hubs are stable; Central owns 64 of 146 open jobs.</a:t>
            </a:r>
            <a:endParaRPr lang="en-US" sz="1200" dirty="0"/>
          </a:p>
        </p:txBody>
      </p:sp>
      <p:sp>
        <p:nvSpPr>
          <p:cNvPr id="42" name="Text 40"/>
          <p:cNvSpPr/>
          <p:nvPr/>
        </p:nvSpPr>
        <p:spPr>
          <a:xfrm>
            <a:off x="875995" y="2333549"/>
            <a:ext cx="321869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58" kern="0" dirty="0">
                <a:solidFill>
                  <a:srgbClr val="FCFB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HUB</a:t>
            </a:r>
            <a:endParaRPr lang="en-US" sz="970" dirty="0"/>
          </a:p>
        </p:txBody>
      </p:sp>
      <p:sp>
        <p:nvSpPr>
          <p:cNvPr id="43" name="Text 41"/>
          <p:cNvSpPr/>
          <p:nvPr/>
        </p:nvSpPr>
        <p:spPr>
          <a:xfrm>
            <a:off x="2835554" y="2333549"/>
            <a:ext cx="566014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58" kern="0" dirty="0">
                <a:solidFill>
                  <a:srgbClr val="FCFB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</a:t>
            </a:r>
            <a:endParaRPr lang="en-US" sz="970" dirty="0"/>
          </a:p>
        </p:txBody>
      </p:sp>
      <p:sp>
        <p:nvSpPr>
          <p:cNvPr id="44" name="Text 42"/>
          <p:cNvSpPr/>
          <p:nvPr/>
        </p:nvSpPr>
        <p:spPr>
          <a:xfrm>
            <a:off x="4243730" y="2333549"/>
            <a:ext cx="814730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sz="970" b="1" spc="58" kern="0" dirty="0">
                <a:solidFill>
                  <a:srgbClr val="FCFB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JOBS</a:t>
            </a:r>
            <a:endParaRPr lang="en-US" sz="970" dirty="0"/>
          </a:p>
        </p:txBody>
      </p:sp>
      <p:sp>
        <p:nvSpPr>
          <p:cNvPr id="45" name="Text 43"/>
          <p:cNvSpPr/>
          <p:nvPr/>
        </p:nvSpPr>
        <p:spPr>
          <a:xfrm>
            <a:off x="5439766" y="2333549"/>
            <a:ext cx="1131113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58" kern="0" dirty="0">
                <a:solidFill>
                  <a:srgbClr val="FCFB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 EVIDENCE</a:t>
            </a:r>
            <a:endParaRPr lang="en-US" sz="970" dirty="0"/>
          </a:p>
        </p:txBody>
      </p:sp>
      <p:sp>
        <p:nvSpPr>
          <p:cNvPr id="46" name="Text 44"/>
          <p:cNvSpPr/>
          <p:nvPr/>
        </p:nvSpPr>
        <p:spPr>
          <a:xfrm>
            <a:off x="875995" y="2794406"/>
            <a:ext cx="487375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North</a:t>
            </a:r>
            <a:endParaRPr lang="en-US" sz="1350" dirty="0"/>
          </a:p>
        </p:txBody>
      </p:sp>
      <p:sp>
        <p:nvSpPr>
          <p:cNvPr id="47" name="Text 45"/>
          <p:cNvSpPr/>
          <p:nvPr/>
        </p:nvSpPr>
        <p:spPr>
          <a:xfrm>
            <a:off x="2978201" y="2829154"/>
            <a:ext cx="476402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b="1" spc="69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STABLE</a:t>
            </a:r>
            <a:endParaRPr lang="en-US" sz="860" dirty="0"/>
          </a:p>
        </p:txBody>
      </p:sp>
      <p:sp>
        <p:nvSpPr>
          <p:cNvPr id="48" name="Text 46"/>
          <p:cNvSpPr/>
          <p:nvPr/>
        </p:nvSpPr>
        <p:spPr>
          <a:xfrm>
            <a:off x="4822546" y="2794406"/>
            <a:ext cx="235915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</a:t>
            </a:r>
            <a:endParaRPr lang="en-US" sz="1350" dirty="0"/>
          </a:p>
        </p:txBody>
      </p:sp>
      <p:sp>
        <p:nvSpPr>
          <p:cNvPr id="49" name="Text 47"/>
          <p:cNvSpPr/>
          <p:nvPr/>
        </p:nvSpPr>
        <p:spPr>
          <a:xfrm>
            <a:off x="5439766" y="2794406"/>
            <a:ext cx="1142086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95.4% on time</a:t>
            </a:r>
            <a:endParaRPr lang="en-US" sz="1350" dirty="0"/>
          </a:p>
        </p:txBody>
      </p:sp>
      <p:sp>
        <p:nvSpPr>
          <p:cNvPr id="50" name="Text 48"/>
          <p:cNvSpPr/>
          <p:nvPr/>
        </p:nvSpPr>
        <p:spPr>
          <a:xfrm>
            <a:off x="875995" y="3356762"/>
            <a:ext cx="376733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East</a:t>
            </a:r>
            <a:endParaRPr lang="en-US" sz="1350" dirty="0"/>
          </a:p>
        </p:txBody>
      </p:sp>
      <p:sp>
        <p:nvSpPr>
          <p:cNvPr id="51" name="Text 49"/>
          <p:cNvSpPr/>
          <p:nvPr/>
        </p:nvSpPr>
        <p:spPr>
          <a:xfrm>
            <a:off x="2978201" y="3391510"/>
            <a:ext cx="402336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b="1" spc="69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WATCH</a:t>
            </a:r>
            <a:endParaRPr lang="en-US" sz="860" dirty="0"/>
          </a:p>
        </p:txBody>
      </p:sp>
      <p:sp>
        <p:nvSpPr>
          <p:cNvPr id="52" name="Text 50"/>
          <p:cNvSpPr/>
          <p:nvPr/>
        </p:nvSpPr>
        <p:spPr>
          <a:xfrm>
            <a:off x="4822546" y="3356762"/>
            <a:ext cx="235915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31</a:t>
            </a:r>
            <a:endParaRPr lang="en-US" sz="1350" dirty="0"/>
          </a:p>
        </p:txBody>
      </p:sp>
      <p:sp>
        <p:nvSpPr>
          <p:cNvPr id="53" name="Text 51"/>
          <p:cNvSpPr/>
          <p:nvPr/>
        </p:nvSpPr>
        <p:spPr>
          <a:xfrm>
            <a:off x="5439766" y="3356762"/>
            <a:ext cx="1225296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Training 20 Sep</a:t>
            </a:r>
            <a:endParaRPr lang="en-US" sz="1350" dirty="0"/>
          </a:p>
        </p:txBody>
      </p:sp>
      <p:sp>
        <p:nvSpPr>
          <p:cNvPr id="54" name="Text 52"/>
          <p:cNvSpPr/>
          <p:nvPr/>
        </p:nvSpPr>
        <p:spPr>
          <a:xfrm>
            <a:off x="875995" y="3918204"/>
            <a:ext cx="1427378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South + five hubs</a:t>
            </a:r>
            <a:endParaRPr lang="en-US" sz="1350" dirty="0"/>
          </a:p>
        </p:txBody>
      </p:sp>
      <p:sp>
        <p:nvSpPr>
          <p:cNvPr id="55" name="Text 53"/>
          <p:cNvSpPr/>
          <p:nvPr/>
        </p:nvSpPr>
        <p:spPr>
          <a:xfrm>
            <a:off x="2978201" y="3952951"/>
            <a:ext cx="476402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b="1" spc="69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STABLE</a:t>
            </a:r>
            <a:endParaRPr lang="en-US" sz="860" dirty="0"/>
          </a:p>
        </p:txBody>
      </p:sp>
      <p:sp>
        <p:nvSpPr>
          <p:cNvPr id="56" name="Text 54"/>
          <p:cNvSpPr/>
          <p:nvPr/>
        </p:nvSpPr>
        <p:spPr>
          <a:xfrm>
            <a:off x="4822546" y="3918204"/>
            <a:ext cx="235915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33</a:t>
            </a:r>
            <a:endParaRPr lang="en-US" sz="1350" dirty="0"/>
          </a:p>
        </p:txBody>
      </p:sp>
      <p:sp>
        <p:nvSpPr>
          <p:cNvPr id="57" name="Text 55"/>
          <p:cNvSpPr/>
          <p:nvPr/>
        </p:nvSpPr>
        <p:spPr>
          <a:xfrm>
            <a:off x="5439766" y="3918204"/>
            <a:ext cx="1444752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Benefits sustained</a:t>
            </a:r>
            <a:endParaRPr lang="en-US" sz="1350" dirty="0"/>
          </a:p>
        </p:txBody>
      </p:sp>
      <p:sp>
        <p:nvSpPr>
          <p:cNvPr id="58" name="Text 56"/>
          <p:cNvSpPr/>
          <p:nvPr/>
        </p:nvSpPr>
        <p:spPr>
          <a:xfrm>
            <a:off x="875995" y="4480560"/>
            <a:ext cx="613562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Central</a:t>
            </a:r>
            <a:endParaRPr lang="en-US" sz="1350" dirty="0"/>
          </a:p>
        </p:txBody>
      </p:sp>
      <p:sp>
        <p:nvSpPr>
          <p:cNvPr id="59" name="Text 57"/>
          <p:cNvSpPr/>
          <p:nvPr/>
        </p:nvSpPr>
        <p:spPr>
          <a:xfrm>
            <a:off x="2978201" y="4515307"/>
            <a:ext cx="551383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b="1" spc="69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BLOCKED</a:t>
            </a:r>
            <a:endParaRPr lang="en-US" sz="860" dirty="0"/>
          </a:p>
        </p:txBody>
      </p:sp>
      <p:sp>
        <p:nvSpPr>
          <p:cNvPr id="60" name="Text 58"/>
          <p:cNvSpPr/>
          <p:nvPr/>
        </p:nvSpPr>
        <p:spPr>
          <a:xfrm>
            <a:off x="4822546" y="4480560"/>
            <a:ext cx="235915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64</a:t>
            </a:r>
            <a:endParaRPr lang="en-US" sz="1350" dirty="0"/>
          </a:p>
        </p:txBody>
      </p:sp>
      <p:sp>
        <p:nvSpPr>
          <p:cNvPr id="61" name="Text 59"/>
          <p:cNvSpPr/>
          <p:nvPr/>
        </p:nvSpPr>
        <p:spPr>
          <a:xfrm>
            <a:off x="5439766" y="4480560"/>
            <a:ext cx="1596542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Routing gate 24 Sep</a:t>
            </a:r>
            <a:endParaRPr lang="en-US" sz="1350" dirty="0"/>
          </a:p>
        </p:txBody>
      </p:sp>
      <p:sp>
        <p:nvSpPr>
          <p:cNvPr id="62" name="Text 60"/>
          <p:cNvSpPr/>
          <p:nvPr/>
        </p:nvSpPr>
        <p:spPr>
          <a:xfrm>
            <a:off x="7790688" y="2428646"/>
            <a:ext cx="2157070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36" kern="0" dirty="0">
                <a:solidFill>
                  <a:srgbClr val="2460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EXCEPTION THAT MATTERS</a:t>
            </a:r>
            <a:endParaRPr lang="en-US" sz="970" dirty="0"/>
          </a:p>
        </p:txBody>
      </p:sp>
      <p:sp>
        <p:nvSpPr>
          <p:cNvPr id="63" name="Text 61"/>
          <p:cNvSpPr/>
          <p:nvPr/>
        </p:nvSpPr>
        <p:spPr>
          <a:xfrm>
            <a:off x="7790688" y="2713939"/>
            <a:ext cx="3558845" cy="247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57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Central cannot scale on manual routing</a:t>
            </a:r>
            <a:endParaRPr lang="en-US" sz="1570" dirty="0"/>
          </a:p>
        </p:txBody>
      </p:sp>
      <p:sp>
        <p:nvSpPr>
          <p:cNvPr id="64" name="Text 62"/>
          <p:cNvSpPr/>
          <p:nvPr/>
        </p:nvSpPr>
        <p:spPr>
          <a:xfrm>
            <a:off x="7790688" y="3074213"/>
            <a:ext cx="3562502" cy="493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contributes the full €16k weekly benefit gap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delays the final two hubs.</a:t>
            </a:r>
            <a:endParaRPr lang="en-US" sz="1350" dirty="0"/>
          </a:p>
        </p:txBody>
      </p:sp>
      <p:sp>
        <p:nvSpPr>
          <p:cNvPr id="65" name="Text 63"/>
          <p:cNvSpPr/>
          <p:nvPr/>
        </p:nvSpPr>
        <p:spPr>
          <a:xfrm>
            <a:off x="7904988" y="3740810"/>
            <a:ext cx="1032358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39" kern="0" dirty="0">
                <a:solidFill>
                  <a:srgbClr val="A53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Owner · Mara I.</a:t>
            </a:r>
            <a:endParaRPr lang="en-US" sz="970" dirty="0"/>
          </a:p>
        </p:txBody>
      </p:sp>
      <p:sp>
        <p:nvSpPr>
          <p:cNvPr id="66" name="Text 64"/>
          <p:cNvSpPr/>
          <p:nvPr/>
        </p:nvSpPr>
        <p:spPr>
          <a:xfrm>
            <a:off x="895198" y="5158130"/>
            <a:ext cx="1175004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b="1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today</a:t>
            </a:r>
            <a:endParaRPr lang="en-US" sz="1270" dirty="0"/>
          </a:p>
        </p:txBody>
      </p:sp>
      <p:sp>
        <p:nvSpPr>
          <p:cNvPr id="67" name="Text 65"/>
          <p:cNvSpPr/>
          <p:nvPr/>
        </p:nvSpPr>
        <p:spPr>
          <a:xfrm>
            <a:off x="895198" y="5377586"/>
            <a:ext cx="5869534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Assign two integration engineers through the 24 September evidence gate.</a:t>
            </a:r>
            <a:endParaRPr lang="en-US" sz="13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2pg-4"/>
          <p:cNvSpPr/>
          <p:nvPr/>
        </p:nvSpPr>
        <p:spPr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2460A3"/>
              </a:gs>
              <a:gs pos="100000">
                <a:srgbClr val="239FCC"/>
              </a:gs>
            </a:gsLst>
            <a:lin ang="5400000" scaled="0"/>
          </a:gradFill>
          <a:ln/>
        </p:spPr>
      </p:sp>
      <p:sp>
        <p:nvSpPr>
          <p:cNvPr id="3" name="h2pg-5"/>
          <p:cNvSpPr/>
          <p:nvPr/>
        </p:nvSpPr>
        <p:spPr>
          <a:xfrm>
            <a:off x="685800" y="1984248"/>
            <a:ext cx="800100" cy="4754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2460A3"/>
              </a:gs>
              <a:gs pos="100000">
                <a:srgbClr val="239FCC"/>
              </a:gs>
            </a:gsLst>
            <a:lin ang="0" scaled="0"/>
          </a:gradFill>
          <a:ln/>
        </p:spPr>
      </p:sp>
      <p:sp>
        <p:nvSpPr>
          <p:cNvPr id="4" name="h2pe-3-0"/>
          <p:cNvSpPr/>
          <p:nvPr/>
        </p:nvSpPr>
        <p:spPr>
          <a:xfrm>
            <a:off x="685800" y="2650846"/>
            <a:ext cx="2381098" cy="742493"/>
          </a:xfrm>
          <a:prstGeom prst="roundRect">
            <a:avLst>
              <a:gd name="adj" fmla="val 12808"/>
            </a:avLst>
          </a:prstGeom>
          <a:solidFill>
            <a:srgbClr val="FFFFFF"/>
          </a:solidFill>
          <a:ln w="9525">
            <a:solidFill>
              <a:srgbClr val="1E1C16">
                <a:alpha val="14000"/>
              </a:srgbClr>
            </a:solidFill>
            <a:prstDash val="solid"/>
          </a:ln>
        </p:spPr>
      </p:sp>
      <p:sp>
        <p:nvSpPr>
          <p:cNvPr id="5" name="h2pe-3-1"/>
          <p:cNvSpPr/>
          <p:nvPr/>
        </p:nvSpPr>
        <p:spPr>
          <a:xfrm>
            <a:off x="4496105" y="2650846"/>
            <a:ext cx="2381098" cy="742493"/>
          </a:xfrm>
          <a:prstGeom prst="roundRect">
            <a:avLst>
              <a:gd name="adj" fmla="val 12808"/>
            </a:avLst>
          </a:prstGeom>
          <a:solidFill>
            <a:srgbClr val="FFFFFF"/>
          </a:solidFill>
          <a:ln w="19050">
            <a:solidFill>
              <a:srgbClr val="2460A3"/>
            </a:solidFill>
            <a:prstDash val="solid"/>
          </a:ln>
        </p:spPr>
      </p:sp>
      <p:sp>
        <p:nvSpPr>
          <p:cNvPr id="6" name="h2pe-3-2"/>
          <p:cNvSpPr/>
          <p:nvPr/>
        </p:nvSpPr>
        <p:spPr>
          <a:xfrm>
            <a:off x="4496105" y="4497934"/>
            <a:ext cx="2381098" cy="742493"/>
          </a:xfrm>
          <a:prstGeom prst="roundRect">
            <a:avLst>
              <a:gd name="adj" fmla="val 12808"/>
            </a:avLst>
          </a:prstGeom>
          <a:solidFill>
            <a:srgbClr val="FFFFFF"/>
          </a:solidFill>
          <a:ln w="9525">
            <a:solidFill>
              <a:srgbClr val="1E1C16">
                <a:alpha val="14000"/>
              </a:srgbClr>
            </a:solidFill>
            <a:prstDash val="solid"/>
          </a:ln>
        </p:spPr>
      </p:sp>
      <p:sp>
        <p:nvSpPr>
          <p:cNvPr id="7" name="h2pe-3-3"/>
          <p:cNvSpPr/>
          <p:nvPr/>
        </p:nvSpPr>
        <p:spPr>
          <a:xfrm>
            <a:off x="685800" y="4497934"/>
            <a:ext cx="2381098" cy="742493"/>
          </a:xfrm>
          <a:prstGeom prst="roundRect">
            <a:avLst>
              <a:gd name="adj" fmla="val 12808"/>
            </a:avLst>
          </a:prstGeom>
          <a:solidFill>
            <a:srgbClr val="FFFFFF"/>
          </a:solidFill>
          <a:ln w="9525">
            <a:solidFill>
              <a:srgbClr val="1E1C16">
                <a:alpha val="14000"/>
              </a:srgbClr>
            </a:solidFill>
            <a:prstDash val="solid"/>
          </a:ln>
        </p:spPr>
      </p:sp>
      <p:cxnSp>
        <p:nvCxnSpPr>
          <p:cNvPr id="8" name="h2px-0"/>
          <p:cNvCxnSpPr>
            <a:stCxn id="4" idx="3"/>
            <a:endCxn id="5" idx="1"/>
          </p:cNvCxnSpPr>
          <p:nvPr/>
        </p:nvCxnSpPr>
        <p:spPr>
          <a:xfrm>
            <a:off x="3066898" y="3022092"/>
            <a:ext cx="1428293" cy="0"/>
          </a:xfrm>
          <a:prstGeom prst="straightConnector1">
            <a:avLst/>
          </a:prstGeom>
          <a:noFill/>
          <a:ln w="38100">
            <a:solidFill>
              <a:srgbClr val="A53B35"/>
            </a:solidFill>
            <a:prstDash val="solid"/>
            <a:tailEnd type="triangle"/>
          </a:ln>
        </p:spPr>
      </p:cxnSp>
      <p:cxnSp>
        <p:nvCxnSpPr>
          <p:cNvPr id="9" name="h2px-1"/>
          <p:cNvCxnSpPr>
            <a:stCxn id="5" idx="2"/>
            <a:endCxn id="6" idx="0"/>
          </p:cNvCxnSpPr>
          <p:nvPr/>
        </p:nvCxnSpPr>
        <p:spPr>
          <a:xfrm>
            <a:off x="5686654" y="3393338"/>
            <a:ext cx="0" cy="1104595"/>
          </a:xfrm>
          <a:prstGeom prst="straightConnector1">
            <a:avLst/>
          </a:prstGeom>
          <a:noFill/>
          <a:ln w="19050">
            <a:solidFill>
              <a:srgbClr val="1E1C16">
                <a:alpha val="14000"/>
              </a:srgbClr>
            </a:solidFill>
            <a:prstDash val="solid"/>
            <a:tailEnd type="triangle"/>
          </a:ln>
        </p:spPr>
      </p:cxnSp>
      <p:cxnSp>
        <p:nvCxnSpPr>
          <p:cNvPr id="10" name="h2px-2"/>
          <p:cNvCxnSpPr>
            <a:stCxn id="6" idx="1"/>
            <a:endCxn id="7" idx="3"/>
          </p:cNvCxnSpPr>
          <p:nvPr/>
        </p:nvCxnSpPr>
        <p:spPr>
          <a:xfrm flipH="1">
            <a:off x="3066898" y="4870094"/>
            <a:ext cx="1428293" cy="0"/>
          </a:xfrm>
          <a:prstGeom prst="straightConnector1">
            <a:avLst/>
          </a:prstGeom>
          <a:noFill/>
          <a:ln w="19050">
            <a:solidFill>
              <a:srgbClr val="1E1C16">
                <a:alpha val="14000"/>
              </a:srgbClr>
            </a:solidFill>
            <a:prstDash val="solid"/>
            <a:tailEnd type="triangle"/>
          </a:ln>
        </p:spPr>
      </p:cxnSp>
      <p:cxnSp>
        <p:nvCxnSpPr>
          <p:cNvPr id="11" name="h2px-3"/>
          <p:cNvCxnSpPr>
            <a:stCxn id="7" idx="0"/>
            <a:endCxn id="4" idx="2"/>
          </p:cNvCxnSpPr>
          <p:nvPr/>
        </p:nvCxnSpPr>
        <p:spPr>
          <a:xfrm flipV="1">
            <a:off x="1876349" y="3393338"/>
            <a:ext cx="0" cy="1104595"/>
          </a:xfrm>
          <a:prstGeom prst="straightConnector1">
            <a:avLst/>
          </a:prstGeom>
          <a:noFill/>
          <a:ln w="19050">
            <a:solidFill>
              <a:srgbClr val="828078"/>
            </a:solidFill>
            <a:prstDash val="dash"/>
          </a:ln>
        </p:spPr>
      </p:cxnSp>
      <p:sp>
        <p:nvSpPr>
          <p:cNvPr id="12" name="Shape 10"/>
          <p:cNvSpPr/>
          <p:nvPr/>
        </p:nvSpPr>
        <p:spPr>
          <a:xfrm>
            <a:off x="3257093" y="2670048"/>
            <a:ext cx="871423" cy="160934"/>
          </a:xfrm>
          <a:prstGeom prst="rect">
            <a:avLst/>
          </a:prstGeom>
          <a:solidFill>
            <a:srgbClr val="FCFBF7"/>
          </a:solidFill>
          <a:ln/>
        </p:spPr>
      </p:sp>
      <p:sp>
        <p:nvSpPr>
          <p:cNvPr id="13" name="Shape 11"/>
          <p:cNvSpPr/>
          <p:nvPr/>
        </p:nvSpPr>
        <p:spPr>
          <a:xfrm>
            <a:off x="5848502" y="3850538"/>
            <a:ext cx="921715" cy="160934"/>
          </a:xfrm>
          <a:prstGeom prst="rect">
            <a:avLst/>
          </a:prstGeom>
          <a:solidFill>
            <a:srgbClr val="FCFBF7"/>
          </a:solidFill>
          <a:ln/>
        </p:spPr>
      </p:sp>
      <p:sp>
        <p:nvSpPr>
          <p:cNvPr id="14" name="Shape 12"/>
          <p:cNvSpPr/>
          <p:nvPr/>
        </p:nvSpPr>
        <p:spPr>
          <a:xfrm>
            <a:off x="3257093" y="4546397"/>
            <a:ext cx="726034" cy="160934"/>
          </a:xfrm>
          <a:prstGeom prst="rect">
            <a:avLst/>
          </a:prstGeom>
          <a:solidFill>
            <a:srgbClr val="FCFBF7"/>
          </a:solidFill>
          <a:ln/>
        </p:spPr>
      </p:sp>
      <p:sp>
        <p:nvSpPr>
          <p:cNvPr id="15" name="Shape 13"/>
          <p:cNvSpPr/>
          <p:nvPr/>
        </p:nvSpPr>
        <p:spPr>
          <a:xfrm>
            <a:off x="7956194" y="2441448"/>
            <a:ext cx="3549701" cy="1347826"/>
          </a:xfrm>
          <a:prstGeom prst="roundRect">
            <a:avLst>
              <a:gd name="adj" fmla="val 8480"/>
            </a:avLst>
          </a:prstGeom>
          <a:solidFill>
            <a:srgbClr val="F6F9FB"/>
          </a:solidFill>
          <a:ln/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070494" y="2441448"/>
            <a:ext cx="3320826" cy="47640"/>
          </a:xfrm>
          <a:prstGeom prst="rect">
            <a:avLst/>
          </a:prstGeom>
          <a:solidFill>
            <a:srgbClr val="A53B35"/>
          </a:solidFill>
          <a:ln/>
        </p:spPr>
      </p:sp>
      <p:sp>
        <p:nvSpPr>
          <p:cNvPr id="17" name="Shape 15"/>
          <p:cNvSpPr/>
          <p:nvPr/>
        </p:nvSpPr>
        <p:spPr>
          <a:xfrm>
            <a:off x="8070494" y="3779215"/>
            <a:ext cx="3320826" cy="9510"/>
          </a:xfrm>
          <a:prstGeom prst="rect">
            <a:avLst/>
          </a:prstGeom>
          <a:solidFill>
            <a:srgbClr val="1E1C16">
              <a:alpha val="7000"/>
            </a:srgbClr>
          </a:solidFill>
          <a:ln/>
        </p:spPr>
      </p:sp>
      <p:sp>
        <p:nvSpPr>
          <p:cNvPr id="18" name="Shape 16"/>
          <p:cNvSpPr/>
          <p:nvPr/>
        </p:nvSpPr>
        <p:spPr>
          <a:xfrm>
            <a:off x="7956194" y="2555748"/>
            <a:ext cx="38130" cy="1119134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19" name="Shape 17"/>
          <p:cNvSpPr/>
          <p:nvPr/>
        </p:nvSpPr>
        <p:spPr>
          <a:xfrm>
            <a:off x="11495837" y="2555748"/>
            <a:ext cx="9510" cy="1119134"/>
          </a:xfrm>
          <a:prstGeom prst="rect">
            <a:avLst/>
          </a:prstGeom>
          <a:solidFill>
            <a:srgbClr val="1E1C16">
              <a:alpha val="7000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7956194" y="3902659"/>
            <a:ext cx="3549701" cy="1566367"/>
          </a:xfrm>
          <a:prstGeom prst="roundRect">
            <a:avLst>
              <a:gd name="adj" fmla="val 7297"/>
            </a:avLst>
          </a:prstGeom>
          <a:solidFill>
            <a:srgbClr val="F6F9FB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7956194" y="4016959"/>
            <a:ext cx="38130" cy="1338224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1463954"/>
            <a:ext cx="5975604" cy="390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00" b="1" spc="-48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hub depends on one routing service</a:t>
            </a:r>
            <a:endParaRPr lang="en-US" sz="2400" dirty="0"/>
          </a:p>
        </p:txBody>
      </p:sp>
      <p:sp>
        <p:nvSpPr>
          <p:cNvPr id="23" name="Text 21"/>
          <p:cNvSpPr/>
          <p:nvPr/>
        </p:nvSpPr>
        <p:spPr>
          <a:xfrm>
            <a:off x="685800" y="2107692"/>
            <a:ext cx="6263640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Central still uses manual queues when the dispatch orchestrator misses a location event.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847649" y="2765146"/>
            <a:ext cx="884225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15" kern="0" dirty="0">
                <a:solidFill>
                  <a:srgbClr val="82807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 · DEMAND</a:t>
            </a:r>
            <a:endParaRPr lang="en-US" sz="820" dirty="0"/>
          </a:p>
        </p:txBody>
      </p:sp>
      <p:sp>
        <p:nvSpPr>
          <p:cNvPr id="25" name="Text 23"/>
          <p:cNvSpPr/>
          <p:nvPr/>
        </p:nvSpPr>
        <p:spPr>
          <a:xfrm>
            <a:off x="847649" y="2916936"/>
            <a:ext cx="997610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50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Field intake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847649" y="3164738"/>
            <a:ext cx="1046074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6564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Jobs and location</a:t>
            </a:r>
            <a:endParaRPr lang="en-US" sz="970" dirty="0"/>
          </a:p>
        </p:txBody>
      </p:sp>
      <p:sp>
        <p:nvSpPr>
          <p:cNvPr id="27" name="Text 25"/>
          <p:cNvSpPr/>
          <p:nvPr/>
        </p:nvSpPr>
        <p:spPr>
          <a:xfrm>
            <a:off x="4667098" y="2774290"/>
            <a:ext cx="1752905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15" kern="0" dirty="0">
                <a:solidFill>
                  <a:srgbClr val="82807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· SHARED DEPENDENCY</a:t>
            </a:r>
            <a:endParaRPr lang="en-US" sz="820" dirty="0"/>
          </a:p>
        </p:txBody>
      </p:sp>
      <p:sp>
        <p:nvSpPr>
          <p:cNvPr id="28" name="Text 26"/>
          <p:cNvSpPr/>
          <p:nvPr/>
        </p:nvSpPr>
        <p:spPr>
          <a:xfrm>
            <a:off x="4667098" y="2926994"/>
            <a:ext cx="1906524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50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Dispatch orchestrator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4667098" y="3174797"/>
            <a:ext cx="1026871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6564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Priority and route</a:t>
            </a:r>
            <a:endParaRPr lang="en-US" sz="970" dirty="0"/>
          </a:p>
        </p:txBody>
      </p:sp>
      <p:sp>
        <p:nvSpPr>
          <p:cNvPr id="30" name="Text 28"/>
          <p:cNvSpPr/>
          <p:nvPr/>
        </p:nvSpPr>
        <p:spPr>
          <a:xfrm>
            <a:off x="4657954" y="4612234"/>
            <a:ext cx="1039673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15" kern="0" dirty="0">
                <a:solidFill>
                  <a:srgbClr val="82807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· DELIVERY</a:t>
            </a:r>
            <a:endParaRPr lang="en-US" sz="820" dirty="0"/>
          </a:p>
        </p:txBody>
      </p:sp>
      <p:sp>
        <p:nvSpPr>
          <p:cNvPr id="31" name="Text 29"/>
          <p:cNvSpPr/>
          <p:nvPr/>
        </p:nvSpPr>
        <p:spPr>
          <a:xfrm>
            <a:off x="4657954" y="4764938"/>
            <a:ext cx="1570939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50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Technician mobile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4657954" y="5012741"/>
            <a:ext cx="1195121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6564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Sequence and proof</a:t>
            </a:r>
            <a:endParaRPr lang="en-US" sz="970" dirty="0"/>
          </a:p>
        </p:txBody>
      </p:sp>
      <p:sp>
        <p:nvSpPr>
          <p:cNvPr id="33" name="Text 31"/>
          <p:cNvSpPr/>
          <p:nvPr/>
        </p:nvSpPr>
        <p:spPr>
          <a:xfrm>
            <a:off x="847649" y="4612234"/>
            <a:ext cx="1039673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15" kern="0" dirty="0">
                <a:solidFill>
                  <a:srgbClr val="82807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· EVIDENCE</a:t>
            </a:r>
            <a:endParaRPr lang="en-US" sz="820" dirty="0"/>
          </a:p>
        </p:txBody>
      </p:sp>
      <p:sp>
        <p:nvSpPr>
          <p:cNvPr id="34" name="Text 32"/>
          <p:cNvSpPr/>
          <p:nvPr/>
        </p:nvSpPr>
        <p:spPr>
          <a:xfrm>
            <a:off x="847649" y="4764938"/>
            <a:ext cx="1572768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50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Operations ledger</a:t>
            </a:r>
            <a:endParaRPr lang="en-US" sz="1500" dirty="0"/>
          </a:p>
        </p:txBody>
      </p:sp>
      <p:sp>
        <p:nvSpPr>
          <p:cNvPr id="35" name="Text 33"/>
          <p:cNvSpPr/>
          <p:nvPr/>
        </p:nvSpPr>
        <p:spPr>
          <a:xfrm>
            <a:off x="847649" y="5012741"/>
            <a:ext cx="1367942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6564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Time, outcome, benefit</a:t>
            </a:r>
            <a:endParaRPr lang="en-US" sz="970" dirty="0"/>
          </a:p>
        </p:txBody>
      </p:sp>
      <p:sp>
        <p:nvSpPr>
          <p:cNvPr id="36" name="Text 34"/>
          <p:cNvSpPr/>
          <p:nvPr/>
        </p:nvSpPr>
        <p:spPr>
          <a:xfrm>
            <a:off x="3323844" y="2670048"/>
            <a:ext cx="767182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8280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critical event</a:t>
            </a:r>
            <a:endParaRPr lang="en-US" sz="970" dirty="0"/>
          </a:p>
        </p:txBody>
      </p:sp>
      <p:sp>
        <p:nvSpPr>
          <p:cNvPr id="37" name="Text 35"/>
          <p:cNvSpPr/>
          <p:nvPr/>
        </p:nvSpPr>
        <p:spPr>
          <a:xfrm>
            <a:off x="5915254" y="3850538"/>
            <a:ext cx="817474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8280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ordered route</a:t>
            </a:r>
            <a:endParaRPr lang="en-US" sz="970" dirty="0"/>
          </a:p>
        </p:txBody>
      </p:sp>
      <p:sp>
        <p:nvSpPr>
          <p:cNvPr id="38" name="Text 36"/>
          <p:cNvSpPr/>
          <p:nvPr/>
        </p:nvSpPr>
        <p:spPr>
          <a:xfrm>
            <a:off x="3323844" y="4546397"/>
            <a:ext cx="621792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8280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closed job</a:t>
            </a:r>
            <a:endParaRPr lang="en-US" sz="970" dirty="0"/>
          </a:p>
        </p:txBody>
      </p:sp>
      <p:sp>
        <p:nvSpPr>
          <p:cNvPr id="39" name="Text 37"/>
          <p:cNvSpPr/>
          <p:nvPr/>
        </p:nvSpPr>
        <p:spPr>
          <a:xfrm>
            <a:off x="8165592" y="2640787"/>
            <a:ext cx="865937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36" kern="0" dirty="0">
                <a:solidFill>
                  <a:srgbClr val="2460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IT FAILS</a:t>
            </a:r>
            <a:endParaRPr lang="en-US" sz="970" dirty="0"/>
          </a:p>
        </p:txBody>
      </p:sp>
      <p:sp>
        <p:nvSpPr>
          <p:cNvPr id="40" name="Text 38"/>
          <p:cNvSpPr/>
          <p:nvPr/>
        </p:nvSpPr>
        <p:spPr>
          <a:xfrm>
            <a:off x="8165592" y="2926994"/>
            <a:ext cx="2999232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2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Central falls back to manual queues</a:t>
            </a:r>
            <a:endParaRPr lang="en-US" sz="1420" dirty="0"/>
          </a:p>
        </p:txBody>
      </p:sp>
      <p:sp>
        <p:nvSpPr>
          <p:cNvPr id="41" name="Text 39"/>
          <p:cNvSpPr/>
          <p:nvPr/>
        </p:nvSpPr>
        <p:spPr>
          <a:xfrm>
            <a:off x="8165592" y="3264408"/>
            <a:ext cx="2916022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Travel rises and 64 jobs remain open.</a:t>
            </a:r>
            <a:endParaRPr lang="en-US" sz="1350" dirty="0"/>
          </a:p>
        </p:txBody>
      </p:sp>
      <p:sp>
        <p:nvSpPr>
          <p:cNvPr id="42" name="Text 40"/>
          <p:cNvSpPr/>
          <p:nvPr/>
        </p:nvSpPr>
        <p:spPr>
          <a:xfrm>
            <a:off x="8165592" y="4065422"/>
            <a:ext cx="768096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36" kern="0" dirty="0">
                <a:solidFill>
                  <a:srgbClr val="2460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</a:t>
            </a:r>
            <a:endParaRPr lang="en-US" sz="970" dirty="0"/>
          </a:p>
        </p:txBody>
      </p:sp>
      <p:sp>
        <p:nvSpPr>
          <p:cNvPr id="43" name="Text 41"/>
          <p:cNvSpPr/>
          <p:nvPr/>
        </p:nvSpPr>
        <p:spPr>
          <a:xfrm>
            <a:off x="8165592" y="4350715"/>
            <a:ext cx="229331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2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Reconcile every 15 minutes</a:t>
            </a:r>
            <a:endParaRPr lang="en-US" sz="1420" dirty="0"/>
          </a:p>
        </p:txBody>
      </p:sp>
      <p:sp>
        <p:nvSpPr>
          <p:cNvPr id="44" name="Text 42"/>
          <p:cNvSpPr/>
          <p:nvPr/>
        </p:nvSpPr>
        <p:spPr>
          <a:xfrm>
            <a:off x="8165592" y="4688129"/>
            <a:ext cx="2937053" cy="493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Alert the duty owner after two missed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events.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2pg-6"/>
          <p:cNvSpPr/>
          <p:nvPr/>
        </p:nvSpPr>
        <p:spPr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2460A3"/>
              </a:gs>
              <a:gs pos="100000">
                <a:srgbClr val="239FCC"/>
              </a:gs>
            </a:gsLst>
            <a:lin ang="5400000" scaled="0"/>
          </a:gradFill>
          <a:ln/>
        </p:spPr>
      </p:sp>
      <p:sp>
        <p:nvSpPr>
          <p:cNvPr id="3" name="h2pg-7"/>
          <p:cNvSpPr/>
          <p:nvPr/>
        </p:nvSpPr>
        <p:spPr>
          <a:xfrm>
            <a:off x="685800" y="1744675"/>
            <a:ext cx="800100" cy="4754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2460A3"/>
              </a:gs>
              <a:gs pos="100000">
                <a:srgbClr val="239FCC"/>
              </a:gs>
            </a:gsLst>
            <a:lin ang="0" scaled="0"/>
          </a:gradFill>
          <a:ln/>
        </p:spPr>
      </p:sp>
      <p:sp>
        <p:nvSpPr>
          <p:cNvPr id="4" name="Shape 2"/>
          <p:cNvSpPr/>
          <p:nvPr/>
        </p:nvSpPr>
        <p:spPr>
          <a:xfrm>
            <a:off x="914400" y="5244998"/>
            <a:ext cx="105156" cy="105156"/>
          </a:xfrm>
          <a:prstGeom prst="roundRect">
            <a:avLst>
              <a:gd name="adj" fmla="val 26957"/>
            </a:avLst>
          </a:prstGeom>
          <a:solidFill>
            <a:srgbClr val="2460A3"/>
          </a:solidFill>
          <a:ln/>
        </p:spPr>
      </p:sp>
      <p:sp>
        <p:nvSpPr>
          <p:cNvPr id="5" name="Shape 3"/>
          <p:cNvSpPr/>
          <p:nvPr/>
        </p:nvSpPr>
        <p:spPr>
          <a:xfrm>
            <a:off x="2319833" y="5244998"/>
            <a:ext cx="105156" cy="105156"/>
          </a:xfrm>
          <a:prstGeom prst="roundRect">
            <a:avLst>
              <a:gd name="adj" fmla="val 26957"/>
            </a:avLst>
          </a:prstGeom>
          <a:solidFill>
            <a:srgbClr val="805709"/>
          </a:solidFill>
          <a:ln/>
        </p:spPr>
      </p:sp>
      <p:graphicFrame>
        <p:nvGraphicFramePr>
          <p:cNvPr id="6" name="Chart 0" descr=""/>
          <p:cNvGraphicFramePr/>
          <p:nvPr/>
        </p:nvGraphicFramePr>
        <p:xfrm>
          <a:off x="914400" y="2678278"/>
          <a:ext cx="6209690" cy="2381098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7" name="Text 4"/>
          <p:cNvSpPr/>
          <p:nvPr/>
        </p:nvSpPr>
        <p:spPr>
          <a:xfrm>
            <a:off x="685800" y="989381"/>
            <a:ext cx="9422892" cy="6483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050" b="1" spc="-81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On-time service recovered by 7.2 points</a:t>
            </a:r>
            <a:endParaRPr lang="en-US" sz="4050" dirty="0"/>
          </a:p>
        </p:txBody>
      </p:sp>
      <p:sp>
        <p:nvSpPr>
          <p:cNvPr id="8" name="Text 5"/>
          <p:cNvSpPr/>
          <p:nvPr/>
        </p:nvSpPr>
        <p:spPr>
          <a:xfrm>
            <a:off x="685800" y="2049170"/>
            <a:ext cx="9352483" cy="267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6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six stable hubs improved every week; Central keeps the network 1.8 points below the rollout gate.</a:t>
            </a:r>
            <a:endParaRPr lang="en-US" sz="1650" dirty="0"/>
          </a:p>
        </p:txBody>
      </p:sp>
      <p:sp>
        <p:nvSpPr>
          <p:cNvPr id="9" name="Text 6"/>
          <p:cNvSpPr/>
          <p:nvPr/>
        </p:nvSpPr>
        <p:spPr>
          <a:xfrm>
            <a:off x="1104595" y="5211166"/>
            <a:ext cx="1072591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On-time service</a:t>
            </a:r>
            <a:endParaRPr lang="en-US" sz="1120" dirty="0"/>
          </a:p>
        </p:txBody>
      </p:sp>
      <p:sp>
        <p:nvSpPr>
          <p:cNvPr id="10" name="Text 7"/>
          <p:cNvSpPr/>
          <p:nvPr/>
        </p:nvSpPr>
        <p:spPr>
          <a:xfrm>
            <a:off x="2510942" y="5211166"/>
            <a:ext cx="1111910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95% rollout gate</a:t>
            </a:r>
            <a:endParaRPr lang="en-US" sz="1120" dirty="0"/>
          </a:p>
        </p:txBody>
      </p:sp>
      <p:sp>
        <p:nvSpPr>
          <p:cNvPr id="11" name="Text 8"/>
          <p:cNvSpPr/>
          <p:nvPr/>
        </p:nvSpPr>
        <p:spPr>
          <a:xfrm>
            <a:off x="685800" y="5801868"/>
            <a:ext cx="5479999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27" kern="0" dirty="0">
                <a:solidFill>
                  <a:srgbClr val="82807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Fictional weekly operating ledger · 410 completed jobs per week at Week 6.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2pg-8"/>
          <p:cNvSpPr/>
          <p:nvPr/>
        </p:nvSpPr>
        <p:spPr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2460A3"/>
              </a:gs>
              <a:gs pos="100000">
                <a:srgbClr val="239FCC"/>
              </a:gs>
            </a:gsLst>
            <a:lin ang="5400000" scaled="0"/>
          </a:gradFill>
          <a:ln/>
        </p:spPr>
      </p:sp>
      <p:sp>
        <p:nvSpPr>
          <p:cNvPr id="3" name="h2pg-9"/>
          <p:cNvSpPr/>
          <p:nvPr/>
        </p:nvSpPr>
        <p:spPr>
          <a:xfrm>
            <a:off x="685800" y="1630375"/>
            <a:ext cx="800100" cy="4754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2460A3"/>
              </a:gs>
              <a:gs pos="100000">
                <a:srgbClr val="239FCC"/>
              </a:gs>
            </a:gsLst>
            <a:lin ang="0" scaled="0"/>
          </a:gradFill>
          <a:ln/>
        </p:spPr>
      </p:sp>
      <p:sp>
        <p:nvSpPr>
          <p:cNvPr id="4" name="Shape 2"/>
          <p:cNvSpPr/>
          <p:nvPr/>
        </p:nvSpPr>
        <p:spPr>
          <a:xfrm>
            <a:off x="685800" y="2363724"/>
            <a:ext cx="7157283" cy="9510"/>
          </a:xfrm>
          <a:prstGeom prst="rect">
            <a:avLst/>
          </a:prstGeom>
          <a:solidFill>
            <a:srgbClr val="1E1C16">
              <a:alpha val="7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1800454" y="2488082"/>
            <a:ext cx="2988259" cy="583387"/>
          </a:xfrm>
          <a:prstGeom prst="roundRect">
            <a:avLst>
              <a:gd name="adj" fmla="val 9718"/>
            </a:avLst>
          </a:prstGeom>
          <a:solidFill>
            <a:srgbClr val="DEE5EB"/>
          </a:solidFill>
          <a:ln w="9525">
            <a:solidFill>
              <a:srgbClr val="B7C9D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854550" y="2488082"/>
            <a:ext cx="2988259" cy="583387"/>
          </a:xfrm>
          <a:prstGeom prst="roundRect">
            <a:avLst>
              <a:gd name="adj" fmla="val 9718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85800" y="3185770"/>
            <a:ext cx="7157283" cy="9510"/>
          </a:xfrm>
          <a:prstGeom prst="rect">
            <a:avLst/>
          </a:prstGeom>
          <a:solidFill>
            <a:srgbClr val="1E1C16">
              <a:alpha val="7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1800454" y="3310128"/>
            <a:ext cx="2988259" cy="583387"/>
          </a:xfrm>
          <a:prstGeom prst="roundRect">
            <a:avLst>
              <a:gd name="adj" fmla="val 9718"/>
            </a:avLst>
          </a:prstGeom>
          <a:solidFill>
            <a:srgbClr val="EBE4D6"/>
          </a:solidFill>
          <a:ln w="9525">
            <a:solidFill>
              <a:srgbClr val="D4C7A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854550" y="3310128"/>
            <a:ext cx="1460297" cy="583387"/>
          </a:xfrm>
          <a:prstGeom prst="roundRect">
            <a:avLst>
              <a:gd name="adj" fmla="val 9718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85800" y="4007815"/>
            <a:ext cx="7157283" cy="9510"/>
          </a:xfrm>
          <a:prstGeom prst="rect">
            <a:avLst/>
          </a:prstGeom>
          <a:solidFill>
            <a:srgbClr val="1E1C16">
              <a:alpha val="7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1800454" y="4132174"/>
            <a:ext cx="2988259" cy="583387"/>
          </a:xfrm>
          <a:prstGeom prst="roundRect">
            <a:avLst>
              <a:gd name="adj" fmla="val 9718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854550" y="4132174"/>
            <a:ext cx="1460297" cy="583387"/>
          </a:xfrm>
          <a:prstGeom prst="roundRect">
            <a:avLst>
              <a:gd name="adj" fmla="val 9718"/>
            </a:avLst>
          </a:prstGeom>
          <a:solidFill>
            <a:srgbClr val="EBE4D6"/>
          </a:solidFill>
          <a:ln w="9525">
            <a:solidFill>
              <a:srgbClr val="D4C7A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382512" y="4132174"/>
            <a:ext cx="1460297" cy="583387"/>
          </a:xfrm>
          <a:prstGeom prst="roundRect">
            <a:avLst>
              <a:gd name="adj" fmla="val 9718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014716" y="2087575"/>
            <a:ext cx="3491179" cy="810158"/>
          </a:xfrm>
          <a:prstGeom prst="roundRect">
            <a:avLst>
              <a:gd name="adj" fmla="val 14108"/>
            </a:avLst>
          </a:prstGeom>
          <a:solidFill>
            <a:srgbClr val="F6F9FB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8014716" y="2201875"/>
            <a:ext cx="38130" cy="581467"/>
          </a:xfrm>
          <a:prstGeom prst="rect">
            <a:avLst/>
          </a:prstGeom>
          <a:solidFill>
            <a:srgbClr val="A53B35"/>
          </a:solidFill>
          <a:ln/>
        </p:spPr>
      </p:sp>
      <p:sp>
        <p:nvSpPr>
          <p:cNvPr id="16" name="Shape 14"/>
          <p:cNvSpPr/>
          <p:nvPr/>
        </p:nvSpPr>
        <p:spPr>
          <a:xfrm>
            <a:off x="8014716" y="2992831"/>
            <a:ext cx="3491179" cy="810158"/>
          </a:xfrm>
          <a:prstGeom prst="roundRect">
            <a:avLst>
              <a:gd name="adj" fmla="val 14108"/>
            </a:avLst>
          </a:prstGeom>
          <a:solidFill>
            <a:srgbClr val="F6F9FB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014716" y="3107131"/>
            <a:ext cx="38130" cy="581467"/>
          </a:xfrm>
          <a:prstGeom prst="rect">
            <a:avLst/>
          </a:prstGeom>
          <a:solidFill>
            <a:srgbClr val="805709"/>
          </a:solidFill>
          <a:ln/>
        </p:spPr>
      </p:sp>
      <p:sp>
        <p:nvSpPr>
          <p:cNvPr id="18" name="Shape 16"/>
          <p:cNvSpPr/>
          <p:nvPr/>
        </p:nvSpPr>
        <p:spPr>
          <a:xfrm>
            <a:off x="8014716" y="3898087"/>
            <a:ext cx="3491179" cy="1095451"/>
          </a:xfrm>
          <a:prstGeom prst="roundRect">
            <a:avLst>
              <a:gd name="adj" fmla="val 10434"/>
            </a:avLst>
          </a:prstGeom>
          <a:solidFill>
            <a:srgbClr val="F6F9FB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8014716" y="4012387"/>
            <a:ext cx="38130" cy="867217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20" name="Shape 18"/>
          <p:cNvSpPr/>
          <p:nvPr/>
        </p:nvSpPr>
        <p:spPr>
          <a:xfrm>
            <a:off x="685800" y="5127955"/>
            <a:ext cx="10820095" cy="694944"/>
          </a:xfrm>
          <a:prstGeom prst="roundRect">
            <a:avLst>
              <a:gd name="adj" fmla="val 16447"/>
            </a:avLst>
          </a:prstGeom>
          <a:solidFill>
            <a:srgbClr val="EDF2F8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685800" y="5242255"/>
            <a:ext cx="38130" cy="466710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1110996"/>
            <a:ext cx="7891272" cy="390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00" b="1" spc="-48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final rollout holds if routing clears on 24 September</a:t>
            </a:r>
            <a:endParaRPr lang="en-US" sz="2400" dirty="0"/>
          </a:p>
        </p:txBody>
      </p:sp>
      <p:sp>
        <p:nvSpPr>
          <p:cNvPr id="23" name="Text 21"/>
          <p:cNvSpPr/>
          <p:nvPr/>
        </p:nvSpPr>
        <p:spPr>
          <a:xfrm>
            <a:off x="685800" y="1754734"/>
            <a:ext cx="5905195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Integration controls the date; training controls whether the expansion creates value.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1800454" y="2087575"/>
            <a:ext cx="565099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spc="63" kern="0" dirty="0">
                <a:solidFill>
                  <a:srgbClr val="8280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SEP W3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3327502" y="2087575"/>
            <a:ext cx="565099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spc="63" kern="0" dirty="0">
                <a:solidFill>
                  <a:srgbClr val="8280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SEP W4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4854550" y="2087575"/>
            <a:ext cx="576072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spc="63" kern="0" dirty="0">
                <a:solidFill>
                  <a:srgbClr val="8280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OCT W1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6382512" y="2087575"/>
            <a:ext cx="594360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spc="63" kern="0" dirty="0">
                <a:solidFill>
                  <a:srgbClr val="8280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OCT W2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685800" y="2589581"/>
            <a:ext cx="585216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Routing</a:t>
            </a:r>
            <a:endParaRPr lang="en-US" sz="1270" dirty="0"/>
          </a:p>
        </p:txBody>
      </p:sp>
      <p:sp>
        <p:nvSpPr>
          <p:cNvPr id="29" name="Text 27"/>
          <p:cNvSpPr/>
          <p:nvPr/>
        </p:nvSpPr>
        <p:spPr>
          <a:xfrm>
            <a:off x="685800" y="2819095"/>
            <a:ext cx="411480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58" kern="0" dirty="0">
                <a:solidFill>
                  <a:srgbClr val="8280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</a:t>
            </a:r>
            <a:endParaRPr lang="en-US" sz="970" dirty="0"/>
          </a:p>
        </p:txBody>
      </p:sp>
      <p:sp>
        <p:nvSpPr>
          <p:cNvPr id="30" name="Text 28"/>
          <p:cNvSpPr/>
          <p:nvPr/>
        </p:nvSpPr>
        <p:spPr>
          <a:xfrm>
            <a:off x="1943100" y="2592324"/>
            <a:ext cx="977494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Repair events</a:t>
            </a:r>
            <a:endParaRPr lang="en-US" sz="1120" dirty="0"/>
          </a:p>
        </p:txBody>
      </p:sp>
      <p:sp>
        <p:nvSpPr>
          <p:cNvPr id="31" name="Text 29"/>
          <p:cNvSpPr/>
          <p:nvPr/>
        </p:nvSpPr>
        <p:spPr>
          <a:xfrm>
            <a:off x="1943100" y="2799893"/>
            <a:ext cx="865022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6564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engineers</a:t>
            </a:r>
            <a:endParaRPr lang="en-US" sz="970" dirty="0"/>
          </a:p>
        </p:txBody>
      </p:sp>
      <p:sp>
        <p:nvSpPr>
          <p:cNvPr id="32" name="Text 30"/>
          <p:cNvSpPr/>
          <p:nvPr/>
        </p:nvSpPr>
        <p:spPr>
          <a:xfrm>
            <a:off x="4998110" y="2592324"/>
            <a:ext cx="570586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Monitor</a:t>
            </a:r>
            <a:endParaRPr lang="en-US" sz="1120" dirty="0"/>
          </a:p>
        </p:txBody>
      </p:sp>
      <p:sp>
        <p:nvSpPr>
          <p:cNvPr id="33" name="Text 31"/>
          <p:cNvSpPr/>
          <p:nvPr/>
        </p:nvSpPr>
        <p:spPr>
          <a:xfrm>
            <a:off x="4998110" y="2799893"/>
            <a:ext cx="779069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6564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releases</a:t>
            </a:r>
            <a:endParaRPr lang="en-US" sz="970" dirty="0"/>
          </a:p>
        </p:txBody>
      </p:sp>
      <p:sp>
        <p:nvSpPr>
          <p:cNvPr id="34" name="Text 32"/>
          <p:cNvSpPr/>
          <p:nvPr/>
        </p:nvSpPr>
        <p:spPr>
          <a:xfrm>
            <a:off x="685800" y="3411626"/>
            <a:ext cx="689458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Evidence</a:t>
            </a:r>
            <a:endParaRPr lang="en-US" sz="1270" dirty="0"/>
          </a:p>
        </p:txBody>
      </p:sp>
      <p:sp>
        <p:nvSpPr>
          <p:cNvPr id="35" name="Text 33"/>
          <p:cNvSpPr/>
          <p:nvPr/>
        </p:nvSpPr>
        <p:spPr>
          <a:xfrm>
            <a:off x="685800" y="3641141"/>
            <a:ext cx="455371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58" kern="0" dirty="0">
                <a:solidFill>
                  <a:srgbClr val="8280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ELENA</a:t>
            </a:r>
            <a:endParaRPr lang="en-US" sz="970" dirty="0"/>
          </a:p>
        </p:txBody>
      </p:sp>
      <p:sp>
        <p:nvSpPr>
          <p:cNvPr id="36" name="Text 34"/>
          <p:cNvSpPr/>
          <p:nvPr/>
        </p:nvSpPr>
        <p:spPr>
          <a:xfrm>
            <a:off x="1943100" y="3414370"/>
            <a:ext cx="728777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Gate pack</a:t>
            </a:r>
            <a:endParaRPr lang="en-US" sz="1120" dirty="0"/>
          </a:p>
        </p:txBody>
      </p:sp>
      <p:sp>
        <p:nvSpPr>
          <p:cNvPr id="37" name="Text 35"/>
          <p:cNvSpPr/>
          <p:nvPr/>
        </p:nvSpPr>
        <p:spPr>
          <a:xfrm>
            <a:off x="1943100" y="3621938"/>
            <a:ext cx="845820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6564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 Sep review</a:t>
            </a:r>
            <a:endParaRPr lang="en-US" sz="970" dirty="0"/>
          </a:p>
        </p:txBody>
      </p:sp>
      <p:sp>
        <p:nvSpPr>
          <p:cNvPr id="38" name="Text 36"/>
          <p:cNvSpPr/>
          <p:nvPr/>
        </p:nvSpPr>
        <p:spPr>
          <a:xfrm>
            <a:off x="4998110" y="3414370"/>
            <a:ext cx="628193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</a:t>
            </a:r>
            <a:endParaRPr lang="en-US" sz="1120" dirty="0"/>
          </a:p>
        </p:txBody>
      </p:sp>
      <p:sp>
        <p:nvSpPr>
          <p:cNvPr id="39" name="Text 37"/>
          <p:cNvSpPr/>
          <p:nvPr/>
        </p:nvSpPr>
        <p:spPr>
          <a:xfrm>
            <a:off x="4998110" y="3621938"/>
            <a:ext cx="548640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6564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 / hold</a:t>
            </a:r>
            <a:endParaRPr lang="en-US" sz="970" dirty="0"/>
          </a:p>
        </p:txBody>
      </p:sp>
      <p:sp>
        <p:nvSpPr>
          <p:cNvPr id="40" name="Text 38"/>
          <p:cNvSpPr/>
          <p:nvPr/>
        </p:nvSpPr>
        <p:spPr>
          <a:xfrm>
            <a:off x="685800" y="4233672"/>
            <a:ext cx="683057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Adoption</a:t>
            </a:r>
            <a:endParaRPr lang="en-US" sz="1270" dirty="0"/>
          </a:p>
        </p:txBody>
      </p:sp>
      <p:sp>
        <p:nvSpPr>
          <p:cNvPr id="41" name="Text 39"/>
          <p:cNvSpPr/>
          <p:nvPr/>
        </p:nvSpPr>
        <p:spPr>
          <a:xfrm>
            <a:off x="685800" y="4463186"/>
            <a:ext cx="478231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58" kern="0" dirty="0">
                <a:solidFill>
                  <a:srgbClr val="8280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JONAS</a:t>
            </a:r>
            <a:endParaRPr lang="en-US" sz="970" dirty="0"/>
          </a:p>
        </p:txBody>
      </p:sp>
      <p:sp>
        <p:nvSpPr>
          <p:cNvPr id="42" name="Text 40"/>
          <p:cNvSpPr/>
          <p:nvPr/>
        </p:nvSpPr>
        <p:spPr>
          <a:xfrm>
            <a:off x="1943100" y="4236415"/>
            <a:ext cx="814730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Champions</a:t>
            </a:r>
            <a:endParaRPr lang="en-US" sz="1120" dirty="0"/>
          </a:p>
        </p:txBody>
      </p:sp>
      <p:sp>
        <p:nvSpPr>
          <p:cNvPr id="43" name="Text 41"/>
          <p:cNvSpPr/>
          <p:nvPr/>
        </p:nvSpPr>
        <p:spPr>
          <a:xfrm>
            <a:off x="1943100" y="4443984"/>
            <a:ext cx="619049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6564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32 trained</a:t>
            </a:r>
            <a:endParaRPr lang="en-US" sz="970" dirty="0"/>
          </a:p>
        </p:txBody>
      </p:sp>
      <p:sp>
        <p:nvSpPr>
          <p:cNvPr id="44" name="Text 42"/>
          <p:cNvSpPr/>
          <p:nvPr/>
        </p:nvSpPr>
        <p:spPr>
          <a:xfrm>
            <a:off x="4998110" y="4236415"/>
            <a:ext cx="745236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Readiness</a:t>
            </a:r>
            <a:endParaRPr lang="en-US" sz="1120" dirty="0"/>
          </a:p>
        </p:txBody>
      </p:sp>
      <p:sp>
        <p:nvSpPr>
          <p:cNvPr id="45" name="Text 43"/>
          <p:cNvSpPr/>
          <p:nvPr/>
        </p:nvSpPr>
        <p:spPr>
          <a:xfrm>
            <a:off x="4998110" y="4443984"/>
            <a:ext cx="409651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6564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Gate 2</a:t>
            </a:r>
            <a:endParaRPr lang="en-US" sz="970" dirty="0"/>
          </a:p>
        </p:txBody>
      </p:sp>
      <p:sp>
        <p:nvSpPr>
          <p:cNvPr id="46" name="Text 44"/>
          <p:cNvSpPr/>
          <p:nvPr/>
        </p:nvSpPr>
        <p:spPr>
          <a:xfrm>
            <a:off x="6525158" y="4236415"/>
            <a:ext cx="739750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Final hubs</a:t>
            </a:r>
            <a:endParaRPr lang="en-US" sz="1120" dirty="0"/>
          </a:p>
        </p:txBody>
      </p:sp>
      <p:sp>
        <p:nvSpPr>
          <p:cNvPr id="47" name="Text 45"/>
          <p:cNvSpPr/>
          <p:nvPr/>
        </p:nvSpPr>
        <p:spPr>
          <a:xfrm>
            <a:off x="6525158" y="4443984"/>
            <a:ext cx="569671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6564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sites</a:t>
            </a:r>
            <a:endParaRPr lang="en-US" sz="970" dirty="0"/>
          </a:p>
        </p:txBody>
      </p:sp>
      <p:sp>
        <p:nvSpPr>
          <p:cNvPr id="48" name="Text 46"/>
          <p:cNvSpPr/>
          <p:nvPr/>
        </p:nvSpPr>
        <p:spPr>
          <a:xfrm>
            <a:off x="8195767" y="2221078"/>
            <a:ext cx="1193292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Gate 1 · Routing</a:t>
            </a:r>
            <a:endParaRPr lang="en-US" sz="1270" dirty="0"/>
          </a:p>
        </p:txBody>
      </p:sp>
      <p:sp>
        <p:nvSpPr>
          <p:cNvPr id="49" name="Text 47"/>
          <p:cNvSpPr/>
          <p:nvPr/>
        </p:nvSpPr>
        <p:spPr>
          <a:xfrm>
            <a:off x="8195767" y="2535631"/>
            <a:ext cx="2647188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Clear by 24 Sep or hold two hubs.</a:t>
            </a:r>
            <a:endParaRPr lang="en-US" sz="1350" dirty="0"/>
          </a:p>
        </p:txBody>
      </p:sp>
      <p:sp>
        <p:nvSpPr>
          <p:cNvPr id="50" name="Text 48"/>
          <p:cNvSpPr/>
          <p:nvPr/>
        </p:nvSpPr>
        <p:spPr>
          <a:xfrm>
            <a:off x="8195767" y="3126334"/>
            <a:ext cx="1409090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Gate 2 · Readiness</a:t>
            </a:r>
            <a:endParaRPr lang="en-US" sz="1270" dirty="0"/>
          </a:p>
        </p:txBody>
      </p:sp>
      <p:sp>
        <p:nvSpPr>
          <p:cNvPr id="51" name="Text 49"/>
          <p:cNvSpPr/>
          <p:nvPr/>
        </p:nvSpPr>
        <p:spPr>
          <a:xfrm>
            <a:off x="8195767" y="3440887"/>
            <a:ext cx="2881274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32 champions pass the live scenario.</a:t>
            </a:r>
            <a:endParaRPr lang="en-US" sz="1350" dirty="0"/>
          </a:p>
        </p:txBody>
      </p:sp>
      <p:sp>
        <p:nvSpPr>
          <p:cNvPr id="52" name="Text 50"/>
          <p:cNvSpPr/>
          <p:nvPr/>
        </p:nvSpPr>
        <p:spPr>
          <a:xfrm>
            <a:off x="8195767" y="4031590"/>
            <a:ext cx="1078078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36" kern="0" dirty="0">
                <a:solidFill>
                  <a:srgbClr val="2460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 ACTION</a:t>
            </a:r>
            <a:endParaRPr lang="en-US" sz="970" dirty="0"/>
          </a:p>
        </p:txBody>
      </p:sp>
      <p:sp>
        <p:nvSpPr>
          <p:cNvPr id="53" name="Text 51"/>
          <p:cNvSpPr/>
          <p:nvPr/>
        </p:nvSpPr>
        <p:spPr>
          <a:xfrm>
            <a:off x="8195767" y="4317797"/>
            <a:ext cx="1941271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Book the evidence review</a:t>
            </a:r>
            <a:endParaRPr lang="en-US" sz="1270" dirty="0"/>
          </a:p>
        </p:txBody>
      </p:sp>
      <p:sp>
        <p:nvSpPr>
          <p:cNvPr id="54" name="Text 52"/>
          <p:cNvSpPr/>
          <p:nvPr/>
        </p:nvSpPr>
        <p:spPr>
          <a:xfrm>
            <a:off x="8195767" y="4632350"/>
            <a:ext cx="2540203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Elena · 24 Sep · decision in room</a:t>
            </a:r>
            <a:endParaRPr lang="en-US" sz="1350" dirty="0"/>
          </a:p>
        </p:txBody>
      </p:sp>
      <p:sp>
        <p:nvSpPr>
          <p:cNvPr id="55" name="Text 53"/>
          <p:cNvSpPr/>
          <p:nvPr/>
        </p:nvSpPr>
        <p:spPr>
          <a:xfrm>
            <a:off x="886054" y="5260543"/>
            <a:ext cx="871423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Rollout rule</a:t>
            </a:r>
            <a:endParaRPr lang="en-US" sz="1200" dirty="0"/>
          </a:p>
        </p:txBody>
      </p:sp>
      <p:sp>
        <p:nvSpPr>
          <p:cNvPr id="56" name="Text 54"/>
          <p:cNvSpPr/>
          <p:nvPr/>
        </p:nvSpPr>
        <p:spPr>
          <a:xfrm>
            <a:off x="886054" y="5460797"/>
            <a:ext cx="6027725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Protect the routing gate; reduce scope rather than accepting manual queues.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2pg-10"/>
          <p:cNvSpPr/>
          <p:nvPr/>
        </p:nvSpPr>
        <p:spPr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2460A3"/>
              </a:gs>
              <a:gs pos="100000">
                <a:srgbClr val="239FCC"/>
              </a:gs>
            </a:gsLst>
            <a:lin ang="5400000" scaled="0"/>
          </a:gradFill>
          <a:ln/>
        </p:spPr>
      </p:sp>
      <p:sp>
        <p:nvSpPr>
          <p:cNvPr id="3" name="h2pg-11"/>
          <p:cNvSpPr/>
          <p:nvPr/>
        </p:nvSpPr>
        <p:spPr>
          <a:xfrm>
            <a:off x="685800" y="2112264"/>
            <a:ext cx="800100" cy="4754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2460A3"/>
              </a:gs>
              <a:gs pos="100000">
                <a:srgbClr val="239FCC"/>
              </a:gs>
            </a:gsLst>
            <a:lin ang="0" scaled="0"/>
          </a:gradFill>
          <a:ln/>
        </p:spPr>
      </p:sp>
      <p:sp>
        <p:nvSpPr>
          <p:cNvPr id="4" name="Shape 2"/>
          <p:cNvSpPr/>
          <p:nvPr/>
        </p:nvSpPr>
        <p:spPr>
          <a:xfrm>
            <a:off x="1828800" y="2873959"/>
            <a:ext cx="8534095" cy="19202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1771193" y="2664562"/>
            <a:ext cx="418795" cy="418795"/>
          </a:xfrm>
          <a:prstGeom prst="ellipse">
            <a:avLst/>
          </a:prstGeom>
          <a:solidFill>
            <a:srgbClr val="2460A3"/>
          </a:solidFill>
          <a:ln/>
        </p:spPr>
      </p:sp>
      <p:sp>
        <p:nvSpPr>
          <p:cNvPr id="6" name="Shape 4"/>
          <p:cNvSpPr/>
          <p:nvPr/>
        </p:nvSpPr>
        <p:spPr>
          <a:xfrm>
            <a:off x="685800" y="4045306"/>
            <a:ext cx="2590495" cy="467258"/>
          </a:xfrm>
          <a:prstGeom prst="roundRect">
            <a:avLst>
              <a:gd name="adj" fmla="val 16243"/>
            </a:avLst>
          </a:prstGeom>
          <a:solidFill>
            <a:srgbClr val="FFFFFF"/>
          </a:solidFill>
          <a:ln w="9525">
            <a:solidFill>
              <a:srgbClr val="1E1C16">
                <a:alpha val="14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14393" y="2664562"/>
            <a:ext cx="418795" cy="418795"/>
          </a:xfrm>
          <a:prstGeom prst="ellipse">
            <a:avLst/>
          </a:prstGeom>
          <a:solidFill>
            <a:srgbClr val="A53B35"/>
          </a:solidFill>
          <a:ln/>
        </p:spPr>
      </p:sp>
      <p:sp>
        <p:nvSpPr>
          <p:cNvPr id="8" name="Shape 6"/>
          <p:cNvSpPr/>
          <p:nvPr/>
        </p:nvSpPr>
        <p:spPr>
          <a:xfrm>
            <a:off x="3429000" y="4045306"/>
            <a:ext cx="2590495" cy="467258"/>
          </a:xfrm>
          <a:prstGeom prst="roundRect">
            <a:avLst>
              <a:gd name="adj" fmla="val 16243"/>
            </a:avLst>
          </a:prstGeom>
          <a:solidFill>
            <a:srgbClr val="FFFFFF"/>
          </a:solidFill>
          <a:ln w="9525">
            <a:solidFill>
              <a:srgbClr val="A53B35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257593" y="2664562"/>
            <a:ext cx="418795" cy="418795"/>
          </a:xfrm>
          <a:prstGeom prst="ellipse">
            <a:avLst/>
          </a:prstGeom>
          <a:solidFill>
            <a:srgbClr val="2460A3"/>
          </a:solidFill>
          <a:ln/>
        </p:spPr>
      </p:sp>
      <p:sp>
        <p:nvSpPr>
          <p:cNvPr id="10" name="Shape 8"/>
          <p:cNvSpPr/>
          <p:nvPr/>
        </p:nvSpPr>
        <p:spPr>
          <a:xfrm>
            <a:off x="6172200" y="4045306"/>
            <a:ext cx="2590495" cy="467258"/>
          </a:xfrm>
          <a:prstGeom prst="roundRect">
            <a:avLst>
              <a:gd name="adj" fmla="val 16243"/>
            </a:avLst>
          </a:prstGeom>
          <a:solidFill>
            <a:srgbClr val="FFFFFF"/>
          </a:solidFill>
          <a:ln w="9525">
            <a:solidFill>
              <a:srgbClr val="1E1C16">
                <a:alpha val="14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0000793" y="2664562"/>
            <a:ext cx="418795" cy="418795"/>
          </a:xfrm>
          <a:prstGeom prst="ellipse">
            <a:avLst/>
          </a:prstGeom>
          <a:solidFill>
            <a:srgbClr val="2460A3"/>
          </a:solidFill>
          <a:ln/>
        </p:spPr>
      </p:sp>
      <p:sp>
        <p:nvSpPr>
          <p:cNvPr id="12" name="Shape 10"/>
          <p:cNvSpPr/>
          <p:nvPr/>
        </p:nvSpPr>
        <p:spPr>
          <a:xfrm>
            <a:off x="8915400" y="4045306"/>
            <a:ext cx="2590495" cy="467258"/>
          </a:xfrm>
          <a:prstGeom prst="roundRect">
            <a:avLst>
              <a:gd name="adj" fmla="val 16243"/>
            </a:avLst>
          </a:prstGeom>
          <a:solidFill>
            <a:srgbClr val="FFFFFF"/>
          </a:solidFill>
          <a:ln w="9525">
            <a:solidFill>
              <a:srgbClr val="1E1C16">
                <a:alpha val="14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85800" y="4646066"/>
            <a:ext cx="10820095" cy="694944"/>
          </a:xfrm>
          <a:prstGeom prst="roundRect">
            <a:avLst>
              <a:gd name="adj" fmla="val 16447"/>
            </a:avLst>
          </a:prstGeom>
          <a:solidFill>
            <a:srgbClr val="EDF2F8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685800" y="4760366"/>
            <a:ext cx="38130" cy="466710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15" name="Text 13"/>
          <p:cNvSpPr/>
          <p:nvPr/>
        </p:nvSpPr>
        <p:spPr>
          <a:xfrm>
            <a:off x="685800" y="1591970"/>
            <a:ext cx="4953305" cy="390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00" b="1" spc="-48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Jobs stall at routing, not in the field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685800" y="2235708"/>
            <a:ext cx="6239866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service is fast after assignment; Central's manual queue creates the 27-minute loss.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1918411" y="2778862"/>
            <a:ext cx="126187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7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</a:t>
            </a:r>
            <a:endParaRPr lang="en-US" sz="1270" dirty="0"/>
          </a:p>
        </p:txBody>
      </p:sp>
      <p:sp>
        <p:nvSpPr>
          <p:cNvPr id="18" name="Text 16"/>
          <p:cNvSpPr/>
          <p:nvPr/>
        </p:nvSpPr>
        <p:spPr>
          <a:xfrm>
            <a:off x="1662379" y="3197657"/>
            <a:ext cx="637337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Request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970178" y="3445459"/>
            <a:ext cx="202173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94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Customer submits job and location.</a:t>
            </a:r>
            <a:endParaRPr lang="en-US" sz="940" dirty="0"/>
          </a:p>
        </p:txBody>
      </p:sp>
      <p:sp>
        <p:nvSpPr>
          <p:cNvPr id="20" name="Text 18"/>
          <p:cNvSpPr/>
          <p:nvPr/>
        </p:nvSpPr>
        <p:spPr>
          <a:xfrm>
            <a:off x="800100" y="4140403"/>
            <a:ext cx="461772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670" b="1" spc="81" kern="0" dirty="0">
                <a:solidFill>
                  <a:srgbClr val="2460A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MEASURE</a:t>
            </a:r>
            <a:endParaRPr lang="en-US" sz="670" dirty="0"/>
          </a:p>
        </p:txBody>
      </p:sp>
      <p:sp>
        <p:nvSpPr>
          <p:cNvPr id="21" name="Text 19"/>
          <p:cNvSpPr/>
          <p:nvPr/>
        </p:nvSpPr>
        <p:spPr>
          <a:xfrm>
            <a:off x="800100" y="4273906"/>
            <a:ext cx="1280160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96% complete first time</a:t>
            </a:r>
            <a:endParaRPr lang="en-US" sz="860" dirty="0"/>
          </a:p>
        </p:txBody>
      </p:sp>
      <p:sp>
        <p:nvSpPr>
          <p:cNvPr id="22" name="Text 20"/>
          <p:cNvSpPr/>
          <p:nvPr/>
        </p:nvSpPr>
        <p:spPr>
          <a:xfrm>
            <a:off x="4661611" y="2778862"/>
            <a:ext cx="126187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7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</a:t>
            </a:r>
            <a:endParaRPr lang="en-US" sz="1270" dirty="0"/>
          </a:p>
        </p:txBody>
      </p:sp>
      <p:sp>
        <p:nvSpPr>
          <p:cNvPr id="23" name="Text 21"/>
          <p:cNvSpPr/>
          <p:nvPr/>
        </p:nvSpPr>
        <p:spPr>
          <a:xfrm>
            <a:off x="4493362" y="3197657"/>
            <a:ext cx="460858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Route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3487522" y="3445459"/>
            <a:ext cx="247253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940" b="1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Manual queue at Central</a:t>
            </a:r>
            <a:pPr algn="ctr" indent="0" marL="0">
              <a:buNone/>
            </a:pPr>
            <a:r>
              <a:rPr lang="en-US" sz="94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when events fail.</a:t>
            </a:r>
            <a:endParaRPr lang="en-US" sz="940" dirty="0"/>
          </a:p>
        </p:txBody>
      </p:sp>
      <p:sp>
        <p:nvSpPr>
          <p:cNvPr id="25" name="Text 23"/>
          <p:cNvSpPr/>
          <p:nvPr/>
        </p:nvSpPr>
        <p:spPr>
          <a:xfrm>
            <a:off x="3543300" y="4140403"/>
            <a:ext cx="647395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670" b="1" spc="81" kern="0" dirty="0">
                <a:solidFill>
                  <a:srgbClr val="A53B3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BOTTLENECK</a:t>
            </a:r>
            <a:endParaRPr lang="en-US" sz="670" dirty="0"/>
          </a:p>
        </p:txBody>
      </p:sp>
      <p:sp>
        <p:nvSpPr>
          <p:cNvPr id="26" name="Text 24"/>
          <p:cNvSpPr/>
          <p:nvPr/>
        </p:nvSpPr>
        <p:spPr>
          <a:xfrm>
            <a:off x="3543300" y="4273906"/>
            <a:ext cx="940918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42 min · target 15</a:t>
            </a:r>
            <a:endParaRPr lang="en-US" sz="860" dirty="0"/>
          </a:p>
        </p:txBody>
      </p:sp>
      <p:sp>
        <p:nvSpPr>
          <p:cNvPr id="27" name="Text 25"/>
          <p:cNvSpPr/>
          <p:nvPr/>
        </p:nvSpPr>
        <p:spPr>
          <a:xfrm>
            <a:off x="7403897" y="2778862"/>
            <a:ext cx="126187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7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3</a:t>
            </a:r>
            <a:endParaRPr lang="en-US" sz="1270" dirty="0"/>
          </a:p>
        </p:txBody>
      </p:sp>
      <p:sp>
        <p:nvSpPr>
          <p:cNvPr id="28" name="Text 26"/>
          <p:cNvSpPr/>
          <p:nvPr/>
        </p:nvSpPr>
        <p:spPr>
          <a:xfrm>
            <a:off x="7164324" y="3197657"/>
            <a:ext cx="605333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Resolve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6549847" y="3445459"/>
            <a:ext cx="183520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94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Technician follows ordered jobs.</a:t>
            </a:r>
            <a:endParaRPr lang="en-US" sz="940" dirty="0"/>
          </a:p>
        </p:txBody>
      </p:sp>
      <p:sp>
        <p:nvSpPr>
          <p:cNvPr id="30" name="Text 28"/>
          <p:cNvSpPr/>
          <p:nvPr/>
        </p:nvSpPr>
        <p:spPr>
          <a:xfrm>
            <a:off x="6286500" y="4140403"/>
            <a:ext cx="461772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670" b="1" spc="81" kern="0" dirty="0">
                <a:solidFill>
                  <a:srgbClr val="2460A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MEASURE</a:t>
            </a:r>
            <a:endParaRPr lang="en-US" sz="670" dirty="0"/>
          </a:p>
        </p:txBody>
      </p:sp>
      <p:sp>
        <p:nvSpPr>
          <p:cNvPr id="31" name="Text 29"/>
          <p:cNvSpPr/>
          <p:nvPr/>
        </p:nvSpPr>
        <p:spPr>
          <a:xfrm>
            <a:off x="6286500" y="4273906"/>
            <a:ext cx="937260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88% first-time fix</a:t>
            </a:r>
            <a:endParaRPr lang="en-US" sz="860" dirty="0"/>
          </a:p>
        </p:txBody>
      </p:sp>
      <p:sp>
        <p:nvSpPr>
          <p:cNvPr id="32" name="Text 30"/>
          <p:cNvSpPr/>
          <p:nvPr/>
        </p:nvSpPr>
        <p:spPr>
          <a:xfrm>
            <a:off x="10147097" y="2778862"/>
            <a:ext cx="126187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7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4</a:t>
            </a:r>
            <a:endParaRPr lang="en-US" sz="1270" dirty="0"/>
          </a:p>
        </p:txBody>
      </p:sp>
      <p:sp>
        <p:nvSpPr>
          <p:cNvPr id="33" name="Text 31"/>
          <p:cNvSpPr/>
          <p:nvPr/>
        </p:nvSpPr>
        <p:spPr>
          <a:xfrm>
            <a:off x="9988906" y="3197657"/>
            <a:ext cx="444398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Close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9362542" y="3445459"/>
            <a:ext cx="169621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94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Outcome writes to the ledger.</a:t>
            </a:r>
            <a:endParaRPr lang="en-US" sz="940" dirty="0"/>
          </a:p>
        </p:txBody>
      </p:sp>
      <p:sp>
        <p:nvSpPr>
          <p:cNvPr id="35" name="Text 33"/>
          <p:cNvSpPr/>
          <p:nvPr/>
        </p:nvSpPr>
        <p:spPr>
          <a:xfrm>
            <a:off x="9029700" y="4140403"/>
            <a:ext cx="461772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670" b="1" spc="81" kern="0" dirty="0">
                <a:solidFill>
                  <a:srgbClr val="2460A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MEASURE</a:t>
            </a:r>
            <a:endParaRPr lang="en-US" sz="670" dirty="0"/>
          </a:p>
        </p:txBody>
      </p:sp>
      <p:sp>
        <p:nvSpPr>
          <p:cNvPr id="36" name="Text 34"/>
          <p:cNvSpPr/>
          <p:nvPr/>
        </p:nvSpPr>
        <p:spPr>
          <a:xfrm>
            <a:off x="9029700" y="4273906"/>
            <a:ext cx="779983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93.2% on time</a:t>
            </a:r>
            <a:endParaRPr lang="en-US" sz="860" dirty="0"/>
          </a:p>
        </p:txBody>
      </p:sp>
      <p:sp>
        <p:nvSpPr>
          <p:cNvPr id="37" name="Text 35"/>
          <p:cNvSpPr/>
          <p:nvPr/>
        </p:nvSpPr>
        <p:spPr>
          <a:xfrm>
            <a:off x="886054" y="4779569"/>
            <a:ext cx="1335024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 at routing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886054" y="4979822"/>
            <a:ext cx="9395460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Reconcile events every 15 minutes; alert Mara after two misses. Expected effect: recover 27 minutes and €16k per week.</a:t>
            </a:r>
            <a:endParaRPr lang="en-US" sz="13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2pg-12"/>
          <p:cNvSpPr/>
          <p:nvPr/>
        </p:nvSpPr>
        <p:spPr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2460A3"/>
              </a:gs>
              <a:gs pos="100000">
                <a:srgbClr val="239FCC"/>
              </a:gs>
            </a:gsLst>
            <a:lin ang="5400000" scaled="0"/>
          </a:gradFill>
          <a:ln/>
        </p:spPr>
      </p:sp>
      <p:sp>
        <p:nvSpPr>
          <p:cNvPr id="3" name="h2pg-13"/>
          <p:cNvSpPr/>
          <p:nvPr/>
        </p:nvSpPr>
        <p:spPr>
          <a:xfrm>
            <a:off x="685800" y="1812341"/>
            <a:ext cx="800100" cy="4754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2460A3"/>
              </a:gs>
              <a:gs pos="100000">
                <a:srgbClr val="239FCC"/>
              </a:gs>
            </a:gsLst>
            <a:lin ang="0" scaled="0"/>
          </a:gradFill>
          <a:ln/>
        </p:spPr>
      </p:sp>
      <p:sp>
        <p:nvSpPr>
          <p:cNvPr id="4" name="Shape 2"/>
          <p:cNvSpPr/>
          <p:nvPr/>
        </p:nvSpPr>
        <p:spPr>
          <a:xfrm>
            <a:off x="685800" y="1974190"/>
            <a:ext cx="2619756" cy="1211580"/>
          </a:xfrm>
          <a:prstGeom prst="roundRect">
            <a:avLst>
              <a:gd name="adj" fmla="val 9434"/>
            </a:avLst>
          </a:prstGeom>
          <a:solidFill>
            <a:srgbClr val="F4F7FA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85800" y="2088490"/>
            <a:ext cx="38130" cy="982797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6" name="Shape 4"/>
          <p:cNvSpPr/>
          <p:nvPr/>
        </p:nvSpPr>
        <p:spPr>
          <a:xfrm>
            <a:off x="3418942" y="1974190"/>
            <a:ext cx="2619756" cy="1211580"/>
          </a:xfrm>
          <a:prstGeom prst="roundRect">
            <a:avLst>
              <a:gd name="adj" fmla="val 9434"/>
            </a:avLst>
          </a:prstGeom>
          <a:solidFill>
            <a:srgbClr val="F4F7FA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418942" y="2088490"/>
            <a:ext cx="38130" cy="982797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8" name="Shape 6"/>
          <p:cNvSpPr/>
          <p:nvPr/>
        </p:nvSpPr>
        <p:spPr>
          <a:xfrm>
            <a:off x="6152998" y="1974190"/>
            <a:ext cx="2619756" cy="1211580"/>
          </a:xfrm>
          <a:prstGeom prst="roundRect">
            <a:avLst>
              <a:gd name="adj" fmla="val 9434"/>
            </a:avLst>
          </a:prstGeom>
          <a:solidFill>
            <a:srgbClr val="F4F7FA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152998" y="2088490"/>
            <a:ext cx="38130" cy="982797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10" name="Shape 8"/>
          <p:cNvSpPr/>
          <p:nvPr/>
        </p:nvSpPr>
        <p:spPr>
          <a:xfrm>
            <a:off x="8887054" y="1974190"/>
            <a:ext cx="2619756" cy="1211580"/>
          </a:xfrm>
          <a:prstGeom prst="roundRect">
            <a:avLst>
              <a:gd name="adj" fmla="val 9434"/>
            </a:avLst>
          </a:prstGeom>
          <a:solidFill>
            <a:srgbClr val="F4F7FA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8887054" y="2088490"/>
            <a:ext cx="38130" cy="982797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12" name="h2pc-2"/>
          <p:cNvSpPr/>
          <p:nvPr/>
        </p:nvSpPr>
        <p:spPr>
          <a:xfrm>
            <a:off x="685800" y="3375965"/>
            <a:ext cx="4381805" cy="724205"/>
          </a:xfrm>
          <a:custGeom>
            <a:avLst/>
            <a:gdLst/>
            <a:ahLst/>
            <a:rect l="0" t="0" r="46008" b="7600"/>
            <a:pathLst>
              <a:path w="46008" h="7600">
                <a:moveTo>
                  <a:pt x="800" y="0"/>
                </a:moveTo>
                <a:lnTo>
                  <a:pt x="46008" y="0"/>
                </a:lnTo>
                <a:lnTo>
                  <a:pt x="46008" y="0"/>
                </a:lnTo>
                <a:lnTo>
                  <a:pt x="46008" y="7600"/>
                </a:lnTo>
                <a:lnTo>
                  <a:pt x="46008" y="7600"/>
                </a:lnTo>
                <a:lnTo>
                  <a:pt x="800" y="7600"/>
                </a:lnTo>
                <a:arcTo wR="800" hR="800" stAng="5400000" swAng="5400000"/>
                <a:lnTo>
                  <a:pt x="0" y="800"/>
                </a:lnTo>
                <a:arcTo wR="800" hR="800" stAng="10800000" swAng="5400000"/>
                <a:close/>
              </a:path>
            </a:pathLst>
          </a:custGeom>
          <a:solidFill>
            <a:srgbClr val="2460A3"/>
          </a:solidFill>
          <a:ln/>
        </p:spPr>
      </p:sp>
      <p:sp>
        <p:nvSpPr>
          <p:cNvPr id="13" name="Shape 11"/>
          <p:cNvSpPr/>
          <p:nvPr/>
        </p:nvSpPr>
        <p:spPr>
          <a:xfrm>
            <a:off x="5067605" y="3375965"/>
            <a:ext cx="3094330" cy="724205"/>
          </a:xfrm>
          <a:prstGeom prst="rect">
            <a:avLst/>
          </a:prstGeom>
          <a:solidFill>
            <a:srgbClr val="CAC9C4"/>
          </a:solidFill>
          <a:ln/>
        </p:spPr>
      </p:sp>
      <p:sp>
        <p:nvSpPr>
          <p:cNvPr id="14" name="Shape 12"/>
          <p:cNvSpPr/>
          <p:nvPr/>
        </p:nvSpPr>
        <p:spPr>
          <a:xfrm>
            <a:off x="8162849" y="3375965"/>
            <a:ext cx="2055571" cy="724205"/>
          </a:xfrm>
          <a:prstGeom prst="rect">
            <a:avLst/>
          </a:prstGeom>
          <a:solidFill>
            <a:srgbClr val="D6D5D0"/>
          </a:solidFill>
          <a:ln/>
        </p:spPr>
      </p:sp>
      <p:sp>
        <p:nvSpPr>
          <p:cNvPr id="15" name="h2pc-3"/>
          <p:cNvSpPr/>
          <p:nvPr/>
        </p:nvSpPr>
        <p:spPr>
          <a:xfrm>
            <a:off x="10218420" y="3375965"/>
            <a:ext cx="1287475" cy="724205"/>
          </a:xfrm>
          <a:custGeom>
            <a:avLst/>
            <a:gdLst/>
            <a:ahLst/>
            <a:rect l="0" t="0" r="13517" b="7600"/>
            <a:pathLst>
              <a:path w="13517" h="7600">
                <a:moveTo>
                  <a:pt x="0" y="0"/>
                </a:moveTo>
                <a:lnTo>
                  <a:pt x="12717" y="0"/>
                </a:lnTo>
                <a:arcTo wR="800" hR="800" stAng="16200000" swAng="5400000"/>
                <a:lnTo>
                  <a:pt x="13517" y="6800"/>
                </a:lnTo>
                <a:arcTo wR="800" hR="800" stAng="0" swAng="5400000"/>
                <a:lnTo>
                  <a:pt x="0" y="7600"/>
                </a:lnTo>
                <a:lnTo>
                  <a:pt x="0" y="760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E1E0DB"/>
          </a:solidFill>
          <a:ln/>
        </p:spPr>
      </p:sp>
      <p:sp>
        <p:nvSpPr>
          <p:cNvPr id="16" name="Shape 14"/>
          <p:cNvSpPr/>
          <p:nvPr/>
        </p:nvSpPr>
        <p:spPr>
          <a:xfrm>
            <a:off x="685800" y="4593031"/>
            <a:ext cx="2519263" cy="9510"/>
          </a:xfrm>
          <a:prstGeom prst="rect">
            <a:avLst/>
          </a:prstGeom>
          <a:solidFill>
            <a:srgbClr val="1E1C16">
              <a:alpha val="7000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685800" y="4328770"/>
            <a:ext cx="133502" cy="133502"/>
          </a:xfrm>
          <a:prstGeom prst="roundRect">
            <a:avLst>
              <a:gd name="adj" fmla="val 28767"/>
            </a:avLst>
          </a:prstGeom>
          <a:solidFill>
            <a:srgbClr val="2460A3"/>
          </a:solidFill>
          <a:ln/>
        </p:spPr>
      </p:sp>
      <p:sp>
        <p:nvSpPr>
          <p:cNvPr id="18" name="Shape 16"/>
          <p:cNvSpPr/>
          <p:nvPr/>
        </p:nvSpPr>
        <p:spPr>
          <a:xfrm>
            <a:off x="3452774" y="4593031"/>
            <a:ext cx="2519263" cy="9510"/>
          </a:xfrm>
          <a:prstGeom prst="rect">
            <a:avLst/>
          </a:prstGeom>
          <a:solidFill>
            <a:srgbClr val="1E1C16">
              <a:alpha val="7000"/>
            </a:srgbClr>
          </a:solidFill>
          <a:ln/>
        </p:spPr>
      </p:sp>
      <p:sp>
        <p:nvSpPr>
          <p:cNvPr id="19" name="Shape 17"/>
          <p:cNvSpPr/>
          <p:nvPr/>
        </p:nvSpPr>
        <p:spPr>
          <a:xfrm>
            <a:off x="3452774" y="4328770"/>
            <a:ext cx="133502" cy="133502"/>
          </a:xfrm>
          <a:prstGeom prst="roundRect">
            <a:avLst>
              <a:gd name="adj" fmla="val 28767"/>
            </a:avLst>
          </a:prstGeom>
          <a:solidFill>
            <a:srgbClr val="CAC9C4"/>
          </a:solidFill>
          <a:ln/>
        </p:spPr>
      </p:sp>
      <p:sp>
        <p:nvSpPr>
          <p:cNvPr id="20" name="Shape 18"/>
          <p:cNvSpPr/>
          <p:nvPr/>
        </p:nvSpPr>
        <p:spPr>
          <a:xfrm>
            <a:off x="6219749" y="4593031"/>
            <a:ext cx="2519263" cy="9510"/>
          </a:xfrm>
          <a:prstGeom prst="rect">
            <a:avLst/>
          </a:prstGeom>
          <a:solidFill>
            <a:srgbClr val="1E1C16">
              <a:alpha val="7000"/>
            </a:srgbClr>
          </a:solidFill>
          <a:ln/>
        </p:spPr>
      </p:sp>
      <p:sp>
        <p:nvSpPr>
          <p:cNvPr id="21" name="Shape 19"/>
          <p:cNvSpPr/>
          <p:nvPr/>
        </p:nvSpPr>
        <p:spPr>
          <a:xfrm>
            <a:off x="6219749" y="4328770"/>
            <a:ext cx="133502" cy="133502"/>
          </a:xfrm>
          <a:prstGeom prst="roundRect">
            <a:avLst>
              <a:gd name="adj" fmla="val 28767"/>
            </a:avLst>
          </a:prstGeom>
          <a:solidFill>
            <a:srgbClr val="D6D5D0"/>
          </a:solidFill>
          <a:ln/>
        </p:spPr>
      </p:sp>
      <p:sp>
        <p:nvSpPr>
          <p:cNvPr id="22" name="Shape 20"/>
          <p:cNvSpPr/>
          <p:nvPr/>
        </p:nvSpPr>
        <p:spPr>
          <a:xfrm>
            <a:off x="8986723" y="4593031"/>
            <a:ext cx="2519263" cy="9510"/>
          </a:xfrm>
          <a:prstGeom prst="rect">
            <a:avLst/>
          </a:prstGeom>
          <a:solidFill>
            <a:srgbClr val="1E1C16">
              <a:alpha val="7000"/>
            </a:srgbClr>
          </a:solidFill>
          <a:ln/>
        </p:spPr>
      </p:sp>
      <p:sp>
        <p:nvSpPr>
          <p:cNvPr id="23" name="Shape 21"/>
          <p:cNvSpPr/>
          <p:nvPr/>
        </p:nvSpPr>
        <p:spPr>
          <a:xfrm>
            <a:off x="8986723" y="4328770"/>
            <a:ext cx="133502" cy="133502"/>
          </a:xfrm>
          <a:prstGeom prst="roundRect">
            <a:avLst>
              <a:gd name="adj" fmla="val 28767"/>
            </a:avLst>
          </a:prstGeom>
          <a:solidFill>
            <a:srgbClr val="E1E0DB"/>
          </a:solidFill>
          <a:ln/>
        </p:spPr>
      </p:sp>
      <p:sp>
        <p:nvSpPr>
          <p:cNvPr id="24" name="Shape 22"/>
          <p:cNvSpPr/>
          <p:nvPr/>
        </p:nvSpPr>
        <p:spPr>
          <a:xfrm>
            <a:off x="685800" y="4774082"/>
            <a:ext cx="10820095" cy="866851"/>
          </a:xfrm>
          <a:prstGeom prst="roundRect">
            <a:avLst>
              <a:gd name="adj" fmla="val 13186"/>
            </a:avLst>
          </a:prstGeom>
          <a:solidFill>
            <a:srgbClr val="EDF2F8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685800" y="4888382"/>
            <a:ext cx="38130" cy="638160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26" name="Text 24"/>
          <p:cNvSpPr/>
          <p:nvPr/>
        </p:nvSpPr>
        <p:spPr>
          <a:xfrm>
            <a:off x="685800" y="1292962"/>
            <a:ext cx="5593385" cy="390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00" b="1" spc="-48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Six stable hubs create €84k each week</a:t>
            </a:r>
            <a:endParaRPr lang="en-US" sz="2400" dirty="0"/>
          </a:p>
        </p:txBody>
      </p:sp>
      <p:sp>
        <p:nvSpPr>
          <p:cNvPr id="27" name="Text 25"/>
          <p:cNvSpPr/>
          <p:nvPr/>
        </p:nvSpPr>
        <p:spPr>
          <a:xfrm>
            <a:off x="971093" y="2174443"/>
            <a:ext cx="843077" cy="5760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600" b="1" spc="-72" kern="0" dirty="0">
                <a:solidFill>
                  <a:srgbClr val="2460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410</a:t>
            </a:r>
            <a:endParaRPr lang="en-US" sz="3600" dirty="0"/>
          </a:p>
        </p:txBody>
      </p:sp>
      <p:sp>
        <p:nvSpPr>
          <p:cNvPr id="28" name="Text 26"/>
          <p:cNvSpPr/>
          <p:nvPr/>
        </p:nvSpPr>
        <p:spPr>
          <a:xfrm>
            <a:off x="971093" y="2745943"/>
            <a:ext cx="1610258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564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Completed jobs / week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3705149" y="2174443"/>
            <a:ext cx="1438351" cy="5760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600" b="1" spc="-72" kern="0" dirty="0">
                <a:solidFill>
                  <a:srgbClr val="2460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37 min</a:t>
            </a:r>
            <a:endParaRPr lang="en-US" sz="3600" dirty="0"/>
          </a:p>
        </p:txBody>
      </p:sp>
      <p:sp>
        <p:nvSpPr>
          <p:cNvPr id="30" name="Text 28"/>
          <p:cNvSpPr/>
          <p:nvPr/>
        </p:nvSpPr>
        <p:spPr>
          <a:xfrm>
            <a:off x="3705149" y="2745943"/>
            <a:ext cx="973836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564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Saved per job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6438290" y="2174443"/>
            <a:ext cx="1168603" cy="5760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600" b="1" spc="-72" kern="0" dirty="0">
                <a:solidFill>
                  <a:srgbClr val="2460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€84k</a:t>
            </a:r>
            <a:endParaRPr lang="en-US" sz="3600" dirty="0"/>
          </a:p>
        </p:txBody>
      </p:sp>
      <p:sp>
        <p:nvSpPr>
          <p:cNvPr id="32" name="Text 30"/>
          <p:cNvSpPr/>
          <p:nvPr/>
        </p:nvSpPr>
        <p:spPr>
          <a:xfrm>
            <a:off x="6438290" y="2745943"/>
            <a:ext cx="1052474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564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Weekly benefit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9172346" y="2174443"/>
            <a:ext cx="928116" cy="5760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600" b="1" spc="-72" kern="0" dirty="0">
                <a:solidFill>
                  <a:srgbClr val="2460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/ 8</a:t>
            </a:r>
            <a:endParaRPr lang="en-US" sz="3600" dirty="0"/>
          </a:p>
        </p:txBody>
      </p:sp>
      <p:sp>
        <p:nvSpPr>
          <p:cNvPr id="34" name="Text 32"/>
          <p:cNvSpPr/>
          <p:nvPr/>
        </p:nvSpPr>
        <p:spPr>
          <a:xfrm>
            <a:off x="9172346" y="2745943"/>
            <a:ext cx="846734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564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Stable hubs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2691079" y="3652114"/>
            <a:ext cx="399593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FCFB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€34k</a:t>
            </a:r>
            <a:endParaRPr lang="en-US" sz="1120" dirty="0"/>
          </a:p>
        </p:txBody>
      </p:sp>
      <p:sp>
        <p:nvSpPr>
          <p:cNvPr id="36" name="Text 34"/>
          <p:cNvSpPr/>
          <p:nvPr/>
        </p:nvSpPr>
        <p:spPr>
          <a:xfrm>
            <a:off x="6431890" y="3652114"/>
            <a:ext cx="395021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€24k</a:t>
            </a:r>
            <a:endParaRPr lang="en-US" sz="1120" dirty="0"/>
          </a:p>
        </p:txBody>
      </p:sp>
      <p:sp>
        <p:nvSpPr>
          <p:cNvPr id="37" name="Text 35"/>
          <p:cNvSpPr/>
          <p:nvPr/>
        </p:nvSpPr>
        <p:spPr>
          <a:xfrm>
            <a:off x="9015984" y="3652114"/>
            <a:ext cx="376733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€16k</a:t>
            </a:r>
            <a:endParaRPr lang="en-US" sz="1120" dirty="0"/>
          </a:p>
        </p:txBody>
      </p:sp>
      <p:sp>
        <p:nvSpPr>
          <p:cNvPr id="38" name="Text 36"/>
          <p:cNvSpPr/>
          <p:nvPr/>
        </p:nvSpPr>
        <p:spPr>
          <a:xfrm>
            <a:off x="10687507" y="3652114"/>
            <a:ext cx="376733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€10k</a:t>
            </a:r>
            <a:endParaRPr lang="en-US" sz="1120" dirty="0"/>
          </a:p>
        </p:txBody>
      </p:sp>
      <p:sp>
        <p:nvSpPr>
          <p:cNvPr id="39" name="Text 37"/>
          <p:cNvSpPr/>
          <p:nvPr/>
        </p:nvSpPr>
        <p:spPr>
          <a:xfrm>
            <a:off x="933602" y="4319626"/>
            <a:ext cx="512064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Labour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2813609" y="4319626"/>
            <a:ext cx="419710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2460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€34k</a:t>
            </a:r>
            <a:endParaRPr lang="en-US" sz="1200" dirty="0"/>
          </a:p>
        </p:txBody>
      </p:sp>
      <p:sp>
        <p:nvSpPr>
          <p:cNvPr id="41" name="Text 39"/>
          <p:cNvSpPr/>
          <p:nvPr/>
        </p:nvSpPr>
        <p:spPr>
          <a:xfrm>
            <a:off x="3700577" y="4319626"/>
            <a:ext cx="440741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Travel</a:t>
            </a:r>
            <a:endParaRPr lang="en-US" sz="1200" dirty="0"/>
          </a:p>
        </p:txBody>
      </p:sp>
      <p:sp>
        <p:nvSpPr>
          <p:cNvPr id="42" name="Text 40"/>
          <p:cNvSpPr/>
          <p:nvPr/>
        </p:nvSpPr>
        <p:spPr>
          <a:xfrm>
            <a:off x="5580583" y="4319626"/>
            <a:ext cx="419710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€24k</a:t>
            </a:r>
            <a:endParaRPr lang="en-US" sz="1200" dirty="0"/>
          </a:p>
        </p:txBody>
      </p:sp>
      <p:sp>
        <p:nvSpPr>
          <p:cNvPr id="43" name="Text 41"/>
          <p:cNvSpPr/>
          <p:nvPr/>
        </p:nvSpPr>
        <p:spPr>
          <a:xfrm>
            <a:off x="6467551" y="4319626"/>
            <a:ext cx="907999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Repeat visits</a:t>
            </a:r>
            <a:endParaRPr lang="en-US" sz="1200" dirty="0"/>
          </a:p>
        </p:txBody>
      </p:sp>
      <p:sp>
        <p:nvSpPr>
          <p:cNvPr id="44" name="Text 42"/>
          <p:cNvSpPr/>
          <p:nvPr/>
        </p:nvSpPr>
        <p:spPr>
          <a:xfrm>
            <a:off x="8347558" y="4319626"/>
            <a:ext cx="419710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€16k</a:t>
            </a:r>
            <a:endParaRPr lang="en-US" sz="1200" dirty="0"/>
          </a:p>
        </p:txBody>
      </p:sp>
      <p:sp>
        <p:nvSpPr>
          <p:cNvPr id="45" name="Text 43"/>
          <p:cNvSpPr/>
          <p:nvPr/>
        </p:nvSpPr>
        <p:spPr>
          <a:xfrm>
            <a:off x="9234526" y="4319626"/>
            <a:ext cx="1024128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Administration</a:t>
            </a:r>
            <a:endParaRPr lang="en-US" sz="1200" dirty="0"/>
          </a:p>
        </p:txBody>
      </p:sp>
      <p:sp>
        <p:nvSpPr>
          <p:cNvPr id="46" name="Text 44"/>
          <p:cNvSpPr/>
          <p:nvPr/>
        </p:nvSpPr>
        <p:spPr>
          <a:xfrm>
            <a:off x="11114532" y="4319626"/>
            <a:ext cx="419710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€10k</a:t>
            </a:r>
            <a:endParaRPr lang="en-US" sz="1200" dirty="0"/>
          </a:p>
        </p:txBody>
      </p:sp>
      <p:sp>
        <p:nvSpPr>
          <p:cNvPr id="47" name="Text 45"/>
          <p:cNvSpPr/>
          <p:nvPr/>
        </p:nvSpPr>
        <p:spPr>
          <a:xfrm>
            <a:off x="952805" y="4974336"/>
            <a:ext cx="919886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Value gate</a:t>
            </a:r>
            <a:endParaRPr lang="en-US" sz="1400" dirty="0"/>
          </a:p>
        </p:txBody>
      </p:sp>
      <p:sp>
        <p:nvSpPr>
          <p:cNvPr id="48" name="Text 46"/>
          <p:cNvSpPr/>
          <p:nvPr/>
        </p:nvSpPr>
        <p:spPr>
          <a:xfrm>
            <a:off x="952805" y="5212994"/>
            <a:ext cx="6398057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Central's routing repair closes the remaining €16k gap to the €100k weekly target.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2pg-14"/>
          <p:cNvSpPr/>
          <p:nvPr/>
        </p:nvSpPr>
        <p:spPr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2460A3"/>
              </a:gs>
              <a:gs pos="100000">
                <a:srgbClr val="239FCC"/>
              </a:gs>
            </a:gsLst>
            <a:lin ang="5400000" scaled="0"/>
          </a:gradFill>
          <a:ln/>
        </p:spPr>
      </p:sp>
      <p:sp>
        <p:nvSpPr>
          <p:cNvPr id="3" name="h2pg-15"/>
          <p:cNvSpPr/>
          <p:nvPr/>
        </p:nvSpPr>
        <p:spPr>
          <a:xfrm>
            <a:off x="685800" y="1899209"/>
            <a:ext cx="800100" cy="4754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2460A3"/>
              </a:gs>
              <a:gs pos="100000">
                <a:srgbClr val="239FCC"/>
              </a:gs>
            </a:gsLst>
            <a:lin ang="0" scaled="0"/>
          </a:gradFill>
          <a:ln/>
        </p:spPr>
      </p:sp>
      <p:sp>
        <p:nvSpPr>
          <p:cNvPr id="4" name="Shape 2"/>
          <p:cNvSpPr/>
          <p:nvPr/>
        </p:nvSpPr>
        <p:spPr>
          <a:xfrm>
            <a:off x="685800" y="2737714"/>
            <a:ext cx="3479292" cy="1947672"/>
          </a:xfrm>
          <a:prstGeom prst="roundRect">
            <a:avLst>
              <a:gd name="adj" fmla="val 5869"/>
            </a:avLst>
          </a:prstGeom>
          <a:solidFill>
            <a:srgbClr val="F6F9FB"/>
          </a:solidFill>
          <a:ln/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00100" y="2737714"/>
            <a:ext cx="3251058" cy="47640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6" name="Shape 4"/>
          <p:cNvSpPr/>
          <p:nvPr/>
        </p:nvSpPr>
        <p:spPr>
          <a:xfrm>
            <a:off x="800100" y="4675327"/>
            <a:ext cx="3251058" cy="9510"/>
          </a:xfrm>
          <a:prstGeom prst="rect">
            <a:avLst/>
          </a:prstGeom>
          <a:solidFill>
            <a:srgbClr val="1E1C16">
              <a:alpha val="7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685800" y="2852014"/>
            <a:ext cx="38130" cy="1719255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8" name="Shape 6"/>
          <p:cNvSpPr/>
          <p:nvPr/>
        </p:nvSpPr>
        <p:spPr>
          <a:xfrm>
            <a:off x="4155948" y="2852014"/>
            <a:ext cx="9510" cy="1719255"/>
          </a:xfrm>
          <a:prstGeom prst="rect">
            <a:avLst/>
          </a:prstGeom>
          <a:solidFill>
            <a:srgbClr val="1E1C16">
              <a:alpha val="7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4356202" y="2737714"/>
            <a:ext cx="3479292" cy="1947672"/>
          </a:xfrm>
          <a:prstGeom prst="roundRect">
            <a:avLst>
              <a:gd name="adj" fmla="val 5869"/>
            </a:avLst>
          </a:prstGeom>
          <a:solidFill>
            <a:srgbClr val="F6F9FB"/>
          </a:solidFill>
          <a:ln/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470502" y="2737714"/>
            <a:ext cx="3251058" cy="47640"/>
          </a:xfrm>
          <a:prstGeom prst="rect">
            <a:avLst/>
          </a:prstGeom>
          <a:solidFill>
            <a:srgbClr val="805709"/>
          </a:solidFill>
          <a:ln/>
        </p:spPr>
      </p:sp>
      <p:sp>
        <p:nvSpPr>
          <p:cNvPr id="11" name="Shape 9"/>
          <p:cNvSpPr/>
          <p:nvPr/>
        </p:nvSpPr>
        <p:spPr>
          <a:xfrm>
            <a:off x="4470502" y="4675327"/>
            <a:ext cx="3251058" cy="9510"/>
          </a:xfrm>
          <a:prstGeom prst="rect">
            <a:avLst/>
          </a:prstGeom>
          <a:solidFill>
            <a:srgbClr val="1E1C16">
              <a:alpha val="7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4356202" y="2852014"/>
            <a:ext cx="38130" cy="1719255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13" name="Shape 11"/>
          <p:cNvSpPr/>
          <p:nvPr/>
        </p:nvSpPr>
        <p:spPr>
          <a:xfrm>
            <a:off x="7826350" y="2852014"/>
            <a:ext cx="9510" cy="1719255"/>
          </a:xfrm>
          <a:prstGeom prst="rect">
            <a:avLst/>
          </a:prstGeom>
          <a:solidFill>
            <a:srgbClr val="1E1C16">
              <a:alpha val="7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8025689" y="2737714"/>
            <a:ext cx="3480206" cy="1947672"/>
          </a:xfrm>
          <a:prstGeom prst="roundRect">
            <a:avLst>
              <a:gd name="adj" fmla="val 5869"/>
            </a:avLst>
          </a:prstGeom>
          <a:solidFill>
            <a:srgbClr val="F6F9FB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8025689" y="2852014"/>
            <a:ext cx="38130" cy="1719255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16" name="Shape 14"/>
          <p:cNvSpPr/>
          <p:nvPr/>
        </p:nvSpPr>
        <p:spPr>
          <a:xfrm>
            <a:off x="685800" y="4913986"/>
            <a:ext cx="10820095" cy="866851"/>
          </a:xfrm>
          <a:prstGeom prst="roundRect">
            <a:avLst>
              <a:gd name="adj" fmla="val 13186"/>
            </a:avLst>
          </a:prstGeom>
          <a:solidFill>
            <a:srgbClr val="EDF2F8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85800" y="5028286"/>
            <a:ext cx="38130" cy="638160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18" name="Text 16"/>
          <p:cNvSpPr/>
          <p:nvPr/>
        </p:nvSpPr>
        <p:spPr>
          <a:xfrm>
            <a:off x="685800" y="1143914"/>
            <a:ext cx="8158277" cy="6483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050" b="1" spc="-81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decisions protect the rollout</a:t>
            </a:r>
            <a:endParaRPr lang="en-US" sz="4050" dirty="0"/>
          </a:p>
        </p:txBody>
      </p:sp>
      <p:sp>
        <p:nvSpPr>
          <p:cNvPr id="19" name="Text 17"/>
          <p:cNvSpPr/>
          <p:nvPr/>
        </p:nvSpPr>
        <p:spPr>
          <a:xfrm>
            <a:off x="685800" y="2203704"/>
            <a:ext cx="7513625" cy="267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6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the six stable hubs moving while the shared routing dependency is repaired.</a:t>
            </a:r>
            <a:endParaRPr lang="en-US" sz="1650" dirty="0"/>
          </a:p>
        </p:txBody>
      </p:sp>
      <p:sp>
        <p:nvSpPr>
          <p:cNvPr id="20" name="Text 18"/>
          <p:cNvSpPr/>
          <p:nvPr/>
        </p:nvSpPr>
        <p:spPr>
          <a:xfrm>
            <a:off x="952805" y="3013862"/>
            <a:ext cx="1087222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36" kern="0" dirty="0">
                <a:solidFill>
                  <a:srgbClr val="2460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· APPROVE</a:t>
            </a:r>
            <a:endParaRPr lang="en-US" sz="970" dirty="0"/>
          </a:p>
        </p:txBody>
      </p:sp>
      <p:sp>
        <p:nvSpPr>
          <p:cNvPr id="21" name="Text 19"/>
          <p:cNvSpPr/>
          <p:nvPr/>
        </p:nvSpPr>
        <p:spPr>
          <a:xfrm>
            <a:off x="952805" y="3299155"/>
            <a:ext cx="2782519" cy="298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87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integration engineers</a:t>
            </a:r>
            <a:endParaRPr lang="en-US" sz="1870" dirty="0"/>
          </a:p>
        </p:txBody>
      </p:sp>
      <p:sp>
        <p:nvSpPr>
          <p:cNvPr id="22" name="Text 20"/>
          <p:cNvSpPr/>
          <p:nvPr/>
        </p:nvSpPr>
        <p:spPr>
          <a:xfrm>
            <a:off x="952805" y="3704234"/>
            <a:ext cx="2286914" cy="7717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Owner · Elena V.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 · Today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Impact · Recover €16k / week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4622292" y="3013862"/>
            <a:ext cx="810158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36" kern="0" dirty="0">
                <a:solidFill>
                  <a:srgbClr val="2460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· HOLD</a:t>
            </a:r>
            <a:endParaRPr lang="en-US" sz="970" dirty="0"/>
          </a:p>
        </p:txBody>
      </p:sp>
      <p:sp>
        <p:nvSpPr>
          <p:cNvPr id="24" name="Text 22"/>
          <p:cNvSpPr/>
          <p:nvPr/>
        </p:nvSpPr>
        <p:spPr>
          <a:xfrm>
            <a:off x="4622292" y="3299155"/>
            <a:ext cx="2755087" cy="298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87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Final two hubs at the gate</a:t>
            </a:r>
            <a:endParaRPr lang="en-US" sz="1870" dirty="0"/>
          </a:p>
        </p:txBody>
      </p:sp>
      <p:sp>
        <p:nvSpPr>
          <p:cNvPr id="25" name="Text 23"/>
          <p:cNvSpPr/>
          <p:nvPr/>
        </p:nvSpPr>
        <p:spPr>
          <a:xfrm>
            <a:off x="4622292" y="3704234"/>
            <a:ext cx="2517343" cy="7717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Owner · Mara I.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 · 24 Sep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Impact · No manual routing debt</a:t>
            </a:r>
            <a:endParaRPr lang="en-US" sz="1350" dirty="0"/>
          </a:p>
        </p:txBody>
      </p:sp>
      <p:sp>
        <p:nvSpPr>
          <p:cNvPr id="26" name="Text 24"/>
          <p:cNvSpPr/>
          <p:nvPr/>
        </p:nvSpPr>
        <p:spPr>
          <a:xfrm>
            <a:off x="8292694" y="2975458"/>
            <a:ext cx="800100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36" kern="0" dirty="0">
                <a:solidFill>
                  <a:srgbClr val="2460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· LOCK</a:t>
            </a:r>
            <a:endParaRPr lang="en-US" sz="970" dirty="0"/>
          </a:p>
        </p:txBody>
      </p:sp>
      <p:sp>
        <p:nvSpPr>
          <p:cNvPr id="27" name="Text 25"/>
          <p:cNvSpPr/>
          <p:nvPr/>
        </p:nvSpPr>
        <p:spPr>
          <a:xfrm>
            <a:off x="8292694" y="3261665"/>
            <a:ext cx="2160727" cy="298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87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Champion coverage</a:t>
            </a:r>
            <a:endParaRPr lang="en-US" sz="1870" dirty="0"/>
          </a:p>
        </p:txBody>
      </p:sp>
      <p:sp>
        <p:nvSpPr>
          <p:cNvPr id="28" name="Text 26"/>
          <p:cNvSpPr/>
          <p:nvPr/>
        </p:nvSpPr>
        <p:spPr>
          <a:xfrm>
            <a:off x="8292694" y="3665830"/>
            <a:ext cx="2275942" cy="7717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Owner · Jonas K.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 · 20 Sep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Impact · 32 trained operators</a:t>
            </a:r>
            <a:endParaRPr lang="en-US" sz="1350" dirty="0"/>
          </a:p>
        </p:txBody>
      </p:sp>
      <p:sp>
        <p:nvSpPr>
          <p:cNvPr id="29" name="Text 27"/>
          <p:cNvSpPr/>
          <p:nvPr/>
        </p:nvSpPr>
        <p:spPr>
          <a:xfrm>
            <a:off x="952805" y="5114239"/>
            <a:ext cx="1130198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rule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952805" y="5351983"/>
            <a:ext cx="6398971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Expand only when routing clears and every final-hub shift has a trained champion.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45433D"/>
      </a:dk1>
      <a:lt1>
        <a:srgbClr val="FCFBF7"/>
      </a:lt1>
      <a:dk2>
        <a:srgbClr val="44546A"/>
      </a:dk2>
      <a:lt2>
        <a:srgbClr val="E7E6E6"/>
      </a:lt2>
      <a:accent1>
        <a:srgbClr val="2460A3"/>
      </a:accent1>
      <a:accent2>
        <a:srgbClr val="A53B35"/>
      </a:accent2>
      <a:accent3>
        <a:srgbClr val="2563A8"/>
      </a:accent3>
      <a:accent4>
        <a:srgbClr val="A8730C"/>
      </a:accent4>
      <a:accent5>
        <a:srgbClr val="2F7D4F"/>
      </a:accent5>
      <a:accent6>
        <a:srgbClr val="A06E1C"/>
      </a:accent6>
      <a:hlink>
        <a:srgbClr val="2460A3"/>
      </a:hlink>
      <a:folHlink>
        <a:srgbClr val="954F72"/>
      </a:folHlink>
    </a:clrScheme>
    <a:fontScheme name="Office">
      <a:majorFont>
        <a:latin typeface="Arial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unPaper · www.unpaper.ai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Aster Relay · Quiet Keyline · Structured canvas</dc:title>
  <dc:subject>Aster Relay · Quiet Keyline · Structured canvas</dc:subject>
  <dc:creator>unPaper</dc:creator>
  <cp:lastModifiedBy>unPaper</cp:lastModifiedBy>
  <cp:revision>1</cp:revision>
  <dcterms:created xsi:type="dcterms:W3CDTF">2026-09-03T16:56:23Z</dcterms:created>
  <dcterms:modified xsi:type="dcterms:W3CDTF">2026-09-03T16:56:23Z</dcterms:modified>
</cp:coreProperties>
</file>