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1182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1182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1182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11827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Gate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11827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11827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2-image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2029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4B55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7BBC1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7BB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7BB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2029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399A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4B55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7BB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7BBC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FE0E3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399A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399A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9399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399A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13893"/>
            <a:ext cx="18864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8BD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pPr algn="l" indent="0" marL="0">
              <a:buNone/>
            </a:pPr>
            <a:r>
              <a:rPr lang="en-US" sz="970" spc="175" kern="0" dirty="0">
                <a:solidFill>
                  <a:srgbClr val="FFFFFF">
                    <a:alpha val="6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OPERATING REVIEW</a:t>
            </a:r>
            <a:endParaRPr lang="en-US" sz="970" dirty="0"/>
          </a:p>
        </p:txBody>
      </p:sp>
      <p:sp>
        <p:nvSpPr>
          <p:cNvPr id="3" name="Text 1"/>
          <p:cNvSpPr/>
          <p:nvPr/>
        </p:nvSpPr>
        <p:spPr>
          <a:xfrm>
            <a:off x="10440619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FFFFFF">
                    <a:alpha val="86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ASTER RELAY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685800" y="2830068"/>
            <a:ext cx="5246827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Week 6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685800" y="3427171"/>
            <a:ext cx="2430475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2400" dirty="0"/>
          </a:p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review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85800" y="4151376"/>
            <a:ext cx="318851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service hubs · dispatch-platform rollout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4323283"/>
            <a:ext cx="261701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September 2029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meeting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90902" y="4185209"/>
            <a:ext cx="7809890" cy="1123798"/>
          </a:xfrm>
          <a:prstGeom prst="roundRect">
            <a:avLst>
              <a:gd name="adj" fmla="val 10171"/>
            </a:avLst>
          </a:prstGeom>
          <a:solidFill>
            <a:srgbClr val="88D8FB">
              <a:alpha val="13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2190902" y="4299509"/>
            <a:ext cx="38130" cy="895289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4" name="Text 2"/>
          <p:cNvSpPr/>
          <p:nvPr/>
        </p:nvSpPr>
        <p:spPr>
          <a:xfrm>
            <a:off x="4743907" y="1624889"/>
            <a:ext cx="2704795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461211" y="2222906"/>
            <a:ext cx="4608576" cy="1399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Proceed with six.</a:t>
            </a:r>
            <a:endParaRPr lang="en-US" sz="4350" dirty="0"/>
          </a:p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 the final two.</a:t>
            </a:r>
            <a:endParaRPr lang="en-US" sz="4350" dirty="0"/>
          </a:p>
        </p:txBody>
      </p:sp>
      <p:sp>
        <p:nvSpPr>
          <p:cNvPr id="6" name="Text 4"/>
          <p:cNvSpPr/>
          <p:nvPr/>
        </p:nvSpPr>
        <p:spPr>
          <a:xfrm>
            <a:off x="717804" y="3517697"/>
            <a:ext cx="358444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Central's routing gate before expansion. Do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trade a visible date for invisible operating debt.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23130" y="4384548"/>
            <a:ext cx="237378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action · 24 September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480767" y="4623206"/>
            <a:ext cx="725942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routing evidence, champion readiness and the €16k weekly value gap in one go / hold</a:t>
            </a:r>
            <a:endParaRPr lang="en-US" sz="1350" dirty="0"/>
          </a:p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"/>
          <p:cNvSpPr/>
          <p:nvPr/>
        </p:nvSpPr>
        <p:spPr>
          <a:xfrm>
            <a:off x="685800" y="201350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175358"/>
            <a:ext cx="10820095" cy="457200"/>
          </a:xfrm>
          <a:prstGeom prst="rect">
            <a:avLst/>
          </a:prstGeom>
          <a:solidFill>
            <a:srgbClr val="E5ECF4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2622499"/>
            <a:ext cx="10820095" cy="9510"/>
          </a:xfrm>
          <a:prstGeom prst="rect">
            <a:avLst/>
          </a:prstGeom>
          <a:solidFill>
            <a:srgbClr val="2460A3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85800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8" name="Shape 6"/>
          <p:cNvSpPr/>
          <p:nvPr/>
        </p:nvSpPr>
        <p:spPr>
          <a:xfrm>
            <a:off x="3418942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18942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0" name="Shape 8"/>
          <p:cNvSpPr/>
          <p:nvPr/>
        </p:nvSpPr>
        <p:spPr>
          <a:xfrm>
            <a:off x="6152998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152998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2" name="Shape 10"/>
          <p:cNvSpPr/>
          <p:nvPr/>
        </p:nvSpPr>
        <p:spPr>
          <a:xfrm>
            <a:off x="8887054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887054" y="2879446"/>
            <a:ext cx="38130" cy="598566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4" name="Shape 12"/>
          <p:cNvSpPr/>
          <p:nvPr/>
        </p:nvSpPr>
        <p:spPr>
          <a:xfrm>
            <a:off x="7487107" y="3726180"/>
            <a:ext cx="4017874" cy="1714500"/>
          </a:xfrm>
          <a:prstGeom prst="roundRect">
            <a:avLst>
              <a:gd name="adj" fmla="val 6667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601407" y="3726180"/>
            <a:ext cx="3789639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6" name="Shape 14"/>
          <p:cNvSpPr/>
          <p:nvPr/>
        </p:nvSpPr>
        <p:spPr>
          <a:xfrm>
            <a:off x="7601407" y="5430622"/>
            <a:ext cx="3789639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487107" y="3840480"/>
            <a:ext cx="38130" cy="148590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8" name="Shape 16"/>
          <p:cNvSpPr/>
          <p:nvPr/>
        </p:nvSpPr>
        <p:spPr>
          <a:xfrm>
            <a:off x="11495837" y="3840480"/>
            <a:ext cx="9510" cy="148590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7697419" y="4903013"/>
            <a:ext cx="1116482" cy="261518"/>
          </a:xfrm>
          <a:prstGeom prst="roundRect">
            <a:avLst>
              <a:gd name="adj" fmla="val 50000"/>
            </a:avLst>
          </a:prstGeom>
          <a:solidFill>
            <a:srgbClr val="F1E0DF"/>
          </a:solidFill>
          <a:ln/>
        </p:spPr>
      </p:sp>
      <p:graphicFrame>
        <p:nvGraphicFramePr>
          <p:cNvPr id="20" name="Chart 0" descr=""/>
          <p:cNvGraphicFramePr/>
          <p:nvPr/>
        </p:nvGraphicFramePr>
        <p:xfrm>
          <a:off x="838505" y="4107485"/>
          <a:ext cx="6325819" cy="121889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1" name="Text 18"/>
          <p:cNvSpPr/>
          <p:nvPr/>
        </p:nvSpPr>
        <p:spPr>
          <a:xfrm>
            <a:off x="685800" y="1493215"/>
            <a:ext cx="6718097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hubs are stable; Central blocks the final two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856793" y="2298802"/>
            <a:ext cx="55376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Proceed with six hubs and clear the routing gate before expanding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886054" y="2879446"/>
            <a:ext cx="957377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93.2%</a:t>
            </a:r>
            <a:endParaRPr lang="en-US" sz="2400" dirty="0"/>
          </a:p>
        </p:txBody>
      </p:sp>
      <p:sp>
        <p:nvSpPr>
          <p:cNvPr id="24" name="Text 21"/>
          <p:cNvSpPr/>
          <p:nvPr/>
        </p:nvSpPr>
        <p:spPr>
          <a:xfrm>
            <a:off x="886054" y="3279953"/>
            <a:ext cx="123352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time · target 95%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3619195" y="2879446"/>
            <a:ext cx="707746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</a:t>
            </a:r>
            <a:endParaRPr lang="en-US" sz="2400" dirty="0"/>
          </a:p>
        </p:txBody>
      </p:sp>
      <p:sp>
        <p:nvSpPr>
          <p:cNvPr id="26" name="Text 23"/>
          <p:cNvSpPr/>
          <p:nvPr/>
        </p:nvSpPr>
        <p:spPr>
          <a:xfrm>
            <a:off x="3619195" y="3279953"/>
            <a:ext cx="151973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First-time fix · target 90%</a:t>
            </a:r>
            <a:endParaRPr lang="en-US" sz="970" dirty="0"/>
          </a:p>
        </p:txBody>
      </p:sp>
      <p:sp>
        <p:nvSpPr>
          <p:cNvPr id="27" name="Text 24"/>
          <p:cNvSpPr/>
          <p:nvPr/>
        </p:nvSpPr>
        <p:spPr>
          <a:xfrm>
            <a:off x="6353251" y="2879446"/>
            <a:ext cx="575158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146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6353251" y="3279953"/>
            <a:ext cx="138988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jobs · target ≤120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9086393" y="2879446"/>
            <a:ext cx="794614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€84k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9086393" y="3279953"/>
            <a:ext cx="173736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benefit · target €100k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838505" y="3859682"/>
            <a:ext cx="299191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RECOVERY IS REAL, BUT BELOW GATE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7697419" y="3926434"/>
            <a:ext cx="180868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DOMINANT EXCEPTION</a:t>
            </a:r>
            <a:endParaRPr lang="en-US" sz="970" dirty="0"/>
          </a:p>
        </p:txBody>
      </p:sp>
      <p:sp>
        <p:nvSpPr>
          <p:cNvPr id="33" name="Text 30"/>
          <p:cNvSpPr/>
          <p:nvPr/>
        </p:nvSpPr>
        <p:spPr>
          <a:xfrm>
            <a:off x="7697419" y="4211726"/>
            <a:ext cx="3193999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routing creates 64 open jobs</a:t>
            </a:r>
            <a:endParaRPr lang="en-US" sz="1500" dirty="0"/>
          </a:p>
        </p:txBody>
      </p:sp>
      <p:sp>
        <p:nvSpPr>
          <p:cNvPr id="34" name="Text 31"/>
          <p:cNvSpPr/>
          <p:nvPr/>
        </p:nvSpPr>
        <p:spPr>
          <a:xfrm>
            <a:off x="7697419" y="4560113"/>
            <a:ext cx="35990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holds back €16k of the €100k weekly target.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7811719" y="4950562"/>
            <a:ext cx="91622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53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· 24 Sep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3"/>
          <p:cNvSpPr/>
          <p:nvPr/>
        </p:nvSpPr>
        <p:spPr>
          <a:xfrm>
            <a:off x="685800" y="1704442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h2pc-0"/>
          <p:cNvSpPr/>
          <p:nvPr/>
        </p:nvSpPr>
        <p:spPr>
          <a:xfrm>
            <a:off x="685800" y="2209190"/>
            <a:ext cx="1959559" cy="415138"/>
          </a:xfrm>
          <a:custGeom>
            <a:avLst/>
            <a:gdLst/>
            <a:ahLst/>
            <a:rect l="0" t="0" r="20572" b="4355"/>
            <a:pathLst>
              <a:path w="20572" h="4355">
                <a:moveTo>
                  <a:pt x="800" y="0"/>
                </a:moveTo>
                <a:lnTo>
                  <a:pt x="20572" y="0"/>
                </a:lnTo>
                <a:lnTo>
                  <a:pt x="20572" y="0"/>
                </a:lnTo>
                <a:lnTo>
                  <a:pt x="20572" y="4355"/>
                </a:lnTo>
                <a:lnTo>
                  <a:pt x="20572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111827"/>
          </a:solidFill>
          <a:ln/>
        </p:spPr>
      </p:sp>
      <p:sp>
        <p:nvSpPr>
          <p:cNvPr id="5" name="Shape 3"/>
          <p:cNvSpPr/>
          <p:nvPr/>
        </p:nvSpPr>
        <p:spPr>
          <a:xfrm>
            <a:off x="2645359" y="2209190"/>
            <a:ext cx="1313993" cy="415138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6" name="Shape 4"/>
          <p:cNvSpPr/>
          <p:nvPr/>
        </p:nvSpPr>
        <p:spPr>
          <a:xfrm>
            <a:off x="3959352" y="2209190"/>
            <a:ext cx="1289304" cy="415138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7" name="h2pc-1"/>
          <p:cNvSpPr/>
          <p:nvPr/>
        </p:nvSpPr>
        <p:spPr>
          <a:xfrm>
            <a:off x="5248656" y="2209190"/>
            <a:ext cx="2141525" cy="415138"/>
          </a:xfrm>
          <a:custGeom>
            <a:avLst/>
            <a:gdLst/>
            <a:ahLst/>
            <a:rect l="0" t="0" r="22484" b="4355"/>
            <a:pathLst>
              <a:path w="22484" h="4355">
                <a:moveTo>
                  <a:pt x="0" y="0"/>
                </a:moveTo>
                <a:lnTo>
                  <a:pt x="21684" y="0"/>
                </a:lnTo>
                <a:arcTo wR="800" hR="800" stAng="16200000" swAng="5400000"/>
                <a:lnTo>
                  <a:pt x="22484" y="4355"/>
                </a:lnTo>
                <a:lnTo>
                  <a:pt x="22484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11827"/>
          </a:solidFill>
          <a:ln/>
        </p:spPr>
      </p:sp>
      <p:sp>
        <p:nvSpPr>
          <p:cNvPr id="8" name="Shape 6"/>
          <p:cNvSpPr/>
          <p:nvPr/>
        </p:nvSpPr>
        <p:spPr>
          <a:xfrm>
            <a:off x="685800" y="3172054"/>
            <a:ext cx="195946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645359" y="3172054"/>
            <a:ext cx="1314084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2835554" y="2781605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1" name="Shape 9"/>
          <p:cNvSpPr/>
          <p:nvPr/>
        </p:nvSpPr>
        <p:spPr>
          <a:xfrm>
            <a:off x="3959352" y="3172054"/>
            <a:ext cx="128957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248656" y="3172054"/>
            <a:ext cx="2141616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85800" y="3181198"/>
            <a:ext cx="1959559" cy="562356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3734410"/>
            <a:ext cx="195946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2645359" y="3181198"/>
            <a:ext cx="1313993" cy="562356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16" name="Shape 14"/>
          <p:cNvSpPr/>
          <p:nvPr/>
        </p:nvSpPr>
        <p:spPr>
          <a:xfrm>
            <a:off x="2645359" y="3734410"/>
            <a:ext cx="1314084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2835554" y="3343046"/>
            <a:ext cx="659282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8" name="Shape 16"/>
          <p:cNvSpPr/>
          <p:nvPr/>
        </p:nvSpPr>
        <p:spPr>
          <a:xfrm>
            <a:off x="3959352" y="3181198"/>
            <a:ext cx="1289304" cy="562356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19" name="Shape 17"/>
          <p:cNvSpPr/>
          <p:nvPr/>
        </p:nvSpPr>
        <p:spPr>
          <a:xfrm>
            <a:off x="3959352" y="3734410"/>
            <a:ext cx="128957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248656" y="3181198"/>
            <a:ext cx="2141525" cy="562356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21" name="Shape 19"/>
          <p:cNvSpPr/>
          <p:nvPr/>
        </p:nvSpPr>
        <p:spPr>
          <a:xfrm>
            <a:off x="5248656" y="3734410"/>
            <a:ext cx="2141616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685800" y="4295851"/>
            <a:ext cx="195946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645359" y="4295851"/>
            <a:ext cx="1314084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835554" y="3905402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25" name="Shape 23"/>
          <p:cNvSpPr/>
          <p:nvPr/>
        </p:nvSpPr>
        <p:spPr>
          <a:xfrm>
            <a:off x="3959352" y="4295851"/>
            <a:ext cx="128957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5248656" y="4295851"/>
            <a:ext cx="2141616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685800" y="4305910"/>
            <a:ext cx="1959559" cy="557784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28" name="Shape 26"/>
          <p:cNvSpPr/>
          <p:nvPr/>
        </p:nvSpPr>
        <p:spPr>
          <a:xfrm>
            <a:off x="2645359" y="4305910"/>
            <a:ext cx="1313993" cy="557784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29" name="Shape 27"/>
          <p:cNvSpPr/>
          <p:nvPr/>
        </p:nvSpPr>
        <p:spPr>
          <a:xfrm>
            <a:off x="2835554" y="4467758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30" name="Shape 28"/>
          <p:cNvSpPr/>
          <p:nvPr/>
        </p:nvSpPr>
        <p:spPr>
          <a:xfrm>
            <a:off x="3959352" y="4305910"/>
            <a:ext cx="1289304" cy="557784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31" name="Shape 29"/>
          <p:cNvSpPr/>
          <p:nvPr/>
        </p:nvSpPr>
        <p:spPr>
          <a:xfrm>
            <a:off x="5248656" y="4305910"/>
            <a:ext cx="2141525" cy="557784"/>
          </a:xfrm>
          <a:prstGeom prst="rect">
            <a:avLst/>
          </a:prstGeom>
          <a:solidFill>
            <a:srgbClr val="F3F3F4"/>
          </a:solidFill>
          <a:ln/>
        </p:spPr>
      </p:sp>
      <p:sp>
        <p:nvSpPr>
          <p:cNvPr id="32" name="Shape 30"/>
          <p:cNvSpPr/>
          <p:nvPr/>
        </p:nvSpPr>
        <p:spPr>
          <a:xfrm>
            <a:off x="7562088" y="2209190"/>
            <a:ext cx="3943807" cy="2653589"/>
          </a:xfrm>
          <a:prstGeom prst="roundRect">
            <a:avLst>
              <a:gd name="adj" fmla="val 4307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7676388" y="2209190"/>
            <a:ext cx="3715207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34" name="Shape 32"/>
          <p:cNvSpPr/>
          <p:nvPr/>
        </p:nvSpPr>
        <p:spPr>
          <a:xfrm>
            <a:off x="7676388" y="4853635"/>
            <a:ext cx="3715207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7562088" y="2323490"/>
            <a:ext cx="38130" cy="242508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36" name="Shape 34"/>
          <p:cNvSpPr/>
          <p:nvPr/>
        </p:nvSpPr>
        <p:spPr>
          <a:xfrm>
            <a:off x="11495837" y="2323490"/>
            <a:ext cx="9510" cy="242508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7790688" y="3693262"/>
            <a:ext cx="1232611" cy="261518"/>
          </a:xfrm>
          <a:prstGeom prst="roundRect">
            <a:avLst>
              <a:gd name="adj" fmla="val 50000"/>
            </a:avLst>
          </a:prstGeom>
          <a:solidFill>
            <a:srgbClr val="F1E0DF"/>
          </a:solidFill>
          <a:ln/>
        </p:spPr>
      </p:sp>
      <p:sp>
        <p:nvSpPr>
          <p:cNvPr id="38" name="Shape 36"/>
          <p:cNvSpPr/>
          <p:nvPr/>
        </p:nvSpPr>
        <p:spPr>
          <a:xfrm>
            <a:off x="685800" y="5015484"/>
            <a:ext cx="10820095" cy="733349"/>
          </a:xfrm>
          <a:prstGeom prst="roundRect">
            <a:avLst>
              <a:gd name="adj" fmla="val 15586"/>
            </a:avLst>
          </a:prstGeom>
          <a:solidFill>
            <a:srgbClr val="EDF2F8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85800" y="5129784"/>
            <a:ext cx="38130" cy="50484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40" name="Text 38"/>
          <p:cNvSpPr/>
          <p:nvPr/>
        </p:nvSpPr>
        <p:spPr>
          <a:xfrm>
            <a:off x="685800" y="1185062"/>
            <a:ext cx="5145329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hub changes the rollout answer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685800" y="1857146"/>
            <a:ext cx="44256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of eight hubs are stable; Central owns 64 of 146 open jobs.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75995" y="2333549"/>
            <a:ext cx="32186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2835554" y="2333549"/>
            <a:ext cx="56601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243730" y="2333549"/>
            <a:ext cx="81473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970" b="1" spc="5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JOBS</a:t>
            </a:r>
            <a:endParaRPr lang="en-US" sz="970" dirty="0"/>
          </a:p>
        </p:txBody>
      </p:sp>
      <p:sp>
        <p:nvSpPr>
          <p:cNvPr id="45" name="Text 43"/>
          <p:cNvSpPr/>
          <p:nvPr/>
        </p:nvSpPr>
        <p:spPr>
          <a:xfrm>
            <a:off x="5439766" y="2333549"/>
            <a:ext cx="113111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EVIDENCE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875995" y="2794406"/>
            <a:ext cx="48737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</a:t>
            </a:r>
            <a:endParaRPr lang="en-US" sz="1350" dirty="0"/>
          </a:p>
        </p:txBody>
      </p:sp>
      <p:sp>
        <p:nvSpPr>
          <p:cNvPr id="47" name="Text 45"/>
          <p:cNvSpPr/>
          <p:nvPr/>
        </p:nvSpPr>
        <p:spPr>
          <a:xfrm>
            <a:off x="2978201" y="2829154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48" name="Text 46"/>
          <p:cNvSpPr/>
          <p:nvPr/>
        </p:nvSpPr>
        <p:spPr>
          <a:xfrm>
            <a:off x="4822546" y="2794406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350" dirty="0"/>
          </a:p>
        </p:txBody>
      </p:sp>
      <p:sp>
        <p:nvSpPr>
          <p:cNvPr id="49" name="Text 47"/>
          <p:cNvSpPr/>
          <p:nvPr/>
        </p:nvSpPr>
        <p:spPr>
          <a:xfrm>
            <a:off x="5439766" y="2794406"/>
            <a:ext cx="114208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95.4% on time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75995" y="3356762"/>
            <a:ext cx="37673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2978201" y="3391510"/>
            <a:ext cx="40233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860" dirty="0"/>
          </a:p>
        </p:txBody>
      </p:sp>
      <p:sp>
        <p:nvSpPr>
          <p:cNvPr id="52" name="Text 50"/>
          <p:cNvSpPr/>
          <p:nvPr/>
        </p:nvSpPr>
        <p:spPr>
          <a:xfrm>
            <a:off x="4822546" y="3356762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1350" dirty="0"/>
          </a:p>
        </p:txBody>
      </p:sp>
      <p:sp>
        <p:nvSpPr>
          <p:cNvPr id="53" name="Text 51"/>
          <p:cNvSpPr/>
          <p:nvPr/>
        </p:nvSpPr>
        <p:spPr>
          <a:xfrm>
            <a:off x="5439766" y="3356762"/>
            <a:ext cx="122529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20 Sep</a:t>
            </a:r>
            <a:endParaRPr lang="en-US" sz="1350" dirty="0"/>
          </a:p>
        </p:txBody>
      </p:sp>
      <p:sp>
        <p:nvSpPr>
          <p:cNvPr id="54" name="Text 52"/>
          <p:cNvSpPr/>
          <p:nvPr/>
        </p:nvSpPr>
        <p:spPr>
          <a:xfrm>
            <a:off x="875995" y="3918204"/>
            <a:ext cx="14273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South + five hubs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2978201" y="3952951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56" name="Text 54"/>
          <p:cNvSpPr/>
          <p:nvPr/>
        </p:nvSpPr>
        <p:spPr>
          <a:xfrm>
            <a:off x="4822546" y="3918204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1350" dirty="0"/>
          </a:p>
        </p:txBody>
      </p:sp>
      <p:sp>
        <p:nvSpPr>
          <p:cNvPr id="57" name="Text 55"/>
          <p:cNvSpPr/>
          <p:nvPr/>
        </p:nvSpPr>
        <p:spPr>
          <a:xfrm>
            <a:off x="5439766" y="3918204"/>
            <a:ext cx="144475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sustained</a:t>
            </a:r>
            <a:endParaRPr lang="en-US" sz="1350" dirty="0"/>
          </a:p>
        </p:txBody>
      </p:sp>
      <p:sp>
        <p:nvSpPr>
          <p:cNvPr id="58" name="Text 56"/>
          <p:cNvSpPr/>
          <p:nvPr/>
        </p:nvSpPr>
        <p:spPr>
          <a:xfrm>
            <a:off x="875995" y="4480560"/>
            <a:ext cx="61356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</a:t>
            </a:r>
            <a:endParaRPr lang="en-US" sz="1350" dirty="0"/>
          </a:p>
        </p:txBody>
      </p:sp>
      <p:sp>
        <p:nvSpPr>
          <p:cNvPr id="59" name="Text 57"/>
          <p:cNvSpPr/>
          <p:nvPr/>
        </p:nvSpPr>
        <p:spPr>
          <a:xfrm>
            <a:off x="2978201" y="4515307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BLOCKED</a:t>
            </a:r>
            <a:endParaRPr lang="en-US" sz="860" dirty="0"/>
          </a:p>
        </p:txBody>
      </p:sp>
      <p:sp>
        <p:nvSpPr>
          <p:cNvPr id="60" name="Text 58"/>
          <p:cNvSpPr/>
          <p:nvPr/>
        </p:nvSpPr>
        <p:spPr>
          <a:xfrm>
            <a:off x="4822546" y="4480560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</a:t>
            </a:r>
            <a:endParaRPr lang="en-US" sz="1350" dirty="0"/>
          </a:p>
        </p:txBody>
      </p:sp>
      <p:sp>
        <p:nvSpPr>
          <p:cNvPr id="61" name="Text 59"/>
          <p:cNvSpPr/>
          <p:nvPr/>
        </p:nvSpPr>
        <p:spPr>
          <a:xfrm>
            <a:off x="5439766" y="4480560"/>
            <a:ext cx="159654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gate 24 Sep</a:t>
            </a:r>
            <a:endParaRPr lang="en-US" sz="1350" dirty="0"/>
          </a:p>
        </p:txBody>
      </p:sp>
      <p:sp>
        <p:nvSpPr>
          <p:cNvPr id="62" name="Text 60"/>
          <p:cNvSpPr/>
          <p:nvPr/>
        </p:nvSpPr>
        <p:spPr>
          <a:xfrm>
            <a:off x="7790688" y="2428646"/>
            <a:ext cx="21570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EXCEPTION THAT MATTERS</a:t>
            </a:r>
            <a:endParaRPr lang="en-US" sz="970" dirty="0"/>
          </a:p>
        </p:txBody>
      </p:sp>
      <p:sp>
        <p:nvSpPr>
          <p:cNvPr id="63" name="Text 61"/>
          <p:cNvSpPr/>
          <p:nvPr/>
        </p:nvSpPr>
        <p:spPr>
          <a:xfrm>
            <a:off x="7790688" y="2713939"/>
            <a:ext cx="355884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cannot scale on manual routing</a:t>
            </a:r>
            <a:endParaRPr lang="en-US" sz="1570" dirty="0"/>
          </a:p>
        </p:txBody>
      </p:sp>
      <p:sp>
        <p:nvSpPr>
          <p:cNvPr id="64" name="Text 62"/>
          <p:cNvSpPr/>
          <p:nvPr/>
        </p:nvSpPr>
        <p:spPr>
          <a:xfrm>
            <a:off x="7790688" y="3074213"/>
            <a:ext cx="356250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contributes the full €16k weekly benefit gap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delays the final two hubs.</a:t>
            </a:r>
            <a:endParaRPr lang="en-US" sz="1350" dirty="0"/>
          </a:p>
        </p:txBody>
      </p:sp>
      <p:sp>
        <p:nvSpPr>
          <p:cNvPr id="65" name="Text 63"/>
          <p:cNvSpPr/>
          <p:nvPr/>
        </p:nvSpPr>
        <p:spPr>
          <a:xfrm>
            <a:off x="7904988" y="3740810"/>
            <a:ext cx="103235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53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Mara I.</a:t>
            </a:r>
            <a:endParaRPr lang="en-US" sz="970" dirty="0"/>
          </a:p>
        </p:txBody>
      </p:sp>
      <p:sp>
        <p:nvSpPr>
          <p:cNvPr id="66" name="Text 64"/>
          <p:cNvSpPr/>
          <p:nvPr/>
        </p:nvSpPr>
        <p:spPr>
          <a:xfrm>
            <a:off x="895198" y="5158130"/>
            <a:ext cx="117500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today</a:t>
            </a:r>
            <a:endParaRPr lang="en-US" sz="1270" dirty="0"/>
          </a:p>
        </p:txBody>
      </p:sp>
      <p:sp>
        <p:nvSpPr>
          <p:cNvPr id="67" name="Text 65"/>
          <p:cNvSpPr/>
          <p:nvPr/>
        </p:nvSpPr>
        <p:spPr>
          <a:xfrm>
            <a:off x="895198" y="5377586"/>
            <a:ext cx="586953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 two integration engineers through the 24 September evidence gate.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5"/>
          <p:cNvSpPr/>
          <p:nvPr/>
        </p:nvSpPr>
        <p:spPr>
          <a:xfrm>
            <a:off x="685800" y="1984248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h2pe-3-0"/>
          <p:cNvSpPr/>
          <p:nvPr/>
        </p:nvSpPr>
        <p:spPr>
          <a:xfrm>
            <a:off x="685800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sp>
        <p:nvSpPr>
          <p:cNvPr id="5" name="h2pe-3-1"/>
          <p:cNvSpPr/>
          <p:nvPr/>
        </p:nvSpPr>
        <p:spPr>
          <a:xfrm>
            <a:off x="4496105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19050">
            <a:solidFill>
              <a:srgbClr val="2460A3"/>
            </a:solidFill>
            <a:prstDash val="solid"/>
          </a:ln>
        </p:spPr>
      </p:sp>
      <p:sp>
        <p:nvSpPr>
          <p:cNvPr id="6" name="h2pe-3-2"/>
          <p:cNvSpPr/>
          <p:nvPr/>
        </p:nvSpPr>
        <p:spPr>
          <a:xfrm>
            <a:off x="4496105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sp>
        <p:nvSpPr>
          <p:cNvPr id="7" name="h2pe-3-3"/>
          <p:cNvSpPr/>
          <p:nvPr/>
        </p:nvSpPr>
        <p:spPr>
          <a:xfrm>
            <a:off x="685800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cxnSp>
        <p:nvCxnSpPr>
          <p:cNvPr id="8" name="h2px-0"/>
          <p:cNvCxnSpPr>
            <a:stCxn id="4" idx="3"/>
            <a:endCxn id="5" idx="1"/>
          </p:cNvCxnSpPr>
          <p:nvPr/>
        </p:nvCxnSpPr>
        <p:spPr>
          <a:xfrm>
            <a:off x="3066898" y="3022092"/>
            <a:ext cx="1428293" cy="0"/>
          </a:xfrm>
          <a:prstGeom prst="straightConnector1">
            <a:avLst/>
          </a:prstGeom>
          <a:noFill/>
          <a:ln w="38100">
            <a:solidFill>
              <a:srgbClr val="A53B35"/>
            </a:solidFill>
            <a:prstDash val="solid"/>
            <a:tailEnd type="triangle"/>
          </a:ln>
        </p:spPr>
      </p:cxnSp>
      <p:cxnSp>
        <p:nvCxnSpPr>
          <p:cNvPr id="9" name="h2px-1"/>
          <p:cNvCxnSpPr>
            <a:stCxn id="5" idx="2"/>
            <a:endCxn id="6" idx="0"/>
          </p:cNvCxnSpPr>
          <p:nvPr/>
        </p:nvCxnSpPr>
        <p:spPr>
          <a:xfrm>
            <a:off x="5686654" y="3393338"/>
            <a:ext cx="0" cy="1104595"/>
          </a:xfrm>
          <a:prstGeom prst="straightConnector1">
            <a:avLst/>
          </a:prstGeom>
          <a:noFill/>
          <a:ln w="19050">
            <a:solidFill>
              <a:srgbClr val="111827">
                <a:alpha val="14000"/>
              </a:srgbClr>
            </a:solidFill>
            <a:prstDash val="solid"/>
            <a:tailEnd type="triangle"/>
          </a:ln>
        </p:spPr>
      </p:cxnSp>
      <p:cxnSp>
        <p:nvCxnSpPr>
          <p:cNvPr id="10" name="h2px-2"/>
          <p:cNvCxnSpPr>
            <a:stCxn id="6" idx="1"/>
            <a:endCxn id="7" idx="3"/>
          </p:cNvCxnSpPr>
          <p:nvPr/>
        </p:nvCxnSpPr>
        <p:spPr>
          <a:xfrm flipH="1">
            <a:off x="3066898" y="4870094"/>
            <a:ext cx="1428293" cy="0"/>
          </a:xfrm>
          <a:prstGeom prst="straightConnector1">
            <a:avLst/>
          </a:prstGeom>
          <a:noFill/>
          <a:ln w="19050">
            <a:solidFill>
              <a:srgbClr val="111827">
                <a:alpha val="14000"/>
              </a:srgbClr>
            </a:solidFill>
            <a:prstDash val="solid"/>
            <a:tailEnd type="triangle"/>
          </a:ln>
        </p:spPr>
      </p:cxnSp>
      <p:cxnSp>
        <p:nvCxnSpPr>
          <p:cNvPr id="11" name="h2px-3"/>
          <p:cNvCxnSpPr>
            <a:stCxn id="7" idx="0"/>
            <a:endCxn id="4" idx="2"/>
          </p:cNvCxnSpPr>
          <p:nvPr/>
        </p:nvCxnSpPr>
        <p:spPr>
          <a:xfrm flipV="1">
            <a:off x="1876349" y="3393338"/>
            <a:ext cx="0" cy="1104595"/>
          </a:xfrm>
          <a:prstGeom prst="straightConnector1">
            <a:avLst/>
          </a:prstGeom>
          <a:noFill/>
          <a:ln w="19050">
            <a:solidFill>
              <a:srgbClr val="818791"/>
            </a:solidFill>
            <a:prstDash val="dash"/>
          </a:ln>
        </p:spPr>
      </p:cxnSp>
      <p:sp>
        <p:nvSpPr>
          <p:cNvPr id="12" name="Shape 10"/>
          <p:cNvSpPr/>
          <p:nvPr/>
        </p:nvSpPr>
        <p:spPr>
          <a:xfrm>
            <a:off x="3257093" y="2670048"/>
            <a:ext cx="871423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5848502" y="3850538"/>
            <a:ext cx="921715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3257093" y="4546397"/>
            <a:ext cx="726034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3"/>
          <p:cNvSpPr/>
          <p:nvPr/>
        </p:nvSpPr>
        <p:spPr>
          <a:xfrm>
            <a:off x="7956194" y="2441448"/>
            <a:ext cx="3549701" cy="1347826"/>
          </a:xfrm>
          <a:prstGeom prst="roundRect">
            <a:avLst>
              <a:gd name="adj" fmla="val 8480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070494" y="2441448"/>
            <a:ext cx="3320826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7" name="Shape 15"/>
          <p:cNvSpPr/>
          <p:nvPr/>
        </p:nvSpPr>
        <p:spPr>
          <a:xfrm>
            <a:off x="8070494" y="3779215"/>
            <a:ext cx="3320826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956194" y="2555748"/>
            <a:ext cx="38130" cy="1119134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9" name="Shape 17"/>
          <p:cNvSpPr/>
          <p:nvPr/>
        </p:nvSpPr>
        <p:spPr>
          <a:xfrm>
            <a:off x="11495837" y="2555748"/>
            <a:ext cx="9510" cy="1119134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956194" y="3902659"/>
            <a:ext cx="3549701" cy="1566367"/>
          </a:xfrm>
          <a:prstGeom prst="roundRect">
            <a:avLst>
              <a:gd name="adj" fmla="val 7297"/>
            </a:avLst>
          </a:prstGeom>
          <a:solidFill>
            <a:srgbClr val="F6F9FB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956194" y="4016959"/>
            <a:ext cx="38130" cy="1338224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463954"/>
            <a:ext cx="5975604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hub depends on one routing service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2107692"/>
            <a:ext cx="626364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still uses manual queues when the dispatch orchestrator misses a location event.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47649" y="2765146"/>
            <a:ext cx="88422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DEMAND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847649" y="2916936"/>
            <a:ext cx="99761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intake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47649" y="3164738"/>
            <a:ext cx="104607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and location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4667098" y="2774290"/>
            <a:ext cx="175290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SHARED DEPENDENCY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4667098" y="2926994"/>
            <a:ext cx="1906524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Dispatch orchestrator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667098" y="3174797"/>
            <a:ext cx="10268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and route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4657954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DELIVERY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4657954" y="4764938"/>
            <a:ext cx="1570939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Technician mobile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657954" y="5012741"/>
            <a:ext cx="119512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and proof</a:t>
            </a:r>
            <a:endParaRPr lang="en-US" sz="970" dirty="0"/>
          </a:p>
        </p:txBody>
      </p:sp>
      <p:sp>
        <p:nvSpPr>
          <p:cNvPr id="33" name="Text 31"/>
          <p:cNvSpPr/>
          <p:nvPr/>
        </p:nvSpPr>
        <p:spPr>
          <a:xfrm>
            <a:off x="847649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· EVIDENCE</a:t>
            </a:r>
            <a:endParaRPr lang="en-US" sz="820" dirty="0"/>
          </a:p>
        </p:txBody>
      </p:sp>
      <p:sp>
        <p:nvSpPr>
          <p:cNvPr id="34" name="Text 32"/>
          <p:cNvSpPr/>
          <p:nvPr/>
        </p:nvSpPr>
        <p:spPr>
          <a:xfrm>
            <a:off x="847649" y="4764938"/>
            <a:ext cx="157276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 ledger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47649" y="5012741"/>
            <a:ext cx="136794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Time, outcome, benefit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3323844" y="2670048"/>
            <a:ext cx="76718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event</a:t>
            </a:r>
            <a:endParaRPr lang="en-US" sz="970" dirty="0"/>
          </a:p>
        </p:txBody>
      </p:sp>
      <p:sp>
        <p:nvSpPr>
          <p:cNvPr id="37" name="Text 35"/>
          <p:cNvSpPr/>
          <p:nvPr/>
        </p:nvSpPr>
        <p:spPr>
          <a:xfrm>
            <a:off x="5915254" y="3850538"/>
            <a:ext cx="81747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ordered route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3323844" y="4546397"/>
            <a:ext cx="62179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job</a:t>
            </a:r>
            <a:endParaRPr lang="en-US" sz="970" dirty="0"/>
          </a:p>
        </p:txBody>
      </p:sp>
      <p:sp>
        <p:nvSpPr>
          <p:cNvPr id="39" name="Text 37"/>
          <p:cNvSpPr/>
          <p:nvPr/>
        </p:nvSpPr>
        <p:spPr>
          <a:xfrm>
            <a:off x="8165592" y="2640787"/>
            <a:ext cx="86593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IT FAILS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8165592" y="2926994"/>
            <a:ext cx="299923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falls back to manual queues</a:t>
            </a:r>
            <a:endParaRPr lang="en-US" sz="1420" dirty="0"/>
          </a:p>
        </p:txBody>
      </p:sp>
      <p:sp>
        <p:nvSpPr>
          <p:cNvPr id="41" name="Text 39"/>
          <p:cNvSpPr/>
          <p:nvPr/>
        </p:nvSpPr>
        <p:spPr>
          <a:xfrm>
            <a:off x="8165592" y="3264408"/>
            <a:ext cx="291602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Travel rises and 64 jobs remain open.</a:t>
            </a:r>
            <a:endParaRPr lang="en-US" sz="1350" dirty="0"/>
          </a:p>
        </p:txBody>
      </p:sp>
      <p:sp>
        <p:nvSpPr>
          <p:cNvPr id="42" name="Text 40"/>
          <p:cNvSpPr/>
          <p:nvPr/>
        </p:nvSpPr>
        <p:spPr>
          <a:xfrm>
            <a:off x="8165592" y="4065422"/>
            <a:ext cx="76809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8165592" y="4350715"/>
            <a:ext cx="229331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Reconcile every 15 minutes</a:t>
            </a:r>
            <a:endParaRPr lang="en-US" sz="1420" dirty="0"/>
          </a:p>
        </p:txBody>
      </p:sp>
      <p:sp>
        <p:nvSpPr>
          <p:cNvPr id="44" name="Text 42"/>
          <p:cNvSpPr/>
          <p:nvPr/>
        </p:nvSpPr>
        <p:spPr>
          <a:xfrm>
            <a:off x="8165592" y="4688129"/>
            <a:ext cx="2937053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 the duty owner after two missed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6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7"/>
          <p:cNvSpPr/>
          <p:nvPr/>
        </p:nvSpPr>
        <p:spPr>
          <a:xfrm>
            <a:off x="685800" y="1744675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914400" y="5244998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2460A3"/>
          </a:solidFill>
          <a:ln/>
        </p:spPr>
      </p:sp>
      <p:sp>
        <p:nvSpPr>
          <p:cNvPr id="5" name="Shape 3"/>
          <p:cNvSpPr/>
          <p:nvPr/>
        </p:nvSpPr>
        <p:spPr>
          <a:xfrm>
            <a:off x="2319833" y="5244998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805709"/>
          </a:solidFill>
          <a:ln/>
        </p:spPr>
      </p:sp>
      <p:graphicFrame>
        <p:nvGraphicFramePr>
          <p:cNvPr id="6" name="Chart 0" descr=""/>
          <p:cNvGraphicFramePr/>
          <p:nvPr/>
        </p:nvGraphicFramePr>
        <p:xfrm>
          <a:off x="914400" y="2678278"/>
          <a:ext cx="6209690" cy="238109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85800" y="989381"/>
            <a:ext cx="9422892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On-time service recovered by 7.2 points</a:t>
            </a:r>
            <a:endParaRPr lang="en-US" sz="4050" dirty="0"/>
          </a:p>
        </p:txBody>
      </p:sp>
      <p:sp>
        <p:nvSpPr>
          <p:cNvPr id="8" name="Text 5"/>
          <p:cNvSpPr/>
          <p:nvPr/>
        </p:nvSpPr>
        <p:spPr>
          <a:xfrm>
            <a:off x="685800" y="2049170"/>
            <a:ext cx="9352483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 stable hubs improved every week; Central keeps the network 1.8 points below the rollout gate.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1104595" y="5211166"/>
            <a:ext cx="107259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On-time service</a:t>
            </a:r>
            <a:endParaRPr lang="en-US" sz="1120" dirty="0"/>
          </a:p>
        </p:txBody>
      </p:sp>
      <p:sp>
        <p:nvSpPr>
          <p:cNvPr id="10" name="Text 7"/>
          <p:cNvSpPr/>
          <p:nvPr/>
        </p:nvSpPr>
        <p:spPr>
          <a:xfrm>
            <a:off x="2510942" y="5211166"/>
            <a:ext cx="11119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95% rollout gate</a:t>
            </a:r>
            <a:endParaRPr lang="en-US" sz="1120" dirty="0"/>
          </a:p>
        </p:txBody>
      </p:sp>
      <p:sp>
        <p:nvSpPr>
          <p:cNvPr id="11" name="Text 8"/>
          <p:cNvSpPr/>
          <p:nvPr/>
        </p:nvSpPr>
        <p:spPr>
          <a:xfrm>
            <a:off x="685800" y="5801868"/>
            <a:ext cx="5479999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Fictional weekly operating ledger · 410 completed jobs per week at Week 6.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8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9"/>
          <p:cNvSpPr/>
          <p:nvPr/>
        </p:nvSpPr>
        <p:spPr>
          <a:xfrm>
            <a:off x="685800" y="1630375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363724"/>
            <a:ext cx="7157283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800454" y="2488082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E0E9F2"/>
          </a:solidFill>
          <a:ln w="9525">
            <a:solidFill>
              <a:srgbClr val="B9CCE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54550" y="2488082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3185770"/>
            <a:ext cx="7157283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800454" y="3310128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EDE7DD"/>
          </a:solidFill>
          <a:ln w="9525">
            <a:solidFill>
              <a:srgbClr val="D6C9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4550" y="3310128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007815"/>
            <a:ext cx="7157283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800454" y="4132174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54550" y="4132174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EDE7DD"/>
          </a:solidFill>
          <a:ln w="9525">
            <a:solidFill>
              <a:srgbClr val="D6C9B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82512" y="4132174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FFFFFF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4716" y="2087575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F6F9FB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14716" y="2201875"/>
            <a:ext cx="38130" cy="581467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6" name="Shape 14"/>
          <p:cNvSpPr/>
          <p:nvPr/>
        </p:nvSpPr>
        <p:spPr>
          <a:xfrm>
            <a:off x="8014716" y="2992831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F6F9FB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4716" y="3107131"/>
            <a:ext cx="38130" cy="581467"/>
          </a:xfrm>
          <a:prstGeom prst="rect">
            <a:avLst/>
          </a:prstGeom>
          <a:solidFill>
            <a:srgbClr val="805709"/>
          </a:solidFill>
          <a:ln/>
        </p:spPr>
      </p:sp>
      <p:sp>
        <p:nvSpPr>
          <p:cNvPr id="18" name="Shape 16"/>
          <p:cNvSpPr/>
          <p:nvPr/>
        </p:nvSpPr>
        <p:spPr>
          <a:xfrm>
            <a:off x="8014716" y="3898087"/>
            <a:ext cx="3491179" cy="1095451"/>
          </a:xfrm>
          <a:prstGeom prst="roundRect">
            <a:avLst>
              <a:gd name="adj" fmla="val 10434"/>
            </a:avLst>
          </a:prstGeom>
          <a:solidFill>
            <a:srgbClr val="F6F9FB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014716" y="4012387"/>
            <a:ext cx="38130" cy="86721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0" name="Shape 18"/>
          <p:cNvSpPr/>
          <p:nvPr/>
        </p:nvSpPr>
        <p:spPr>
          <a:xfrm>
            <a:off x="685800" y="5127955"/>
            <a:ext cx="10820095" cy="694944"/>
          </a:xfrm>
          <a:prstGeom prst="roundRect">
            <a:avLst>
              <a:gd name="adj" fmla="val 16447"/>
            </a:avLst>
          </a:prstGeom>
          <a:solidFill>
            <a:srgbClr val="EDF2F8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5800" y="5242255"/>
            <a:ext cx="38130" cy="46671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110996"/>
            <a:ext cx="7891272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final rollout holds if routing clears on 24 September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1754734"/>
            <a:ext cx="5905195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controls the date; training controls whether the expansion creates value.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800454" y="2087575"/>
            <a:ext cx="56509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W3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327502" y="2087575"/>
            <a:ext cx="56509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W4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54550" y="2087575"/>
            <a:ext cx="57607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W1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382512" y="2087575"/>
            <a:ext cx="59436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W2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85800" y="2589581"/>
            <a:ext cx="585216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</a:t>
            </a:r>
            <a:endParaRPr lang="en-US" sz="1270" dirty="0"/>
          </a:p>
        </p:txBody>
      </p:sp>
      <p:sp>
        <p:nvSpPr>
          <p:cNvPr id="29" name="Text 27"/>
          <p:cNvSpPr/>
          <p:nvPr/>
        </p:nvSpPr>
        <p:spPr>
          <a:xfrm>
            <a:off x="685800" y="2819095"/>
            <a:ext cx="41148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1943100" y="2592324"/>
            <a:ext cx="97749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 events</a:t>
            </a:r>
            <a:endParaRPr lang="en-US" sz="1120" dirty="0"/>
          </a:p>
        </p:txBody>
      </p:sp>
      <p:sp>
        <p:nvSpPr>
          <p:cNvPr id="31" name="Text 29"/>
          <p:cNvSpPr/>
          <p:nvPr/>
        </p:nvSpPr>
        <p:spPr>
          <a:xfrm>
            <a:off x="1943100" y="2799893"/>
            <a:ext cx="86502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engineers</a:t>
            </a:r>
            <a:endParaRPr lang="en-US" sz="970" dirty="0"/>
          </a:p>
        </p:txBody>
      </p:sp>
      <p:sp>
        <p:nvSpPr>
          <p:cNvPr id="32" name="Text 30"/>
          <p:cNvSpPr/>
          <p:nvPr/>
        </p:nvSpPr>
        <p:spPr>
          <a:xfrm>
            <a:off x="4998110" y="2592324"/>
            <a:ext cx="57058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</a:t>
            </a:r>
            <a:endParaRPr lang="en-US" sz="1120" dirty="0"/>
          </a:p>
        </p:txBody>
      </p:sp>
      <p:sp>
        <p:nvSpPr>
          <p:cNvPr id="33" name="Text 31"/>
          <p:cNvSpPr/>
          <p:nvPr/>
        </p:nvSpPr>
        <p:spPr>
          <a:xfrm>
            <a:off x="4998110" y="2799893"/>
            <a:ext cx="77906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releases</a:t>
            </a:r>
            <a:endParaRPr lang="en-US" sz="970" dirty="0"/>
          </a:p>
        </p:txBody>
      </p:sp>
      <p:sp>
        <p:nvSpPr>
          <p:cNvPr id="34" name="Text 32"/>
          <p:cNvSpPr/>
          <p:nvPr/>
        </p:nvSpPr>
        <p:spPr>
          <a:xfrm>
            <a:off x="685800" y="3411626"/>
            <a:ext cx="689458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1270" dirty="0"/>
          </a:p>
        </p:txBody>
      </p:sp>
      <p:sp>
        <p:nvSpPr>
          <p:cNvPr id="35" name="Text 33"/>
          <p:cNvSpPr/>
          <p:nvPr/>
        </p:nvSpPr>
        <p:spPr>
          <a:xfrm>
            <a:off x="685800" y="3641141"/>
            <a:ext cx="4553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1943100" y="3414370"/>
            <a:ext cx="72877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pack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1943100" y="3621938"/>
            <a:ext cx="84582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Sep review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4998110" y="3414370"/>
            <a:ext cx="6281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4998110" y="3621938"/>
            <a:ext cx="54864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/ hold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685800" y="4233672"/>
            <a:ext cx="68305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</a:t>
            </a:r>
            <a:endParaRPr lang="en-US" sz="1270" dirty="0"/>
          </a:p>
        </p:txBody>
      </p:sp>
      <p:sp>
        <p:nvSpPr>
          <p:cNvPr id="41" name="Text 39"/>
          <p:cNvSpPr/>
          <p:nvPr/>
        </p:nvSpPr>
        <p:spPr>
          <a:xfrm>
            <a:off x="685800" y="4463186"/>
            <a:ext cx="47823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187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JONAS</a:t>
            </a:r>
            <a:endParaRPr lang="en-US" sz="970" dirty="0"/>
          </a:p>
        </p:txBody>
      </p:sp>
      <p:sp>
        <p:nvSpPr>
          <p:cNvPr id="42" name="Text 40"/>
          <p:cNvSpPr/>
          <p:nvPr/>
        </p:nvSpPr>
        <p:spPr>
          <a:xfrm>
            <a:off x="1943100" y="4236415"/>
            <a:ext cx="81473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</a:t>
            </a:r>
            <a:endParaRPr lang="en-US" sz="1120" dirty="0"/>
          </a:p>
        </p:txBody>
      </p:sp>
      <p:sp>
        <p:nvSpPr>
          <p:cNvPr id="43" name="Text 41"/>
          <p:cNvSpPr/>
          <p:nvPr/>
        </p:nvSpPr>
        <p:spPr>
          <a:xfrm>
            <a:off x="1943100" y="4443984"/>
            <a:ext cx="61904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trained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998110" y="4236415"/>
            <a:ext cx="74523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1120" dirty="0"/>
          </a:p>
        </p:txBody>
      </p:sp>
      <p:sp>
        <p:nvSpPr>
          <p:cNvPr id="45" name="Text 43"/>
          <p:cNvSpPr/>
          <p:nvPr/>
        </p:nvSpPr>
        <p:spPr>
          <a:xfrm>
            <a:off x="4998110" y="4443984"/>
            <a:ext cx="40965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2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6525158" y="4236415"/>
            <a:ext cx="73975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hubs</a:t>
            </a:r>
            <a:endParaRPr lang="en-US" sz="1120" dirty="0"/>
          </a:p>
        </p:txBody>
      </p:sp>
      <p:sp>
        <p:nvSpPr>
          <p:cNvPr id="47" name="Text 45"/>
          <p:cNvSpPr/>
          <p:nvPr/>
        </p:nvSpPr>
        <p:spPr>
          <a:xfrm>
            <a:off x="6525158" y="4443984"/>
            <a:ext cx="5696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sites</a:t>
            </a:r>
            <a:endParaRPr lang="en-US" sz="970" dirty="0"/>
          </a:p>
        </p:txBody>
      </p:sp>
      <p:sp>
        <p:nvSpPr>
          <p:cNvPr id="48" name="Text 46"/>
          <p:cNvSpPr/>
          <p:nvPr/>
        </p:nvSpPr>
        <p:spPr>
          <a:xfrm>
            <a:off x="8195767" y="2221078"/>
            <a:ext cx="1193292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1 · Routing</a:t>
            </a:r>
            <a:endParaRPr lang="en-US" sz="1270" dirty="0"/>
          </a:p>
        </p:txBody>
      </p:sp>
      <p:sp>
        <p:nvSpPr>
          <p:cNvPr id="49" name="Text 47"/>
          <p:cNvSpPr/>
          <p:nvPr/>
        </p:nvSpPr>
        <p:spPr>
          <a:xfrm>
            <a:off x="8195767" y="2535631"/>
            <a:ext cx="264718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by 24 Sep or hold two hubs.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195767" y="3126334"/>
            <a:ext cx="140909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2 · Readiness</a:t>
            </a:r>
            <a:endParaRPr lang="en-US" sz="1270" dirty="0"/>
          </a:p>
        </p:txBody>
      </p:sp>
      <p:sp>
        <p:nvSpPr>
          <p:cNvPr id="51" name="Text 49"/>
          <p:cNvSpPr/>
          <p:nvPr/>
        </p:nvSpPr>
        <p:spPr>
          <a:xfrm>
            <a:off x="8195767" y="3440887"/>
            <a:ext cx="288127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champions pass the live scenario.</a:t>
            </a:r>
            <a:endParaRPr lang="en-US" sz="1350" dirty="0"/>
          </a:p>
        </p:txBody>
      </p:sp>
      <p:sp>
        <p:nvSpPr>
          <p:cNvPr id="52" name="Text 50"/>
          <p:cNvSpPr/>
          <p:nvPr/>
        </p:nvSpPr>
        <p:spPr>
          <a:xfrm>
            <a:off x="8195767" y="4031590"/>
            <a:ext cx="107807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ACTION</a:t>
            </a:r>
            <a:endParaRPr lang="en-US" sz="970" dirty="0"/>
          </a:p>
        </p:txBody>
      </p:sp>
      <p:sp>
        <p:nvSpPr>
          <p:cNvPr id="53" name="Text 51"/>
          <p:cNvSpPr/>
          <p:nvPr/>
        </p:nvSpPr>
        <p:spPr>
          <a:xfrm>
            <a:off x="8195767" y="4317797"/>
            <a:ext cx="1941271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the evidence review</a:t>
            </a:r>
            <a:endParaRPr lang="en-US" sz="1270" dirty="0"/>
          </a:p>
        </p:txBody>
      </p:sp>
      <p:sp>
        <p:nvSpPr>
          <p:cNvPr id="54" name="Text 52"/>
          <p:cNvSpPr/>
          <p:nvPr/>
        </p:nvSpPr>
        <p:spPr>
          <a:xfrm>
            <a:off x="8195767" y="4632350"/>
            <a:ext cx="254020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 · 24 Sep · decision in room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886054" y="5260543"/>
            <a:ext cx="87142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Rollout rule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886054" y="5460797"/>
            <a:ext cx="602772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routing gate; reduce scope rather than accepting manual queues.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1"/>
          <p:cNvSpPr/>
          <p:nvPr/>
        </p:nvSpPr>
        <p:spPr>
          <a:xfrm>
            <a:off x="685800" y="2112264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1828800" y="2873959"/>
            <a:ext cx="8534095" cy="19202"/>
          </a:xfrm>
          <a:prstGeom prst="rect">
            <a:avLst/>
          </a:prstGeom>
          <a:solidFill>
            <a:srgbClr val="111827">
              <a:alpha val="1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771193" y="2664562"/>
            <a:ext cx="418795" cy="418795"/>
          </a:xfrm>
          <a:prstGeom prst="ellipse">
            <a:avLst/>
          </a:prstGeom>
          <a:solidFill>
            <a:srgbClr val="2460A3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14393" y="2664562"/>
            <a:ext cx="418795" cy="418795"/>
          </a:xfrm>
          <a:prstGeom prst="ellipse">
            <a:avLst/>
          </a:prstGeom>
          <a:solidFill>
            <a:srgbClr val="A53B35"/>
          </a:solidFill>
          <a:ln/>
        </p:spPr>
      </p:sp>
      <p:sp>
        <p:nvSpPr>
          <p:cNvPr id="8" name="Shape 6"/>
          <p:cNvSpPr/>
          <p:nvPr/>
        </p:nvSpPr>
        <p:spPr>
          <a:xfrm>
            <a:off x="34290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A53B3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257593" y="2664562"/>
            <a:ext cx="418795" cy="418795"/>
          </a:xfrm>
          <a:prstGeom prst="ellipse">
            <a:avLst/>
          </a:prstGeom>
          <a:solidFill>
            <a:srgbClr val="2460A3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000793" y="2664562"/>
            <a:ext cx="418795" cy="418795"/>
          </a:xfrm>
          <a:prstGeom prst="ellipse">
            <a:avLst/>
          </a:prstGeom>
          <a:solidFill>
            <a:srgbClr val="2460A3"/>
          </a:solidFill>
          <a:ln/>
        </p:spPr>
      </p:sp>
      <p:sp>
        <p:nvSpPr>
          <p:cNvPr id="12" name="Shape 10"/>
          <p:cNvSpPr/>
          <p:nvPr/>
        </p:nvSpPr>
        <p:spPr>
          <a:xfrm>
            <a:off x="89154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4646066"/>
            <a:ext cx="10820095" cy="694944"/>
          </a:xfrm>
          <a:prstGeom prst="roundRect">
            <a:avLst>
              <a:gd name="adj" fmla="val 16447"/>
            </a:avLst>
          </a:prstGeom>
          <a:solidFill>
            <a:srgbClr val="EDF2F8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85800" y="4760366"/>
            <a:ext cx="38130" cy="46671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1591970"/>
            <a:ext cx="4953305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stall at routing, not in the field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85800" y="2235708"/>
            <a:ext cx="623986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service is fast after assignment; Central's manual queue creates the 27-minute loss.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918411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270" dirty="0"/>
          </a:p>
        </p:txBody>
      </p:sp>
      <p:sp>
        <p:nvSpPr>
          <p:cNvPr id="18" name="Text 16"/>
          <p:cNvSpPr/>
          <p:nvPr/>
        </p:nvSpPr>
        <p:spPr>
          <a:xfrm>
            <a:off x="1662379" y="3197657"/>
            <a:ext cx="63733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70178" y="3445459"/>
            <a:ext cx="2021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submits job and location.</a:t>
            </a:r>
            <a:endParaRPr lang="en-US" sz="940" dirty="0"/>
          </a:p>
        </p:txBody>
      </p:sp>
      <p:sp>
        <p:nvSpPr>
          <p:cNvPr id="20" name="Text 18"/>
          <p:cNvSpPr/>
          <p:nvPr/>
        </p:nvSpPr>
        <p:spPr>
          <a:xfrm>
            <a:off x="8001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2460A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21" name="Text 19"/>
          <p:cNvSpPr/>
          <p:nvPr/>
        </p:nvSpPr>
        <p:spPr>
          <a:xfrm>
            <a:off x="800100" y="4273906"/>
            <a:ext cx="128016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 complete first time</a:t>
            </a:r>
            <a:endParaRPr lang="en-US" sz="860" dirty="0"/>
          </a:p>
        </p:txBody>
      </p:sp>
      <p:sp>
        <p:nvSpPr>
          <p:cNvPr id="22" name="Text 20"/>
          <p:cNvSpPr/>
          <p:nvPr/>
        </p:nvSpPr>
        <p:spPr>
          <a:xfrm>
            <a:off x="4661611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270" dirty="0"/>
          </a:p>
        </p:txBody>
      </p:sp>
      <p:sp>
        <p:nvSpPr>
          <p:cNvPr id="23" name="Text 21"/>
          <p:cNvSpPr/>
          <p:nvPr/>
        </p:nvSpPr>
        <p:spPr>
          <a:xfrm>
            <a:off x="4493362" y="3197657"/>
            <a:ext cx="46085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487522" y="3445459"/>
            <a:ext cx="24725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queue at Central</a:t>
            </a:r>
            <a:pPr algn="ctr" indent="0" marL="0">
              <a:buNone/>
            </a:pPr>
            <a:r>
              <a:rPr lang="en-US" sz="94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when events fail.</a:t>
            </a:r>
            <a:endParaRPr lang="en-US" sz="940" dirty="0"/>
          </a:p>
        </p:txBody>
      </p:sp>
      <p:sp>
        <p:nvSpPr>
          <p:cNvPr id="25" name="Text 23"/>
          <p:cNvSpPr/>
          <p:nvPr/>
        </p:nvSpPr>
        <p:spPr>
          <a:xfrm>
            <a:off x="3543300" y="4140403"/>
            <a:ext cx="64739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A53B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BOTTLENECK</a:t>
            </a:r>
            <a:endParaRPr lang="en-US" sz="670" dirty="0"/>
          </a:p>
        </p:txBody>
      </p:sp>
      <p:sp>
        <p:nvSpPr>
          <p:cNvPr id="26" name="Text 24"/>
          <p:cNvSpPr/>
          <p:nvPr/>
        </p:nvSpPr>
        <p:spPr>
          <a:xfrm>
            <a:off x="3543300" y="4273906"/>
            <a:ext cx="94091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min · target 15</a:t>
            </a:r>
            <a:endParaRPr lang="en-US" sz="860" dirty="0"/>
          </a:p>
        </p:txBody>
      </p:sp>
      <p:sp>
        <p:nvSpPr>
          <p:cNvPr id="27" name="Text 25"/>
          <p:cNvSpPr/>
          <p:nvPr/>
        </p:nvSpPr>
        <p:spPr>
          <a:xfrm>
            <a:off x="7403897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270" dirty="0"/>
          </a:p>
        </p:txBody>
      </p:sp>
      <p:sp>
        <p:nvSpPr>
          <p:cNvPr id="28" name="Text 26"/>
          <p:cNvSpPr/>
          <p:nvPr/>
        </p:nvSpPr>
        <p:spPr>
          <a:xfrm>
            <a:off x="7164324" y="3197657"/>
            <a:ext cx="6053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Resolve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549847" y="3445459"/>
            <a:ext cx="183520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Technician follows ordered jobs.</a:t>
            </a:r>
            <a:endParaRPr lang="en-US" sz="940" dirty="0"/>
          </a:p>
        </p:txBody>
      </p:sp>
      <p:sp>
        <p:nvSpPr>
          <p:cNvPr id="30" name="Text 28"/>
          <p:cNvSpPr/>
          <p:nvPr/>
        </p:nvSpPr>
        <p:spPr>
          <a:xfrm>
            <a:off x="62865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2460A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1" name="Text 29"/>
          <p:cNvSpPr/>
          <p:nvPr/>
        </p:nvSpPr>
        <p:spPr>
          <a:xfrm>
            <a:off x="6286500" y="4273906"/>
            <a:ext cx="93726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 first-time fix</a:t>
            </a:r>
            <a:endParaRPr lang="en-US" sz="860" dirty="0"/>
          </a:p>
        </p:txBody>
      </p:sp>
      <p:sp>
        <p:nvSpPr>
          <p:cNvPr id="32" name="Text 30"/>
          <p:cNvSpPr/>
          <p:nvPr/>
        </p:nvSpPr>
        <p:spPr>
          <a:xfrm>
            <a:off x="10147097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270" dirty="0"/>
          </a:p>
        </p:txBody>
      </p:sp>
      <p:sp>
        <p:nvSpPr>
          <p:cNvPr id="33" name="Text 31"/>
          <p:cNvSpPr/>
          <p:nvPr/>
        </p:nvSpPr>
        <p:spPr>
          <a:xfrm>
            <a:off x="9988906" y="3197657"/>
            <a:ext cx="44439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362542" y="3445459"/>
            <a:ext cx="169621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writes to the ledger.</a:t>
            </a:r>
            <a:endParaRPr lang="en-US" sz="940" dirty="0"/>
          </a:p>
        </p:txBody>
      </p:sp>
      <p:sp>
        <p:nvSpPr>
          <p:cNvPr id="35" name="Text 33"/>
          <p:cNvSpPr/>
          <p:nvPr/>
        </p:nvSpPr>
        <p:spPr>
          <a:xfrm>
            <a:off x="90297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2460A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6" name="Text 34"/>
          <p:cNvSpPr/>
          <p:nvPr/>
        </p:nvSpPr>
        <p:spPr>
          <a:xfrm>
            <a:off x="9029700" y="4273906"/>
            <a:ext cx="77998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93.2% on time</a:t>
            </a:r>
            <a:endParaRPr lang="en-US" sz="860" dirty="0"/>
          </a:p>
        </p:txBody>
      </p:sp>
      <p:sp>
        <p:nvSpPr>
          <p:cNvPr id="37" name="Text 35"/>
          <p:cNvSpPr/>
          <p:nvPr/>
        </p:nvSpPr>
        <p:spPr>
          <a:xfrm>
            <a:off x="886054" y="4779569"/>
            <a:ext cx="133502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at routing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86054" y="4979822"/>
            <a:ext cx="939546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Reconcile events every 15 minutes; alert Mara after two misses. Expected effect: recover 27 minutes and €16k per week.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3"/>
          <p:cNvSpPr/>
          <p:nvPr/>
        </p:nvSpPr>
        <p:spPr>
          <a:xfrm>
            <a:off x="685800" y="1812341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6" name="Shape 4"/>
          <p:cNvSpPr/>
          <p:nvPr/>
        </p:nvSpPr>
        <p:spPr>
          <a:xfrm>
            <a:off x="3418942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18942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8" name="Shape 6"/>
          <p:cNvSpPr/>
          <p:nvPr/>
        </p:nvSpPr>
        <p:spPr>
          <a:xfrm>
            <a:off x="6152998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152998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0" name="Shape 8"/>
          <p:cNvSpPr/>
          <p:nvPr/>
        </p:nvSpPr>
        <p:spPr>
          <a:xfrm>
            <a:off x="8887054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4F7FA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887054" y="2088490"/>
            <a:ext cx="38130" cy="982797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2" name="h2pc-2"/>
          <p:cNvSpPr/>
          <p:nvPr/>
        </p:nvSpPr>
        <p:spPr>
          <a:xfrm>
            <a:off x="685800" y="3375965"/>
            <a:ext cx="4381805" cy="724205"/>
          </a:xfrm>
          <a:custGeom>
            <a:avLst/>
            <a:gdLst/>
            <a:ahLst/>
            <a:rect l="0" t="0" r="46008" b="7600"/>
            <a:pathLst>
              <a:path w="46008" h="7600">
                <a:moveTo>
                  <a:pt x="800" y="0"/>
                </a:moveTo>
                <a:lnTo>
                  <a:pt x="46008" y="0"/>
                </a:lnTo>
                <a:lnTo>
                  <a:pt x="46008" y="0"/>
                </a:lnTo>
                <a:lnTo>
                  <a:pt x="46008" y="7600"/>
                </a:lnTo>
                <a:lnTo>
                  <a:pt x="46008" y="7600"/>
                </a:lnTo>
                <a:lnTo>
                  <a:pt x="800" y="7600"/>
                </a:lnTo>
                <a:arcTo wR="800" hR="800" stAng="5400000" swAng="5400000"/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2460A3"/>
          </a:solidFill>
          <a:ln/>
        </p:spPr>
      </p:sp>
      <p:sp>
        <p:nvSpPr>
          <p:cNvPr id="13" name="Shape 11"/>
          <p:cNvSpPr/>
          <p:nvPr/>
        </p:nvSpPr>
        <p:spPr>
          <a:xfrm>
            <a:off x="5067605" y="3375965"/>
            <a:ext cx="3094330" cy="724205"/>
          </a:xfrm>
          <a:prstGeom prst="rect">
            <a:avLst/>
          </a:prstGeom>
          <a:solidFill>
            <a:srgbClr val="CACCD0"/>
          </a:solidFill>
          <a:ln/>
        </p:spPr>
      </p:sp>
      <p:sp>
        <p:nvSpPr>
          <p:cNvPr id="14" name="Shape 12"/>
          <p:cNvSpPr/>
          <p:nvPr/>
        </p:nvSpPr>
        <p:spPr>
          <a:xfrm>
            <a:off x="8162849" y="3375965"/>
            <a:ext cx="2055571" cy="724205"/>
          </a:xfrm>
          <a:prstGeom prst="rect">
            <a:avLst/>
          </a:prstGeom>
          <a:solidFill>
            <a:srgbClr val="D7D9DC"/>
          </a:solidFill>
          <a:ln/>
        </p:spPr>
      </p:sp>
      <p:sp>
        <p:nvSpPr>
          <p:cNvPr id="15" name="h2pc-3"/>
          <p:cNvSpPr/>
          <p:nvPr/>
        </p:nvSpPr>
        <p:spPr>
          <a:xfrm>
            <a:off x="10218420" y="3375965"/>
            <a:ext cx="1287475" cy="724205"/>
          </a:xfrm>
          <a:custGeom>
            <a:avLst/>
            <a:gdLst/>
            <a:ahLst/>
            <a:rect l="0" t="0" r="13517" b="7600"/>
            <a:pathLst>
              <a:path w="13517" h="7600">
                <a:moveTo>
                  <a:pt x="0" y="0"/>
                </a:moveTo>
                <a:lnTo>
                  <a:pt x="12717" y="0"/>
                </a:lnTo>
                <a:arcTo wR="800" hR="800" stAng="16200000" swAng="5400000"/>
                <a:lnTo>
                  <a:pt x="13517" y="6800"/>
                </a:lnTo>
                <a:arcTo wR="800" hR="800" stAng="0" swAng="5400000"/>
                <a:lnTo>
                  <a:pt x="0" y="7600"/>
                </a:lnTo>
                <a:lnTo>
                  <a:pt x="0" y="7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2E3E6"/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593031"/>
            <a:ext cx="2519263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85800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2460A3"/>
          </a:solidFill>
          <a:ln/>
        </p:spPr>
      </p:sp>
      <p:sp>
        <p:nvSpPr>
          <p:cNvPr id="18" name="Shape 16"/>
          <p:cNvSpPr/>
          <p:nvPr/>
        </p:nvSpPr>
        <p:spPr>
          <a:xfrm>
            <a:off x="3452774" y="4593031"/>
            <a:ext cx="2519263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3452774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CACCD0"/>
          </a:solidFill>
          <a:ln/>
        </p:spPr>
      </p:sp>
      <p:sp>
        <p:nvSpPr>
          <p:cNvPr id="20" name="Shape 18"/>
          <p:cNvSpPr/>
          <p:nvPr/>
        </p:nvSpPr>
        <p:spPr>
          <a:xfrm>
            <a:off x="6219749" y="4593031"/>
            <a:ext cx="2519263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219749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D7D9DC"/>
          </a:solidFill>
          <a:ln/>
        </p:spPr>
      </p:sp>
      <p:sp>
        <p:nvSpPr>
          <p:cNvPr id="22" name="Shape 20"/>
          <p:cNvSpPr/>
          <p:nvPr/>
        </p:nvSpPr>
        <p:spPr>
          <a:xfrm>
            <a:off x="8986723" y="4593031"/>
            <a:ext cx="2519263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8986723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E2E3E6"/>
          </a:solidFill>
          <a:ln/>
        </p:spPr>
      </p:sp>
      <p:sp>
        <p:nvSpPr>
          <p:cNvPr id="24" name="Shape 22"/>
          <p:cNvSpPr/>
          <p:nvPr/>
        </p:nvSpPr>
        <p:spPr>
          <a:xfrm>
            <a:off x="685800" y="4774082"/>
            <a:ext cx="10820095" cy="866851"/>
          </a:xfrm>
          <a:prstGeom prst="roundRect">
            <a:avLst>
              <a:gd name="adj" fmla="val 13186"/>
            </a:avLst>
          </a:prstGeom>
          <a:solidFill>
            <a:srgbClr val="EDF2F8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85800" y="4888382"/>
            <a:ext cx="38130" cy="63816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1292962"/>
            <a:ext cx="5593385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stable hubs create €84k each week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971093" y="2174443"/>
            <a:ext cx="843077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410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971093" y="2745943"/>
            <a:ext cx="161025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Completed jobs / week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705149" y="2174443"/>
            <a:ext cx="1438351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min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3705149" y="2745943"/>
            <a:ext cx="97383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per job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38290" y="2174443"/>
            <a:ext cx="1168603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€84k</a:t>
            </a:r>
            <a:endParaRPr lang="en-US" sz="3600" dirty="0"/>
          </a:p>
        </p:txBody>
      </p:sp>
      <p:sp>
        <p:nvSpPr>
          <p:cNvPr id="32" name="Text 30"/>
          <p:cNvSpPr/>
          <p:nvPr/>
        </p:nvSpPr>
        <p:spPr>
          <a:xfrm>
            <a:off x="6438290" y="2745943"/>
            <a:ext cx="105247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benefit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9172346" y="2174443"/>
            <a:ext cx="928116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8</a:t>
            </a:r>
            <a:endParaRPr lang="en-US" sz="3600" dirty="0"/>
          </a:p>
        </p:txBody>
      </p:sp>
      <p:sp>
        <p:nvSpPr>
          <p:cNvPr id="34" name="Text 32"/>
          <p:cNvSpPr/>
          <p:nvPr/>
        </p:nvSpPr>
        <p:spPr>
          <a:xfrm>
            <a:off x="9172346" y="2745943"/>
            <a:ext cx="84673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5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Stable hubs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691079" y="3652114"/>
            <a:ext cx="3995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€34k</a:t>
            </a:r>
            <a:endParaRPr lang="en-US" sz="1120" dirty="0"/>
          </a:p>
        </p:txBody>
      </p:sp>
      <p:sp>
        <p:nvSpPr>
          <p:cNvPr id="36" name="Text 34"/>
          <p:cNvSpPr/>
          <p:nvPr/>
        </p:nvSpPr>
        <p:spPr>
          <a:xfrm>
            <a:off x="6431890" y="3652114"/>
            <a:ext cx="39502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€24k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9015984" y="3652114"/>
            <a:ext cx="3767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€16k</a:t>
            </a:r>
            <a:endParaRPr lang="en-US" sz="1120" dirty="0"/>
          </a:p>
        </p:txBody>
      </p:sp>
      <p:sp>
        <p:nvSpPr>
          <p:cNvPr id="38" name="Text 36"/>
          <p:cNvSpPr/>
          <p:nvPr/>
        </p:nvSpPr>
        <p:spPr>
          <a:xfrm>
            <a:off x="10687507" y="3652114"/>
            <a:ext cx="3767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€10k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933602" y="4319626"/>
            <a:ext cx="51206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Labour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2813609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€34k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3700577" y="4319626"/>
            <a:ext cx="44074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Travel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580583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€24k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67551" y="4319626"/>
            <a:ext cx="90799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visits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347558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€16k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9234526" y="4319626"/>
            <a:ext cx="102412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Administration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1114532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€10k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52805" y="4974336"/>
            <a:ext cx="91988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gate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952805" y="5212994"/>
            <a:ext cx="639805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Central's routing repair closes the remaining €16k gap to the €100k weekly target.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5400000" scaled="0"/>
          </a:gradFill>
          <a:ln/>
        </p:spPr>
      </p:sp>
      <p:sp>
        <p:nvSpPr>
          <p:cNvPr id="3" name="h2pg-15"/>
          <p:cNvSpPr/>
          <p:nvPr/>
        </p:nvSpPr>
        <p:spPr>
          <a:xfrm>
            <a:off x="685800" y="189920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460A3"/>
              </a:gs>
              <a:gs pos="100000">
                <a:srgbClr val="239FCC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737714"/>
            <a:ext cx="3479292" cy="1947672"/>
          </a:xfrm>
          <a:prstGeom prst="roundRect">
            <a:avLst>
              <a:gd name="adj" fmla="val 5869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0100" y="2737714"/>
            <a:ext cx="3251058" cy="4764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6" name="Shape 4"/>
          <p:cNvSpPr/>
          <p:nvPr/>
        </p:nvSpPr>
        <p:spPr>
          <a:xfrm>
            <a:off x="800100" y="4675327"/>
            <a:ext cx="325105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2852014"/>
            <a:ext cx="38130" cy="1719255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8" name="Shape 6"/>
          <p:cNvSpPr/>
          <p:nvPr/>
        </p:nvSpPr>
        <p:spPr>
          <a:xfrm>
            <a:off x="4155948" y="2852014"/>
            <a:ext cx="9510" cy="1719255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356202" y="2737714"/>
            <a:ext cx="3479292" cy="1947672"/>
          </a:xfrm>
          <a:prstGeom prst="roundRect">
            <a:avLst>
              <a:gd name="adj" fmla="val 5869"/>
            </a:avLst>
          </a:prstGeom>
          <a:solidFill>
            <a:srgbClr val="F6F9FB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70502" y="2737714"/>
            <a:ext cx="3251058" cy="47640"/>
          </a:xfrm>
          <a:prstGeom prst="rect">
            <a:avLst/>
          </a:prstGeom>
          <a:solidFill>
            <a:srgbClr val="805709"/>
          </a:solidFill>
          <a:ln/>
        </p:spPr>
      </p:sp>
      <p:sp>
        <p:nvSpPr>
          <p:cNvPr id="11" name="Shape 9"/>
          <p:cNvSpPr/>
          <p:nvPr/>
        </p:nvSpPr>
        <p:spPr>
          <a:xfrm>
            <a:off x="4470502" y="4675327"/>
            <a:ext cx="3251058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356202" y="2852014"/>
            <a:ext cx="38130" cy="1719255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3" name="Shape 11"/>
          <p:cNvSpPr/>
          <p:nvPr/>
        </p:nvSpPr>
        <p:spPr>
          <a:xfrm>
            <a:off x="7826350" y="2852014"/>
            <a:ext cx="9510" cy="1719255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025689" y="2737714"/>
            <a:ext cx="3480206" cy="1947672"/>
          </a:xfrm>
          <a:prstGeom prst="roundRect">
            <a:avLst>
              <a:gd name="adj" fmla="val 5869"/>
            </a:avLst>
          </a:prstGeom>
          <a:solidFill>
            <a:srgbClr val="F6F9FB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25689" y="2852014"/>
            <a:ext cx="38130" cy="1719255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913986"/>
            <a:ext cx="10820095" cy="866851"/>
          </a:xfrm>
          <a:prstGeom prst="roundRect">
            <a:avLst>
              <a:gd name="adj" fmla="val 13186"/>
            </a:avLst>
          </a:prstGeom>
          <a:solidFill>
            <a:srgbClr val="EDF2F8"/>
          </a:solidFill>
          <a:ln w="9525">
            <a:solidFill>
              <a:srgbClr val="111827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" y="5028286"/>
            <a:ext cx="38130" cy="638160"/>
          </a:xfrm>
          <a:prstGeom prst="rect">
            <a:avLst/>
          </a:prstGeom>
          <a:solidFill>
            <a:srgbClr val="2460A3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1143914"/>
            <a:ext cx="8158277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decisions protect the rollout</a:t>
            </a:r>
            <a:endParaRPr lang="en-US" sz="4050" dirty="0"/>
          </a:p>
        </p:txBody>
      </p:sp>
      <p:sp>
        <p:nvSpPr>
          <p:cNvPr id="19" name="Text 17"/>
          <p:cNvSpPr/>
          <p:nvPr/>
        </p:nvSpPr>
        <p:spPr>
          <a:xfrm>
            <a:off x="685800" y="2203704"/>
            <a:ext cx="7513625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six stable hubs moving while the shared routing dependency is repaired.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952805" y="3013862"/>
            <a:ext cx="108722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APPROVE</a:t>
            </a:r>
            <a:endParaRPr lang="en-US" sz="970" dirty="0"/>
          </a:p>
        </p:txBody>
      </p:sp>
      <p:sp>
        <p:nvSpPr>
          <p:cNvPr id="21" name="Text 19"/>
          <p:cNvSpPr/>
          <p:nvPr/>
        </p:nvSpPr>
        <p:spPr>
          <a:xfrm>
            <a:off x="952805" y="3299155"/>
            <a:ext cx="2782519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integration engineers</a:t>
            </a:r>
            <a:endParaRPr lang="en-US" sz="1870" dirty="0"/>
          </a:p>
        </p:txBody>
      </p:sp>
      <p:sp>
        <p:nvSpPr>
          <p:cNvPr id="22" name="Text 20"/>
          <p:cNvSpPr/>
          <p:nvPr/>
        </p:nvSpPr>
        <p:spPr>
          <a:xfrm>
            <a:off x="952805" y="3704234"/>
            <a:ext cx="2286914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Elena V.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Today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Recover €16k / week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22292" y="3013862"/>
            <a:ext cx="81015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HOLD</a:t>
            </a:r>
            <a:endParaRPr lang="en-US" sz="970" dirty="0"/>
          </a:p>
        </p:txBody>
      </p:sp>
      <p:sp>
        <p:nvSpPr>
          <p:cNvPr id="24" name="Text 22"/>
          <p:cNvSpPr/>
          <p:nvPr/>
        </p:nvSpPr>
        <p:spPr>
          <a:xfrm>
            <a:off x="4622292" y="3299155"/>
            <a:ext cx="275508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two hubs at the gate</a:t>
            </a:r>
            <a:endParaRPr lang="en-US" sz="1870" dirty="0"/>
          </a:p>
        </p:txBody>
      </p:sp>
      <p:sp>
        <p:nvSpPr>
          <p:cNvPr id="25" name="Text 23"/>
          <p:cNvSpPr/>
          <p:nvPr/>
        </p:nvSpPr>
        <p:spPr>
          <a:xfrm>
            <a:off x="4622292" y="3704234"/>
            <a:ext cx="2517343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Mara I.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24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No manual routing debt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8292694" y="2975458"/>
            <a:ext cx="80010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246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LOCK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8292694" y="3261665"/>
            <a:ext cx="216072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 coverage</a:t>
            </a:r>
            <a:endParaRPr lang="en-US" sz="1870" dirty="0"/>
          </a:p>
        </p:txBody>
      </p:sp>
      <p:sp>
        <p:nvSpPr>
          <p:cNvPr id="28" name="Text 26"/>
          <p:cNvSpPr/>
          <p:nvPr/>
        </p:nvSpPr>
        <p:spPr>
          <a:xfrm>
            <a:off x="8292694" y="3665830"/>
            <a:ext cx="2275942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Jonas K.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20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32 trained operators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952805" y="5114239"/>
            <a:ext cx="11301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rule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52805" y="5351983"/>
            <a:ext cx="639897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only when routing clears and every final-hub shift has a trained champion.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4B5563"/>
      </a:dk1>
      <a:lt1>
        <a:srgbClr val="FFFFFF"/>
      </a:lt1>
      <a:dk2>
        <a:srgbClr val="44546A"/>
      </a:dk2>
      <a:lt2>
        <a:srgbClr val="E7E6E6"/>
      </a:lt2>
      <a:accent1>
        <a:srgbClr val="2460A3"/>
      </a:accent1>
      <a:accent2>
        <a:srgbClr val="A53B35"/>
      </a:accent2>
      <a:accent3>
        <a:srgbClr val="2563A8"/>
      </a:accent3>
      <a:accent4>
        <a:srgbClr val="A8730C"/>
      </a:accent4>
      <a:accent5>
        <a:srgbClr val="2F7D4F"/>
      </a:accent5>
      <a:accent6>
        <a:srgbClr val="A06E1C"/>
      </a:accent6>
      <a:hlink>
        <a:srgbClr val="2460A3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Aster Relay · Quiet Keyline · Signature</dc:title>
  <dc:subject>Aster Relay · Quiet Keyline · Signature</dc:subject>
  <dc:creator>unPaper</dc:creator>
  <cp:lastModifiedBy>unPaper</cp:lastModifiedBy>
  <cp:revision>1</cp:revision>
  <dcterms:created xsi:type="dcterms:W3CDTF">2026-09-03T16:56:17Z</dcterms:created>
  <dcterms:modified xsi:type="dcterms:W3CDTF">2026-09-03T16:56:17Z</dcterms:modified>
</cp:coreProperties>
</file>