
<file path=[Content_Types].xml><?xml version="1.0" encoding="utf-8"?>
<Types xmlns="http://schemas.openxmlformats.org/package/2006/content-types">
  <Default Extension="xml" ContentType="application/xml"/>
  <Default Extension="rels" ContentType="application/vnd.openxmlformats-package.relationships+xml"/>
  <Default Extension="jpeg" ContentType="image/jpeg"/>
  <Default Extension="jpg" ContentType="image/jpg"/>
  <Default Extension="svg" ContentType="image/svg+xml"/>
  <Default Extension="png" ContentType="image/png"/>
  <Default Extension="gif" ContentType="image/gif"/>
  <Default Extension="m4v" ContentType="video/mp4"/>
  <Default Extension="mp4" ContentType="video/mp4"/>
  <Default Extension="vml" ContentType="application/vnd.openxmlformats-officedocument.vmlDrawing"/>
  <Default Extension="xlsx" ContentType="application/vnd.openxmlformats-officedocument.spreadsheetml.sheet"/>
  <Override PartName="/ppt/presentation.xml" ContentType="application/vnd.openxmlformats-officedocument.presentationml.presentation.main+xml"/>
  <Override PartName="/ppt/notesMasters/notesMaster1.xml" ContentType="application/vnd.openxmlformats-officedocument.presentationml.notesMaster+xml"/>
  <Override PartName="/ppt/slideMasters/slideMaster1.xml" ContentType="application/vnd.openxmlformats-officedocument.presentationml.slideMaster+xml"/>
  <Override PartName="/ppt/slides/slide1.xml" ContentType="application/vnd.openxmlformats-officedocument.presentationml.slide+xml"/>
  <Override PartName="/ppt/slideMasters/slideMaster2.xml" ContentType="application/vnd.openxmlformats-officedocument.presentationml.slideMaster+xml"/>
  <Override PartName="/ppt/slides/slide2.xml" ContentType="application/vnd.openxmlformats-officedocument.presentationml.slide+xml"/>
  <Override PartName="/ppt/charts/chart1.xml" ContentType="application/vnd.openxmlformats-officedocument.drawingml.chart+xml"/>
  <Override PartName="/ppt/slideMasters/slideMaster3.xml" ContentType="application/vnd.openxmlformats-officedocument.presentationml.slideMaster+xml"/>
  <Override PartName="/ppt/slides/slide3.xml" ContentType="application/vnd.openxmlformats-officedocument.presentationml.slide+xml"/>
  <Override PartName="/ppt/slideMasters/slideMaster4.xml" ContentType="application/vnd.openxmlformats-officedocument.presentationml.slideMaster+xml"/>
  <Override PartName="/ppt/slides/slide4.xml" ContentType="application/vnd.openxmlformats-officedocument.presentationml.slide+xml"/>
  <Override PartName="/ppt/slideMasters/slideMaster5.xml" ContentType="application/vnd.openxmlformats-officedocument.presentationml.slideMaster+xml"/>
  <Override PartName="/ppt/slides/slide5.xml" ContentType="application/vnd.openxmlformats-officedocument.presentationml.slide+xml"/>
  <Override PartName="/ppt/charts/chart2.xml" ContentType="application/vnd.openxmlformats-officedocument.drawingml.chart+xml"/>
  <Override PartName="/ppt/slideMasters/slideMaster6.xml" ContentType="application/vnd.openxmlformats-officedocument.presentationml.slideMaster+xml"/>
  <Override PartName="/ppt/slides/slide6.xml" ContentType="application/vnd.openxmlformats-officedocument.presentationml.slide+xml"/>
  <Override PartName="/ppt/slideMasters/slideMaster7.xml" ContentType="application/vnd.openxmlformats-officedocument.presentationml.slideMaster+xml"/>
  <Override PartName="/ppt/slides/slide7.xml" ContentType="application/vnd.openxmlformats-officedocument.presentationml.slide+xml"/>
  <Override PartName="/ppt/slideMasters/slideMaster8.xml" ContentType="application/vnd.openxmlformats-officedocument.presentationml.slideMaster+xml"/>
  <Override PartName="/ppt/slides/slide8.xml" ContentType="application/vnd.openxmlformats-officedocument.presentationml.slide+xml"/>
  <Override PartName="/ppt/slideMasters/slideMaster9.xml" ContentType="application/vnd.openxmlformats-officedocument.presentationml.slideMaster+xml"/>
  <Override PartName="/ppt/slides/slide9.xml" ContentType="application/vnd.openxmlformats-officedocument.presentationml.slide+xml"/>
  <Override PartName="/ppt/slideMasters/slideMaster10.xml" ContentType="application/vnd.openxmlformats-officedocument.presentationml.slideMaster+xml"/>
  <Override PartName="/ppt/slides/slide10.xml" ContentType="application/vnd.openxmlformats-officedocument.presentationml.slide+xml"/>
  <Override PartName="/ppt/presProps.xml" ContentType="application/vnd.openxmlformats-officedocument.presentationml.presProps+xml"/>
  <Override PartName="/ppt/viewProps.xml" ContentType="application/vnd.openxmlformats-officedocument.presentationml.viewProps+xml"/>
  <Override PartName="/ppt/theme/theme1.xml" ContentType="application/vnd.openxmlformats-officedocument.theme+xml"/>
  <Override PartName="/ppt/tableStyles.xml" ContentType="application/vnd.openxmlformats-officedocument.presentationml.tableStyles+xml"/>
  <Override PartName="/ppt/slideLayouts/slideLayout1.xml" ContentType="application/vnd.openxmlformats-officedocument.presentationml.slideLayout+xml"/>
  <Override PartName="/ppt/slideLayouts/slideLayout2.xml" ContentType="application/vnd.openxmlformats-officedocument.presentationml.slideLayout+xml"/>
  <Override PartName="/ppt/slideLayouts/slideLayout3.xml" ContentType="application/vnd.openxmlformats-officedocument.presentationml.slideLayout+xml"/>
  <Override PartName="/ppt/slideLayouts/slideLayout4.xml" ContentType="application/vnd.openxmlformats-officedocument.presentationml.slideLayout+xml"/>
  <Override PartName="/ppt/slideLayouts/slideLayout5.xml" ContentType="application/vnd.openxmlformats-officedocument.presentationml.slideLayout+xml"/>
  <Override PartName="/ppt/slideLayouts/slideLayout6.xml" ContentType="application/vnd.openxmlformats-officedocument.presentationml.slideLayout+xml"/>
  <Override PartName="/ppt/slideLayouts/slideLayout7.xml" ContentType="application/vnd.openxmlformats-officedocument.presentationml.slideLayout+xml"/>
  <Override PartName="/ppt/slideLayouts/slideLayout8.xml" ContentType="application/vnd.openxmlformats-officedocument.presentationml.slideLayout+xml"/>
  <Override PartName="/ppt/slideLayouts/slideLayout9.xml" ContentType="application/vnd.openxmlformats-officedocument.presentationml.slideLayout+xml"/>
  <Override PartName="/ppt/slideLayouts/slideLayout10.xml" ContentType="application/vnd.openxmlformats-officedocument.presentationml.slideLayout+xml"/>
  <Override PartName="/ppt/notesSlides/notesSlide1.xml" ContentType="application/vnd.openxmlformats-officedocument.presentationml.notesSlide+xml"/>
  <Override PartName="/ppt/notesSlides/notesSlide2.xml" ContentType="application/vnd.openxmlformats-officedocument.presentationml.notesSlide+xml"/>
  <Override PartName="/ppt/notesSlides/notesSlide3.xml" ContentType="application/vnd.openxmlformats-officedocument.presentationml.notesSlide+xml"/>
  <Override PartName="/ppt/notesSlides/notesSlide4.xml" ContentType="application/vnd.openxmlformats-officedocument.presentationml.notesSlide+xml"/>
  <Override PartName="/ppt/notesSlides/notesSlide5.xml" ContentType="application/vnd.openxmlformats-officedocument.presentationml.notesSlide+xml"/>
  <Override PartName="/ppt/notesSlides/notesSlide6.xml" ContentType="application/vnd.openxmlformats-officedocument.presentationml.notesSlide+xml"/>
  <Override PartName="/ppt/notesSlides/notesSlide7.xml" ContentType="application/vnd.openxmlformats-officedocument.presentationml.notesSlide+xml"/>
  <Override PartName="/ppt/notesSlides/notesSlide8.xml" ContentType="application/vnd.openxmlformats-officedocument.presentationml.notesSlide+xml"/>
  <Override PartName="/ppt/notesSlides/notesSlide9.xml" ContentType="application/vnd.openxmlformats-officedocument.presentationml.notesSlide+xml"/>
  <Override PartName="/ppt/notesSlides/notesSlide10.xml" ContentType="application/vnd.openxmlformats-officedocument.presentationml.notesSlide+xml"/>
  <Override PartName="/docProps/core.xml" ContentType="application/vnd.openxmlformats-package.core-properties+xml"/>
  <Override PartName="/docProps/app.xml" ContentType="application/vnd.openxmlformats-officedocument.extended-properties+xml"/>
</Types>
</file>

<file path=_rels/.rels><?xml version="1.0" encoding="UTF-8" standalone="yes"?>
<Relationships xmlns="http://schemas.openxmlformats.org/package/2006/relationships">
		<Relationship Id="rId1" Type="http://schemas.openxmlformats.org/officeDocument/2006/relationships/extended-properties" Target="docProps/app.xml"/>
		<Relationship Id="rId2" Type="http://schemas.openxmlformats.org/package/2006/relationships/metadata/core-properties" Target="docProps/core.xml"/>
		<Relationship Id="rId3" Type="http://schemas.openxmlformats.org/officeDocument/2006/relationships/officeDocument" Target="ppt/presentation.xml"/>
		</Relationships>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 saveSubsetFonts="1" autoCompressPictures="0">
  <p:sldMasterIdLst>
    <p:sldMasterId id="2147483648" r:id="rId1"/>
  </p:sldMasterIdLst>
  <p:sldIdLst>
    <p:sldId id="256" r:id="rId2"/>
    <p:sldId id="257" r:id="rId3"/>
    <p:sldId id="258" r:id="rId4"/>
    <p:sldId id="259" r:id="rId5"/>
    <p:sldId id="260" r:id="rId6"/>
    <p:sldId id="261" r:id="rId7"/>
    <p:sldId id="262" r:id="rId8"/>
    <p:sldId id="263" r:id="rId9"/>
    <p:sldId id="264" r:id="rId10"/>
    <p:sldId id="265" r:id="rId11"/>
  </p:sldIdLst>
  <p:notesMasterIdLst>
    <p:notesMasterId r:id="rId12"/>
  </p:notesMasterIdLst>
  <p:sldSz cx="12191695" cy="6858000"/>
  <p:notesSz cx="6858000" cy="12191695"/>
  <p:defaultTextStyle>
    <a:lvl1pPr marL="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800" kern="12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/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>
  <p:normalViewPr horzBarState="maximized">
    <p:restoredLeft sz="15611"/>
    <p:restoredTop sz="94610"/>
  </p:normalViewPr>
  <p:slideViewPr>
    <p:cSldViewPr snapToGrid="0" snapToObjects="1">
      <p:cViewPr varScale="1">
        <p:scale>
          <a:sx n="136" d="100"/>
          <a:sy n="136" d="100"/>
        </p:scale>
        <p:origin x="216" y="312"/>
      </p:cViewPr>
      <p:guideLst/>
    </p:cSldViewPr>
  </p:slideViewPr>
  <p:notesTextViewPr>
    <p:cViewPr>
      <p:scale>
        <a:sx n="1" d="1"/>
        <a:sy n="1" d="1"/>
      </p:scale>
      <p:origin x="0" y="0"/>
    </p:cViewPr>
  </p:notesTextViewPr>
  <p:gridSpacing cx="76200" cy="76200"/>
</p:viewPr>
</file>

<file path=ppt/_rels/presentation.xml.rels><?xml version="1.0" encoding="UTF-8" standalone="yes"?>
<Relationships xmlns="http://schemas.openxmlformats.org/package/2006/relationships"><Relationship Id="rId1" Type="http://schemas.openxmlformats.org/officeDocument/2006/relationships/slideMaster" Target="slideMasters/slideMaster1.xml"/><Relationship Id="rId2" Type="http://schemas.openxmlformats.org/officeDocument/2006/relationships/slide" Target="slides/slide1.xml"/><Relationship Id="rId3" Type="http://schemas.openxmlformats.org/officeDocument/2006/relationships/slide" Target="slides/slide2.xml"/><Relationship Id="rId4" Type="http://schemas.openxmlformats.org/officeDocument/2006/relationships/slide" Target="slides/slide3.xml"/><Relationship Id="rId5" Type="http://schemas.openxmlformats.org/officeDocument/2006/relationships/slide" Target="slides/slide4.xml"/><Relationship Id="rId6" Type="http://schemas.openxmlformats.org/officeDocument/2006/relationships/slide" Target="slides/slide5.xml"/><Relationship Id="rId7" Type="http://schemas.openxmlformats.org/officeDocument/2006/relationships/slide" Target="slides/slide6.xml"/><Relationship Id="rId8" Type="http://schemas.openxmlformats.org/officeDocument/2006/relationships/slide" Target="slides/slide7.xml"/><Relationship Id="rId9" Type="http://schemas.openxmlformats.org/officeDocument/2006/relationships/slide" Target="slides/slide8.xml"/><Relationship Id="rId10" Type="http://schemas.openxmlformats.org/officeDocument/2006/relationships/slide" Target="slides/slide9.xml"/><Relationship Id="rId11" Type="http://schemas.openxmlformats.org/officeDocument/2006/relationships/slide" Target="slides/slide10.xml"/><Relationship Id="rId12" Type="http://schemas.openxmlformats.org/officeDocument/2006/relationships/notesMaster" Target="notesMasters/notesMaster1.xml"/><Relationship Id="rId13" Type="http://schemas.openxmlformats.org/officeDocument/2006/relationships/presProps" Target="presProps.xml"/><Relationship Id="rId14" Type="http://schemas.openxmlformats.org/officeDocument/2006/relationships/viewProps" Target="viewProps.xml"/><Relationship Id="rId15" Type="http://schemas.openxmlformats.org/officeDocument/2006/relationships/theme" Target="theme/theme1.xml"/><Relationship Id="rId16" Type="http://schemas.openxmlformats.org/officeDocument/2006/relationships/tableStyles" Target="tableStyles.xml"/></Relationships>
</file>

<file path=ppt/charts/_rels/chart1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1.xlsx"/></Relationships>
</file>

<file path=ppt/charts/_rels/chart2.xml.rels><?xml version="1.0" encoding="UTF-8" standalone="yes"?><Relationships xmlns="http://schemas.openxmlformats.org/package/2006/relationships"><Relationship Id="rId1" Type="http://schemas.openxmlformats.org/officeDocument/2006/relationships/package" Target="../embeddings/Microsoft_Excel_Worksheet2.xlsx"/></Relationships>
</file>

<file path=ppt/charts/chart1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 time</c:v>
                </c:pt>
              </c:strCache>
            </c:strRef>
          </c:tx>
          <c:spPr>
            <a:solidFill>
              <a:srgbClr val="2563A8"/>
            </a:solidFill>
            <a:ln w="25400" cap="flat">
              <a:solidFill>
                <a:srgbClr val="2563A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4F7FB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563A8"/>
              </a:solidFill>
              <a:ln w="9525" cap="flat">
                <a:solidFill>
                  <a:srgbClr val="2563A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86</c:v>
                </c:pt>
                <c:pt idx="1">
                  <c:v>88</c:v>
                </c:pt>
                <c:pt idx="2">
                  <c:v>90</c:v>
                </c:pt>
                <c:pt idx="3">
                  <c:v>92</c:v>
                </c:pt>
                <c:pt idx="4">
                  <c:v>93</c:v>
                </c:pt>
                <c:pt idx="5">
                  <c:v>93.2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Target</c:v>
                </c:pt>
              </c:strCache>
            </c:strRef>
          </c:tx>
          <c:spPr>
            <a:solidFill>
              <a:srgbClr val="A8730C"/>
            </a:solidFill>
            <a:ln w="25400" cap="flat">
              <a:solidFill>
                <a:srgbClr val="A8730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4F7FB"/>
                    </a:solidFill>
                    <a:latin typeface="Arial"/>
                  </a:defRPr>
                </a:pPr>
              </a:p>
            </c:txPr>
            <c:showLegendKey val="0"/>
            <c:showVal val="0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A8730C"/>
              </a:solidFill>
              <a:ln w="9525" cap="flat">
                <a:solidFill>
                  <a:srgbClr val="A8730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4F7FB"/>
                  </a:solidFill>
                  <a:latin typeface="Arial"/>
                </a:defRPr>
              </a:pPr>
            </a:p>
          </c:txPr>
          <c:showLegendKey val="0"/>
          <c:showVal val="0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84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charts/chart2.xml><?xml version="1.0" encoding="utf-8"?>
<c:chartSpace xmlns:c="http://schemas.openxmlformats.org/drawingml/2006/chart" xmlns:a="http://schemas.openxmlformats.org/drawingml/2006/main" xmlns:r="http://schemas.openxmlformats.org/officeDocument/2006/relationships">
  <c:date1904 val="0"/>
  <c:roundedCorners val="1"/>
  <c:chart>
    <c:autoTitleDeleted val="1"/>
    <c:plotArea>
      <c:layout/>
      <c:lineChart>
        <c:varyColors val="0"/>
        <c:ser>
          <c:idx val="0"/>
          <c:order val="0"/>
          <c:tx>
            <c:strRef>
              <c:f>Sheet1!$B$1</c:f>
              <c:strCache>
                <c:ptCount val="1"/>
                <c:pt idx="0">
                  <c:v>On time</c:v>
                </c:pt>
              </c:strCache>
            </c:strRef>
          </c:tx>
          <c:spPr>
            <a:solidFill>
              <a:srgbClr val="2563A8"/>
            </a:solidFill>
            <a:ln w="25400" cap="flat">
              <a:solidFill>
                <a:srgbClr val="2563A8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4F7F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2563A8"/>
              </a:solidFill>
              <a:ln w="9525" cap="flat">
                <a:solidFill>
                  <a:srgbClr val="2563A8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Sheet1!$B$2:$B$7</c:f>
              <c:numCache>
                <c:formatCode>General</c:formatCode>
                <c:ptCount val="6"/>
                <c:pt idx="0">
                  <c:v>86</c:v>
                </c:pt>
                <c:pt idx="1">
                  <c:v>88</c:v>
                </c:pt>
                <c:pt idx="2">
                  <c:v>90</c:v>
                </c:pt>
                <c:pt idx="3">
                  <c:v>92</c:v>
                </c:pt>
                <c:pt idx="4">
                  <c:v>93</c:v>
                </c:pt>
                <c:pt idx="5">
                  <c:v>93.2</c:v>
                </c:pt>
              </c:numCache>
            </c:numRef>
          </c:val>
          <c:smooth val="0"/>
        </c:ser>
        <c:ser>
          <c:idx val="1"/>
          <c:order val="1"/>
          <c:tx>
            <c:strRef>
              <c:f>Sheet1!$C$1</c:f>
              <c:strCache>
                <c:ptCount val="1"/>
                <c:pt idx="0">
                  <c:v>Gate</c:v>
                </c:pt>
              </c:strCache>
            </c:strRef>
          </c:tx>
          <c:spPr>
            <a:solidFill>
              <a:srgbClr val="A8730C"/>
            </a:solidFill>
            <a:ln w="25400" cap="flat">
              <a:solidFill>
                <a:srgbClr val="A8730C"/>
              </a:solidFill>
              <a:prstDash val="solid"/>
              <a:round/>
            </a:ln>
            <a:effectLst/>
          </c:spPr>
          <c:invertIfNegative val="0"/>
          <c:dLbls>
            <c:numFmt formatCode="#,##0" sourceLinked="0"/>
            <c:txPr>
              <a:bodyPr/>
              <a:lstStyle/>
              <a:p>
                <a:pPr>
                  <a:defRPr b="0" i="0" strike="noStrike" sz="900" u="none">
                    <a:solidFill>
                      <a:srgbClr val="F4F7FB"/>
                    </a:solidFill>
                    <a:latin typeface="Arial"/>
                  </a:defRPr>
                </a:pPr>
              </a:p>
            </c:txPr>
            <c:showLegendKey val="0"/>
            <c:showVal val="1"/>
            <c:showCatName val="0"/>
            <c:showSerName val="0"/>
            <c:showPercent val="0"/>
            <c:showBubbleSize val="0"/>
            <c:showLeaderLines val="0"/>
          </c:dLbls>
          <c:marker>
            <c:symbol val="circle"/>
            <c:size val="6"/>
            <c:spPr>
              <a:solidFill>
                <a:srgbClr val="A8730C"/>
              </a:solidFill>
              <a:ln w="9525" cap="flat">
                <a:solidFill>
                  <a:srgbClr val="A8730C"/>
                </a:solidFill>
                <a:prstDash val="solid"/>
                <a:round/>
              </a:ln>
              <a:effectLst/>
            </c:spPr>
          </c:marker>
          <c:cat>
            <c:multiLvlStrRef>
              <c:f>Sheet1!$A$2:$A$7</c:f>
              <c:multiLvlStrCache>
                <c:ptCount val="6"/>
                <c:lvl>
                  <c:pt idx="0">
                    <c:v>W1</c:v>
                  </c:pt>
                  <c:pt idx="1">
                    <c:v>W2</c:v>
                  </c:pt>
                  <c:pt idx="2">
                    <c:v>W3</c:v>
                  </c:pt>
                  <c:pt idx="3">
                    <c:v>W4</c:v>
                  </c:pt>
                  <c:pt idx="4">
                    <c:v>W5</c:v>
                  </c:pt>
                  <c:pt idx="5">
                    <c:v>W6</c:v>
                  </c:pt>
                </c:lvl>
              </c:multiLvlStrCache>
            </c:multiLvlStrRef>
          </c:cat>
          <c:val>
            <c:numRef>
              <c:f>Sheet1!$C$2:$C$7</c:f>
              <c:numCache>
                <c:formatCode>General</c:formatCode>
                <c:ptCount val="6"/>
                <c:pt idx="0">
                  <c:v>95</c:v>
                </c:pt>
                <c:pt idx="1">
                  <c:v>95</c:v>
                </c:pt>
                <c:pt idx="2">
                  <c:v>95</c:v>
                </c:pt>
                <c:pt idx="3">
                  <c:v>95</c:v>
                </c:pt>
                <c:pt idx="4">
                  <c:v>95</c:v>
                </c:pt>
                <c:pt idx="5">
                  <c:v>95</c:v>
                </c:pt>
              </c:numCache>
            </c:numRef>
          </c:val>
          <c:smooth val="0"/>
        </c:ser>
        <c:dLbls>
          <c:numFmt formatCode="#,##0" sourceLinked="0"/>
          <c:txPr>
            <a:bodyPr/>
            <a:lstStyle/>
            <a:p>
              <a:pPr>
                <a:defRPr b="0" i="0" strike="noStrike" sz="900" u="none">
                  <a:solidFill>
                    <a:srgbClr val="F4F7FB"/>
                  </a:solidFill>
                  <a:latin typeface="Arial"/>
                </a:defRPr>
              </a:pPr>
            </a:p>
          </c:txPr>
          <c:showLegendKey val="0"/>
          <c:showVal val="1"/>
          <c:showCatName val="0"/>
          <c:showSerName val="0"/>
          <c:showPercent val="0"/>
          <c:showBubbleSize val="0"/>
          <c:showLeaderLines val="0"/>
        </c:dLbls>
        <c:marker val="1"/>
        <c:axId val="2094734554"/>
        <c:axId val="2094734552"/>
        <c:axId val="2094734556"/>
      </c:lineChart>
      <c:catAx>
        <c:axId val="2094734554"/>
        <c:scaling>
          <c:orientation val="minMax"/>
        </c:scaling>
        <c:delete val="0"/>
        <c:axPos val="b"/>
        <c:numFmt formatCode="General" sourceLinked="1"/>
        <c:majorTickMark val="out"/>
        <c:minorTickMark val="none"/>
        <c:tickLblPos val="low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2"/>
        <c:crosses val="autoZero"/>
        <c:auto val="1"/>
        <c:lblAlgn val="ctr"/>
        <c:noMultiLvlLbl val="1"/>
      </c:catAx>
      <c:valAx>
        <c:axId val="2094734552"/>
        <c:scaling>
          <c:orientation val="minMax"/>
          <c:max val="100"/>
          <c:min val="84"/>
        </c:scaling>
        <c:delete val="0"/>
        <c:axPos val="l"/>
        <c:numFmt formatCode="General" sourceLinked="0"/>
        <c:majorTickMark val="out"/>
        <c:minorTickMark val="none"/>
        <c:tickLblPos val="nextTo"/>
        <c:spPr>
          <a:ln w="12700" cap="flat">
            <a:noFill/>
            <a:prstDash val="solid"/>
            <a:round/>
          </a:ln>
        </c:spPr>
        <c:txPr>
          <a:bodyPr/>
          <a:lstStyle/>
          <a:p>
            <a:pPr>
              <a:defRPr sz="900" b="0" i="0" u="none" strike="noStrike">
                <a:solidFill>
                  <a:srgbClr val="F4F7FB"/>
                </a:solidFill>
                <a:latin typeface="Arial"/>
              </a:defRPr>
            </a:pPr>
            <a:endParaRPr lang="en-US"/>
          </a:p>
        </c:txPr>
        <c:crossAx val="2094734554"/>
        <c:crosses val="autoZero"/>
        <c:crossBetween val="between"/>
      </c:valAx>
      <c:spPr>
        <a:solidFill>
          <a:srgbClr val="FFFFFF">
            <a:alpha val="0"/>
          </a:srgbClr>
        </a:solidFill>
        <a:ln>
          <a:noFill/>
        </a:ln>
        <a:effectLst/>
      </c:spPr>
    </c:plotArea>
    <c:plotVisOnly val="1"/>
    <c:dispBlanksAs val="span"/>
  </c:chart>
  <c:spPr>
    <a:solidFill>
      <a:srgbClr val="FFFFFF">
        <a:alpha val="0"/>
      </a:srgbClr>
    </a:solidFill>
    <a:ln>
      <a:noFill/>
    </a:ln>
    <a:effectLst/>
  </c:spPr>
  <c:externalData r:id="rId1">
    <c:autoUpdate val="0"/>
  </c:externalData>
</c:chartSpace>
</file>

<file path=ppt/notesMasters/_rels/notesMaster1.xml.rels><?xml version="1.0" encoding="UTF-8" standalone="yes"?>
<Relationships xmlns="http://schemas.openxmlformats.org/package/2006/relationships">
		<Relationship Id="rId1" Type="http://schemas.openxmlformats.org/officeDocument/2006/relationships/theme" Target="../theme/theme1.xml"/>
		</Relationships>
</file>

<file path=ppt/notesMasters/notesMaster1.xml><?xml version="1.0" encoding="utf-8"?>
<p:notesMaster xmlns:a="http://schemas.openxmlformats.org/drawingml/2006/main" xmlns:r="http://schemas.openxmlformats.org/officeDocument/2006/relationships" xmlns:p="http://schemas.openxmlformats.org/presentationml/2006/main">
  <p:cSld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eader Placeholder 1"/>
          <p:cNvSpPr>
            <a:spLocks noGrp="1"/>
          </p:cNvSpPr>
          <p:nvPr>
            <p:ph type="hdr" sz="quarter"/>
          </p:nvPr>
        </p:nvSpPr>
        <p:spPr>
          <a:xfrm>
            <a:off x="0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3" name="Date Placeholder 2"/>
          <p:cNvSpPr>
            <a:spLocks noGrp="1"/>
          </p:cNvSpPr>
          <p:nvPr>
            <p:ph type="dt" idx="1"/>
          </p:nvPr>
        </p:nvSpPr>
        <p:spPr>
          <a:xfrm>
            <a:off x="3884613" y="0"/>
            <a:ext cx="2971800" cy="458788"/>
          </a:xfrm>
          <a:prstGeom prst="rect">
            <a:avLst/>
          </a:prstGeom>
        </p:spPr>
        <p:txBody>
          <a:bodyPr vert="horz" lIns="91440" tIns="45720" rIns="91440" bIns="45720" rtlCol="0"/>
          <a:lstStyle>
            <a:lvl1pPr algn="r">
              <a:defRPr sz="1200"/>
            </a:lvl1pPr>
          </a:lstStyle>
          <a:p>
            <a:fld id="{5282F153-3F37-0F45-9E97-73ACFA13230C}" type="datetimeFigureOut">
              <a:rPr lang="en-US"/>
              <a:t>7/23/19</a:t>
            </a:fld>
            <a:endParaRPr lang="en-US"/>
          </a:p>
        </p:txBody>
      </p:sp>
      <p:sp>
        <p:nvSpPr>
          <p:cNvPr id="4" name="Slide Image Placeholder 3"/>
          <p:cNvSpPr>
            <a:spLocks noGrp="1" noRot="1" noChangeAspect="1"/>
          </p:cNvSpPr>
          <p:nvPr>
            <p:ph type="sldImg" idx="2"/>
          </p:nvPr>
        </p:nvSpPr>
        <p:spPr>
          <a:xfrm>
            <a:off x="685800" y="1143000"/>
            <a:ext cx="5486400" cy="308610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  <p:txBody>
          <a:bodyPr vert="horz" lIns="91440" tIns="45720" rIns="91440" bIns="45720" rtlCol="0" anchor="ctr"/>
          <a:lstStyle/>
          <a:p>
            <a:endParaRPr lang="en-US"/>
          </a:p>
        </p:txBody>
      </p:sp>
      <p:sp>
        <p:nvSpPr>
          <p:cNvPr id="5" name="Notes Placeholder 4"/>
          <p:cNvSpPr>
            <a:spLocks noGrp="1"/>
          </p:cNvSpPr>
          <p:nvPr>
            <p:ph type="body" sz="quarter" idx="3"/>
          </p:nvPr>
        </p:nvSpPr>
        <p:spPr>
          <a:xfrm>
            <a:off x="685800" y="4400550"/>
            <a:ext cx="5486400" cy="3600450"/>
          </a:xfrm>
          <a:prstGeom prst="rect">
            <a:avLst/>
          </a:prstGeom>
        </p:spPr>
        <p:txBody>
          <a:bodyPr vert="horz" lIns="91440" tIns="45720" rIns="91440" bIns="45720" rtlCol="0"/>
          <a:lstStyle/>
          <a:p>
            <a:pPr lvl="0"/>
            <a:r>
              <a:rPr lang="en-US"/>
              <a:t>Click to edit Master text styles</a:t>
            </a:r>
          </a:p>
          <a:p>
            <a:pPr lvl="1"/>
            <a:r>
              <a:rPr lang="en-US"/>
              <a:t>Second level</a:t>
            </a:r>
          </a:p>
          <a:p>
            <a:pPr lvl="2"/>
            <a:r>
              <a:rPr lang="en-US"/>
              <a:t>Third level</a:t>
            </a:r>
          </a:p>
          <a:p>
            <a:pPr lvl="3"/>
            <a:r>
              <a:rPr lang="en-US"/>
              <a:t>Fourth level</a:t>
            </a:r>
          </a:p>
          <a:p>
            <a:pPr lvl="4"/>
            <a:r>
              <a:rPr lang="en-US"/>
              <a:t>Fifth level</a:t>
            </a:r>
          </a:p>
        </p:txBody>
      </p:sp>
      <p:sp>
        <p:nvSpPr>
          <p:cNvPr id="6" name="Footer Placeholder 5"/>
          <p:cNvSpPr>
            <a:spLocks noGrp="1"/>
          </p:cNvSpPr>
          <p:nvPr>
            <p:ph type="ftr" sz="quarter" idx="4"/>
          </p:nvPr>
        </p:nvSpPr>
        <p:spPr>
          <a:xfrm>
            <a:off x="0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l">
              <a:defRPr sz="1200"/>
            </a:lvl1pPr>
          </a:lstStyle>
          <a:p>
            <a:endParaRPr lang="en-US"/>
          </a:p>
        </p:txBody>
      </p:sp>
      <p:sp>
        <p:nvSpPr>
          <p:cNvPr id="7" name="Slide Number Placeholder 6"/>
          <p:cNvSpPr>
            <a:spLocks noGrp="1"/>
          </p:cNvSpPr>
          <p:nvPr>
            <p:ph type="sldNum" sz="quarter" idx="5"/>
          </p:nvPr>
        </p:nvSpPr>
        <p:spPr>
          <a:xfrm>
            <a:off x="3884613" y="8685213"/>
            <a:ext cx="2971800" cy="458787"/>
          </a:xfrm>
          <a:prstGeom prst="rect">
            <a:avLst/>
          </a:prstGeom>
        </p:spPr>
        <p:txBody>
          <a:bodyPr vert="horz" lIns="91440" tIns="45720" rIns="91440" bIns="45720" rtlCol="0" anchor="b"/>
          <a:lstStyle>
            <a:lvl1pPr algn="r">
              <a:defRPr sz="1200"/>
            </a:lvl1pPr>
          </a:lstStyle>
          <a:p>
            <a:fld id="{CE5E9CC1-C706-0F49-92D6-E571CC5EEA8F}" type="slidenum">
              <a:rPr lang="en-US"/>
              <a:t>‹#›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 bg1="lt1" tx1="dk1" bg2="lt2" tx2="dk2" accent1="accent1" accent2="accent2" accent3="accent3" accent4="accent4" accent5="accent5" accent6="accent6" hlink="hlink" folHlink="folHlink"/>
  <p:notesStyle>
    <a:lvl1pPr marL="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1pPr>
    <a:lvl2pPr marL="457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2pPr>
    <a:lvl3pPr marL="914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3pPr>
    <a:lvl4pPr marL="1371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4pPr>
    <a:lvl5pPr marL="18288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5pPr>
    <a:lvl6pPr marL="22860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6pPr>
    <a:lvl7pPr marL="27432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7pPr>
    <a:lvl8pPr marL="32004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8pPr>
    <a:lvl9pPr marL="3657600" algn="l" defTabSz="914400" rtl="0" eaLnBrk="1" latinLnBrk="0" hangingPunct="1">
      <a:defRPr sz="1200" kern="1200">
        <a:solidFill>
          <a:schemeClr val="tx1"/>
        </a:solidFill>
        <a:latin typeface="+mn-lt"/>
        <a:ea typeface="+mn-ea"/>
        <a:cs typeface="+mn-cs"/>
      </a:defRPr>
    </a:lvl9pPr>
  </p:notesStyle>
</p:notesMaster>
</file>

<file path=ppt/notesSlides/_rels/notesSlide1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.xml"/>
		</Relationships>
</file>

<file path=ppt/notesSlides/_rels/notesSlide10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10.xml"/>
		</Relationships>
</file>

<file path=ppt/notesSlides/_rels/notesSlide2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2.xml"/>
		</Relationships>
</file>

<file path=ppt/notesSlides/_rels/notesSlide3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3.xml"/>
		</Relationships>
</file>

<file path=ppt/notesSlides/_rels/notesSlide4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4.xml"/>
		</Relationships>
</file>

<file path=ppt/notesSlides/_rels/notesSlide5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5.xml"/>
		</Relationships>
</file>

<file path=ppt/notesSlides/_rels/notesSlide6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6.xml"/>
		</Relationships>
</file>

<file path=ppt/notesSlides/_rels/notesSlide7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7.xml"/>
		</Relationships>
</file>

<file path=ppt/notesSlides/_rels/notesSlide8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8.xml"/>
		</Relationships>
</file>

<file path=ppt/notesSlides/_rels/notesSlide9.xml.rels><?xml version="1.0" encoding="UTF-8" standalone="yes"?>
		<Relationships xmlns="http://schemas.openxmlformats.org/package/2006/relationships">
			<Relationship Id="rId1" Type="http://schemas.openxmlformats.org/officeDocument/2006/relationships/notesMaster" Target="../notesMasters/notesMaster1.xml"/>
			<Relationship Id="rId2" Type="http://schemas.openxmlformats.org/officeDocument/2006/relationships/slide" Target="../slides/slide9.xml"/>
		</Relationships>
</file>

<file path=ppt/notesSlides/notesSlide1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10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10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2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2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3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3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4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4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5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5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6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6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7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7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8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8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notesSlides/notesSlide9.xml><?xml version="1.0" encoding="utf-8"?>
<p:notes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/>
      </p:sp>
      <p:sp>
        <p:nvSpPr>
          <p:cNvPr id="3" name="Notes Placeholder 2"/>
          <p:cNvSpPr>
            <a:spLocks noGrp="1"/>
          </p:cNvSpPr>
          <p:nvPr>
            <p:ph type="body" idx="1"/>
          </p:nvPr>
        </p:nvSpPr>
        <p:spPr/>
        <p:txBody>
          <a:bodyPr/>
          <a:lstStyle/>
          <a:p>
            <a:r>
              <a:rPr lang="en-US" dirty="0"/>
              <a:t/>
            </a:r>
            <a:endParaRPr lang="en-US" dirty="0"/>
          </a:p>
        </p:txBody>
      </p:sp>
      <p:sp>
        <p:nvSpPr>
          <p:cNvPr id="4" name="Slide Number Placeholder 3"/>
          <p:cNvSpPr>
            <a:spLocks noGrp="1"/>
          </p:cNvSpPr>
          <p:nvPr>
            <p:ph type="sldNum" sz="quarter" idx="10"/>
          </p:nvPr>
        </p:nvSpPr>
        <p:spPr/>
        <p:txBody>
          <a:bodyPr/>
          <a:lstStyle/>
          <a:p>
            <a:fld id="{F7021451-1387-4CA6-816F-3879F97B5CBC}" type="slidenum">
              <a:rPr lang="en-US"/>
              <a:t>9</a:t>
            </a:fld>
            <a:endParaRPr lang="en-US"/>
          </a:p>
        </p:txBody>
      </p:sp>
    </p:spTree>
    <p:extLst>
      <p:ext uri="{BB962C8B-B14F-4D97-AF65-F5344CB8AC3E}">
        <p14:creationId xmlns:p14="http://schemas.microsoft.com/office/powerpoint/2010/main" val="1024086991"/>
      </p:ext>
    </p:extLst>
  </p:cSld>
  <p:clrMapOvr>
    <a:masterClrMapping/>
  </p:clrMapOvr>
</p:notes>
</file>

<file path=ppt/slideLayouts/_rels/slideLayout1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10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2-image-1.png"/><Relationship Id="rId2" Type="http://schemas.openxmlformats.org/officeDocument/2006/relationships/slideMaster" Target="../slideMasters/slideMaster1.xml"/></Relationships>
</file>

<file path=ppt/slideLayouts/_rels/slideLayout2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3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4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5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6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7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8.xml.rels><?xml version="1.0" encoding="UTF-8" standalone="yes"?>
<Relationships xmlns="http://schemas.openxmlformats.org/package/2006/relationships"><Relationship Id="rId1" Type="http://schemas.openxmlformats.org/officeDocument/2006/relationships/slideMaster" Target="../slideMasters/slideMaster1.xml"/></Relationships>
</file>

<file path=ppt/slideLayouts/_rels/slideLayout9.xml.rels><?xml version="1.0" encoding="UTF-8" standalone="yes"?>
<Relationships xmlns="http://schemas.openxmlformats.org/package/2006/relationships"><Relationship Id="rId1" Type="http://schemas.openxmlformats.org/officeDocument/2006/relationships/image" Target="../media/Deck-background-1-image-1.png"/><Relationship Id="rId2" Type="http://schemas.openxmlformats.org/officeDocument/2006/relationships/slideMaster" Target="../slideMasters/slideMaster1.xml"/></Relationships>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FAULT">
    <p:bg>
      <p:bgRef idx="1001">
        <a:schemeClr val="bg1"/>
      </p:bgRef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10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2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Layouts/slideLayout2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Aster Relay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566675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5666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5666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2029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3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(dark)">
    <p:bg>
      <p:bgPr>
        <a:solidFill>
          <a:srgbClr val="0D2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975336" y="548640"/>
            <a:ext cx="7315017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300" b="1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Aster Relay</a:t>
            </a:r>
            <a:endParaRPr lang="en-US" sz="1300" dirty="0"/>
          </a:p>
        </p:txBody>
      </p:sp>
      <p:sp>
        <p:nvSpPr>
          <p:cNvPr id="3" name="Shape 1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4" name="Text 2"/>
          <p:cNvSpPr/>
          <p:nvPr>
            <p:ph idx="102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Presentation title</a:t>
            </a:r>
            <a:endParaRPr lang="en-US" sz="4000" dirty="0"/>
          </a:p>
        </p:txBody>
      </p:sp>
      <p:sp>
        <p:nvSpPr>
          <p:cNvPr id="5" name="Text 2"/>
          <p:cNvSpPr/>
          <p:nvPr>
            <p:ph idx="103" type="body" hasCustomPrompt="1"/>
          </p:nvPr>
        </p:nvSpPr>
        <p:spPr>
          <a:xfrm>
            <a:off x="975336" y="4251960"/>
            <a:ext cx="8290353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600" dirty="0">
                <a:solidFill>
                  <a:srgbClr val="7B8998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600" dirty="0">
                <a:solidFill>
                  <a:srgbClr val="7B89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Subtitle or date</a:t>
            </a:r>
            <a:endParaRPr lang="en-US" sz="1600" dirty="0"/>
          </a:p>
        </p:txBody>
      </p:sp>
      <p:sp>
        <p:nvSpPr>
          <p:cNvPr id="6" name="Text 2"/>
          <p:cNvSpPr/>
          <p:nvPr/>
        </p:nvSpPr>
        <p:spPr>
          <a:xfrm>
            <a:off x="975336" y="6035040"/>
            <a:ext cx="4876678" cy="34290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1000" dirty="0">
                <a:solidFill>
                  <a:srgbClr val="7B89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September 2029</a:t>
            </a:r>
            <a:endParaRPr lang="en-US" sz="1000" dirty="0"/>
          </a:p>
        </p:txBody>
      </p:sp>
    </p:spTree>
  </p:cSld>
  <p:clrMapOvr>
    <a:masterClrMapping/>
  </p:clrMapOvr>
</p:sldLayout>
</file>

<file path=ppt/slideLayouts/slideLayout4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operating review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1004</a:t>
            </a:fld>
            <a:endParaRPr lang="en-US"/>
          </a:p>
        </p:txBody>
      </p:sp>
    </p:spTree>
  </p:cSld>
  <p:clrMapOvr>
    <a:masterClrMapping/>
  </p:clrMapOvr>
</p:sldLayout>
</file>

<file path=ppt/slideLayouts/slideLayout5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Section divider (dark)">
    <p:bg>
      <p:bgPr>
        <a:solidFill>
          <a:srgbClr val="0D2030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125980"/>
            <a:ext cx="731502" cy="41148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3" name="Text 1"/>
          <p:cNvSpPr/>
          <p:nvPr>
            <p:ph idx="101" type="body" hasCustomPrompt="1"/>
          </p:nvPr>
        </p:nvSpPr>
        <p:spPr>
          <a:xfrm>
            <a:off x="975336" y="2331720"/>
            <a:ext cx="6095848" cy="3429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200" b="1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200" b="1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</a:t>
            </a:r>
            <a:endParaRPr lang="en-US" sz="1200" dirty="0"/>
          </a:p>
        </p:txBody>
      </p:sp>
      <p:sp>
        <p:nvSpPr>
          <p:cNvPr id="4" name="Text 1"/>
          <p:cNvSpPr/>
          <p:nvPr>
            <p:ph idx="102" type="title" hasCustomPrompt="1"/>
          </p:nvPr>
        </p:nvSpPr>
        <p:spPr>
          <a:xfrm>
            <a:off x="975336" y="2743200"/>
            <a:ext cx="8778020" cy="123444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3400" b="1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3400" b="1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Section title</a:t>
            </a:r>
            <a:endParaRPr lang="en-US" sz="3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7B8998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operating review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7B8998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1005</a:t>
            </a:fld>
            <a:endParaRPr lang="en-US"/>
          </a:p>
        </p:txBody>
      </p:sp>
    </p:spTree>
  </p:cSld>
  <p:clrMapOvr>
    <a:masterClrMapping/>
  </p:clrMapOvr>
</p:sldLayout>
</file>

<file path=ppt/slideLayouts/slideLayout6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Title and content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>
            <p:ph idx="100" type="title" hasCustomPrompt="1"/>
          </p:nvPr>
        </p:nvSpPr>
        <p:spPr>
          <a:xfrm>
            <a:off x="609585" y="411480"/>
            <a:ext cx="10972526" cy="6172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2200" b="1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2200" b="1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Slide title states the takeaway</a:t>
            </a:r>
            <a:endParaRPr lang="en-US" sz="2200" dirty="0"/>
          </a:p>
        </p:txBody>
      </p:sp>
      <p:sp>
        <p:nvSpPr>
          <p:cNvPr id="3" name="Shape 0"/>
          <p:cNvSpPr/>
          <p:nvPr/>
        </p:nvSpPr>
        <p:spPr>
          <a:xfrm>
            <a:off x="609585" y="1131570"/>
            <a:ext cx="10972526" cy="13716"/>
          </a:xfrm>
          <a:prstGeom prst="rect">
            <a:avLst/>
          </a:prstGeom>
          <a:solidFill>
            <a:srgbClr val="A3B0BE"/>
          </a:solidFill>
          <a:ln/>
        </p:spPr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609585" y="1371600"/>
            <a:ext cx="10972526" cy="473202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Content</a:t>
            </a:r>
            <a:endParaRPr lang="en-US" sz="1400" dirty="0"/>
          </a:p>
        </p:txBody>
      </p:sp>
      <p:sp>
        <p:nvSpPr>
          <p:cNvPr id="5" name="Text 1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operating review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1006</a:t>
            </a:fld>
            <a:endParaRPr lang="en-US"/>
          </a:p>
        </p:txBody>
      </p:sp>
    </p:spTree>
  </p:cSld>
  <p:clrMapOvr>
    <a:masterClrMapping/>
  </p:clrMapOvr>
</p:sldLayout>
</file>

<file path=ppt/slideLayouts/slideLayout7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Blank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09585" y="6343650"/>
            <a:ext cx="6705432" cy="308610"/>
          </a:xfrm>
          <a:prstGeom prst="rect">
            <a:avLst/>
          </a:prstGeom>
          <a:noFill/>
          <a:ln/>
        </p:spPr>
        <p:txBody>
          <a:bodyPr wrap="square" rtlCol="0" anchor="ctr"/>
          <a:lstStyle/>
          <a:p>
            <a:pPr algn="l" indent="0" marL="0">
              <a:buNone/>
            </a:pPr>
            <a:r>
              <a:rPr lang="en-US" sz="900" dirty="0">
                <a:solidFill>
                  <a:srgbClr val="5666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operating review · illustrative figures</a:t>
            </a:r>
            <a:endParaRPr lang="en-US" sz="900" dirty="0"/>
          </a:p>
        </p:txBody>
      </p:sp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10606775" y="6343650"/>
            <a:ext cx="975336" cy="308610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1007</a:t>
            </a:fld>
            <a:endParaRPr lang="en-US"/>
          </a:p>
        </p:txBody>
      </p:sp>
    </p:spTree>
  </p:cSld>
  <p:clrMapOvr>
    <a:masterClrMapping/>
  </p:clrMapOvr>
</p:sldLayout>
</file>

<file path=ppt/slideLayouts/slideLayout8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Closing">
    <p:bg>
      <p:bgPr>
        <a:solidFill>
          <a:srgbClr val="C4CFDD"/>
        </a:solidFill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975336" y="2743200"/>
            <a:ext cx="731502" cy="41148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3" name="Text 1"/>
          <p:cNvSpPr/>
          <p:nvPr>
            <p:ph idx="101" type="title" hasCustomPrompt="1"/>
          </p:nvPr>
        </p:nvSpPr>
        <p:spPr>
          <a:xfrm>
            <a:off x="975336" y="3017520"/>
            <a:ext cx="9265688" cy="109728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4000" b="1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4000" b="1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Thank you</a:t>
            </a:r>
            <a:endParaRPr lang="en-US" sz="4000" dirty="0"/>
          </a:p>
        </p:txBody>
      </p:sp>
      <p:sp>
        <p:nvSpPr>
          <p:cNvPr id="4" name="Text 1"/>
          <p:cNvSpPr/>
          <p:nvPr>
            <p:ph idx="102" type="body" hasCustomPrompt="1"/>
          </p:nvPr>
        </p:nvSpPr>
        <p:spPr>
          <a:xfrm>
            <a:off x="975336" y="4251960"/>
            <a:ext cx="7315017" cy="685800"/>
          </a:xfrm>
          <a:prstGeom prst="rect">
            <a:avLst/>
          </a:prstGeom>
          <a:noFill/>
          <a:ln/>
        </p:spPr>
        <p:txBody>
          <a:bodyPr wrap="square" rtlCol="0"/>
          <a:lstStyle>
            <a:lvl1pPr algn="l" indent="0" marL="0">
              <a:buNone/>
              <a:defRPr lang="en-US" sz="1400" dirty="0">
                <a:solidFill>
                  <a:srgbClr val="566675"/>
                </a:solidFill>
                <a:latin typeface="Arial" pitchFamily="34" charset="0"/>
                <a:ea typeface="Arial" pitchFamily="34" charset="-122"/>
                <a:cs typeface="Arial" pitchFamily="34" charset="-120"/>
              </a:defRPr>
            </a:lvl1pPr>
          </a:lstStyle>
          <a:p>
            <a:pPr algn="l" indent="0" marL="0">
              <a:buNone/>
            </a:pPr>
            <a:r>
              <a:rPr lang="en-US" sz="1400" dirty="0">
                <a:solidFill>
                  <a:srgbClr val="566675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Contact · next step</a:t>
            </a:r>
            <a:endParaRPr lang="en-US" sz="1400" dirty="0"/>
          </a:p>
        </p:txBody>
      </p:sp>
    </p:spTree>
  </p:cSld>
  <p:clrMapOvr>
    <a:masterClrMapping/>
  </p:clrMapOvr>
</p:sldLayout>
</file>

<file path=ppt/slideLayouts/slideLayout9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 name="Deck background 1">
    <p:bg>
      <p:bgPr>
        <a:blipFill dpi="0" rotWithShape="1">
          <a:blip r:embed="rId1">
            <a:lum/>
          </a:blip>
          <a:srcRect/>
          <a:stretch>
            <a:fillRect/>
          </a:stretch>
        </a:blip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.xml"/><Relationship Id="rId2" Type="http://schemas.openxmlformats.org/officeDocument/2006/relationships/slideLayout" Target="../slideLayouts/slideLayout2.xml"/><Relationship Id="rId3" Type="http://schemas.openxmlformats.org/officeDocument/2006/relationships/slideLayout" Target="../slideLayouts/slideLayout3.xml"/><Relationship Id="rId4" Type="http://schemas.openxmlformats.org/officeDocument/2006/relationships/slideLayout" Target="../slideLayouts/slideLayout4.xml"/><Relationship Id="rId5" Type="http://schemas.openxmlformats.org/officeDocument/2006/relationships/slideLayout" Target="../slideLayouts/slideLayout5.xml"/><Relationship Id="rId6" Type="http://schemas.openxmlformats.org/officeDocument/2006/relationships/slideLayout" Target="../slideLayouts/slideLayout6.xml"/><Relationship Id="rId7" Type="http://schemas.openxmlformats.org/officeDocument/2006/relationships/slideLayout" Target="../slideLayouts/slideLayout7.xml"/><Relationship Id="rId8" Type="http://schemas.openxmlformats.org/officeDocument/2006/relationships/slideLayout" Target="../slideLayouts/slideLayout8.xml"/><Relationship Id="rId9" Type="http://schemas.openxmlformats.org/officeDocument/2006/relationships/slideLayout" Target="../slideLayouts/slideLayout9.xml"/><Relationship Id="rId10" Type="http://schemas.openxmlformats.org/officeDocument/2006/relationships/slideLayout" Target="../slideLayouts/slideLayout10.xml"/><Relationship Id="rId11" Type="http://schemas.openxmlformats.org/officeDocument/2006/relationships/theme" Target="../theme/theme1.xml"/></Relationships>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5" name="Slide Number Placeholder 0"/>
          <p:cNvSpPr>
            <a:spLocks noGrp="1"/>
          </p:cNvSpPr>
          <p:nvPr>
            <p:ph type="sldNum" sz="quarter" idx="4294967295"/>
          </p:nvPr>
        </p:nvSpPr>
        <p:spPr>
          <a:xfrm>
            <a:off x="7955280" y="4757738"/>
            <a:ext cx="731520" cy="231458"/>
          </a:xfrm>
          <a:prstGeom prst="rect">
            <a:avLst/>
          </a:prstGeom>
          <a:extLst>
            <a:ext uri="{C572A759-6A51-4108-AA02-DFA0A04FC94B}">
              <ma14:wrappingTextBoxFlag xmlns:ma14="http://schemas.microsoft.com/office/mac/drawingml/2011/main" val="0"/>
            </a:ext>
          </a:extLst>
        </p:spPr>
        <p:txBody>
          <a:bodyPr/>
          <a:lstStyle>
            <a:lvl1pPr>
              <a:defRPr sz="900">
                <a:solidFill>
                  <a:srgbClr val="566675"/>
                </a:solidFill>
                <a:latin typeface="Arial"/>
                <a:ea typeface="Arial"/>
                <a:cs typeface="Arial"/>
              </a:defRPr>
            </a:lvl1pPr>
          </a:lstStyle>
          <a:p>
            <a:pPr algn="r"/>
            <a:fld id="{F7021451-1387-4CA6-816F-3879F97B5CBC}" type="slidenum">
              <a:rPr b="0" lang="en-US"/>
              <a:t>null</a:t>
            </a:fld>
            <a:endParaRPr lang="en-US"/>
          </a:p>
        </p:txBody>
      </p:sp>
    </p:spTree>
  </p:cSld>
  <p:clrMap bg1="lt1" tx1="dk1" bg2="lt2" tx2="dk2" accent1="accent1" accent2="accent2" accent3="accent3" accent4="accent4" accent5="accent5" accent6="accent6" hlink="hlink" folHlink="folHlink"/>
  <p:sldLayoutIdLst>
    <p:sldLayoutId id="2147483649" r:id="rId1"/>
    <p:sldLayoutId id="2147483650" r:id="rId2"/>
    <p:sldLayoutId id="2147483651" r:id="rId3"/>
    <p:sldLayoutId id="2147483652" r:id="rId4"/>
    <p:sldLayoutId id="2147483653" r:id="rId5"/>
    <p:sldLayoutId id="2147483654" r:id="rId6"/>
    <p:sldLayoutId id="2147483655" r:id="rId7"/>
    <p:sldLayoutId id="2147483656" r:id="rId8"/>
    <p:sldLayoutId id="2147483657" r:id="rId9"/>
    <p:sldLayoutId id="2147483658" r:id="rId10"/>
  </p:sldLayoutIdLst>
  <p:hf sldNum="0" hdr="0" ftr="0" dt="0"/>
  <p:txStyles>
    <p:titleStyle>
      <a:lvl1pPr algn="ctr" defTabSz="914400" rtl="0" eaLnBrk="1" latinLnBrk="0" hangingPunct="1">
        <a:spcBef>
          <a:spcPct val="0"/>
        </a:spcBef>
        <a:buNone/>
        <a:defRPr sz="4400" kern="1200">
          <a:solidFill>
            <a:schemeClr val="tx1"/>
          </a:solidFill>
          <a:latin typeface="+mj-lt"/>
          <a:ea typeface="+mj-ea"/>
          <a:cs typeface="+mj-cs"/>
        </a:defRPr>
      </a:lvl1pPr>
    </p:titleStyle>
    <p:bodyStyle>
      <a:lvl1pPr marL="342900" indent="-342900" algn="l" defTabSz="914400" rtl="0" eaLnBrk="1" latinLnBrk="0" hangingPunct="1">
        <a:spcBef>
          <a:spcPct val="20000"/>
        </a:spcBef>
        <a:buFont typeface="Arial" pitchFamily="34" charset="0"/>
        <a:buChar char="•"/>
        <a:defRPr sz="3200" kern="1200">
          <a:solidFill>
            <a:schemeClr val="tx1"/>
          </a:solidFill>
          <a:latin typeface="+mn-lt"/>
          <a:ea typeface="+mn-ea"/>
          <a:cs typeface="+mn-cs"/>
        </a:defRPr>
      </a:lvl1pPr>
      <a:lvl2pPr marL="742950" indent="-285750" algn="l" defTabSz="914400" rtl="0" eaLnBrk="1" latinLnBrk="0" hangingPunct="1">
        <a:spcBef>
          <a:spcPct val="20000"/>
        </a:spcBef>
        <a:buFont typeface="Arial" pitchFamily="34" charset="0"/>
        <a:buChar char="–"/>
        <a:defRPr sz="2800" kern="1200">
          <a:solidFill>
            <a:schemeClr val="tx1"/>
          </a:solidFill>
          <a:latin typeface="+mn-lt"/>
          <a:ea typeface="+mn-ea"/>
          <a:cs typeface="+mn-cs"/>
        </a:defRPr>
      </a:lvl2pPr>
      <a:lvl3pPr marL="1143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400" kern="1200">
          <a:solidFill>
            <a:schemeClr val="tx1"/>
          </a:solidFill>
          <a:latin typeface="+mn-lt"/>
          <a:ea typeface="+mn-ea"/>
          <a:cs typeface="+mn-cs"/>
        </a:defRPr>
      </a:lvl3pPr>
      <a:lvl4pPr marL="1600200" indent="-228600" algn="l" defTabSz="914400" rtl="0" eaLnBrk="1" latinLnBrk="0" hangingPunct="1">
        <a:spcBef>
          <a:spcPct val="20000"/>
        </a:spcBef>
        <a:buFont typeface="Arial" pitchFamily="34" charset="0"/>
        <a:buChar char="–"/>
        <a:defRPr sz="2000" kern="1200">
          <a:solidFill>
            <a:schemeClr val="tx1"/>
          </a:solidFill>
          <a:latin typeface="+mn-lt"/>
          <a:ea typeface="+mn-ea"/>
          <a:cs typeface="+mn-cs"/>
        </a:defRPr>
      </a:lvl4pPr>
      <a:lvl5pPr marL="2057400" indent="-228600" algn="l" defTabSz="914400" rtl="0" eaLnBrk="1" latinLnBrk="0" hangingPunct="1">
        <a:spcBef>
          <a:spcPct val="20000"/>
        </a:spcBef>
        <a:buFont typeface="Arial" pitchFamily="34" charset="0"/>
        <a:buChar char="»"/>
        <a:defRPr sz="2000" kern="1200">
          <a:solidFill>
            <a:schemeClr val="tx1"/>
          </a:solidFill>
          <a:latin typeface="+mn-lt"/>
          <a:ea typeface="+mn-ea"/>
          <a:cs typeface="+mn-cs"/>
        </a:defRPr>
      </a:lvl5pPr>
      <a:lvl6pPr marL="25146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6pPr>
      <a:lvl7pPr marL="29718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7pPr>
      <a:lvl8pPr marL="34290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8pPr>
      <a:lvl9pPr marL="3886200" indent="-228600" algn="l" defTabSz="914400" rtl="0" eaLnBrk="1" latinLnBrk="0" hangingPunct="1">
        <a:spcBef>
          <a:spcPct val="20000"/>
        </a:spcBef>
        <a:buFont typeface="Arial" pitchFamily="34" charset="0"/>
        <a:buChar char="•"/>
        <a:defRPr sz="2000" kern="1200">
          <a:solidFill>
            <a:schemeClr val="tx1"/>
          </a:solidFill>
          <a:latin typeface="+mn-lt"/>
          <a:ea typeface="+mn-ea"/>
          <a:cs typeface="+mn-cs"/>
        </a:defRPr>
      </a:lvl9pPr>
    </p:bodyStyle>
    <p:otherStyle>
      <a:defPPr>
        <a:defRPr lang="en-US"/>
      </a:defPPr>
      <a:lvl1pPr marL="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1pPr>
      <a:lvl2pPr marL="457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2pPr>
      <a:lvl3pPr marL="914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3pPr>
      <a:lvl4pPr marL="1371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4pPr>
      <a:lvl5pPr marL="18288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5pPr>
      <a:lvl6pPr marL="22860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6pPr>
      <a:lvl7pPr marL="27432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7pPr>
      <a:lvl8pPr marL="32004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8pPr>
      <a:lvl9pPr marL="3657600" algn="l" defTabSz="914400" rtl="0" eaLnBrk="1" latinLnBrk="0" hangingPunct="1">
        <a:defRPr sz="1800" kern="1200">
          <a:solidFill>
            <a:schemeClr val="tx1"/>
          </a:solidFill>
          <a:latin typeface="+mn-lt"/>
          <a:ea typeface="+mn-ea"/>
          <a:cs typeface="+mn-cs"/>
        </a:defRPr>
      </a:lvl9pPr>
    </p:otherStyle>
  </p:txStyles>
</p:sldMaster>
</file>

<file path=ppt/slides/_rels/slide1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.xml"/></Relationships>
</file>

<file path=ppt/slides/_rels/slide10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9.xml"/><Relationship Id="rId2" Type="http://schemas.openxmlformats.org/officeDocument/2006/relationships/notesSlide" Target="../notesSlides/notesSlide10.xml"/></Relationships>
</file>

<file path=ppt/slides/_rels/slide2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1.xml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2.xml"/></Relationships>
</file>

<file path=ppt/slides/_rels/slide3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3.xml"/></Relationships>
</file>

<file path=ppt/slides/_rels/slide4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4.xml"/></Relationships>
</file>

<file path=ppt/slides/_rels/slide5.xml.rels><?xml version="1.0" encoding="UTF-8" standalone="yes"?>
<Relationships xmlns="http://schemas.openxmlformats.org/package/2006/relationships"><Relationship Id="rId1" Type="http://schemas.openxmlformats.org/officeDocument/2006/relationships/chart" Target="/ppt/charts/chart2.xml"/><Relationship Id="rId2" Type="http://schemas.openxmlformats.org/officeDocument/2006/relationships/slideLayout" Target="../slideLayouts/slideLayout10.xml"/><Relationship Id="rId3" Type="http://schemas.openxmlformats.org/officeDocument/2006/relationships/notesSlide" Target="../notesSlides/notesSlide5.xml"/></Relationships>
</file>

<file path=ppt/slides/_rels/slide6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6.xml"/></Relationships>
</file>

<file path=ppt/slides/_rels/slide7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7.xml"/></Relationships>
</file>

<file path=ppt/slides/_rels/slide8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8.xml"/></Relationships>
</file>

<file path=ppt/slides/_rels/slide9.xml.rels><?xml version="1.0" encoding="UTF-8" standalone="yes"?>
<Relationships xmlns="http://schemas.openxmlformats.org/package/2006/relationships"><Relationship Id="rId1" Type="http://schemas.openxmlformats.org/officeDocument/2006/relationships/slideLayout" Target="../slideLayouts/slideLayout10.xml"/><Relationship Id="rId2" Type="http://schemas.openxmlformats.org/officeDocument/2006/relationships/notesSlide" Target="../notesSlides/notesSlide9.xml"/></Relationships>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Text 0"/>
          <p:cNvSpPr/>
          <p:nvPr/>
        </p:nvSpPr>
        <p:spPr>
          <a:xfrm>
            <a:off x="685800" y="513893"/>
            <a:ext cx="1886407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38BDF8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</a:t>
            </a:r>
            <a:pPr algn="l" indent="0" marL="0">
              <a:buNone/>
            </a:pPr>
            <a:r>
              <a:rPr lang="en-US" sz="970" spc="175" kern="0" dirty="0">
                <a:solidFill>
                  <a:srgbClr val="FFFFFF">
                    <a:alpha val="62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 OPERATING REVIEW</a:t>
            </a:r>
            <a:endParaRPr lang="en-US" sz="970" dirty="0"/>
          </a:p>
        </p:txBody>
      </p:sp>
      <p:sp>
        <p:nvSpPr>
          <p:cNvPr id="3" name="Text 1"/>
          <p:cNvSpPr/>
          <p:nvPr/>
        </p:nvSpPr>
        <p:spPr>
          <a:xfrm>
            <a:off x="10440619" y="513893"/>
            <a:ext cx="109362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75" kern="0" dirty="0">
                <a:solidFill>
                  <a:srgbClr val="FFFFFF">
                    <a:alpha val="86000"/>
                  </a:srgbClr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ASTER RELAY</a:t>
            </a:r>
            <a:endParaRPr lang="en-US" sz="970" dirty="0"/>
          </a:p>
        </p:txBody>
      </p:sp>
      <p:sp>
        <p:nvSpPr>
          <p:cNvPr id="4" name="Text 2"/>
          <p:cNvSpPr/>
          <p:nvPr/>
        </p:nvSpPr>
        <p:spPr>
          <a:xfrm>
            <a:off x="685800" y="2830068"/>
            <a:ext cx="5246827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550" b="1" spc="-51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Fictional operating review · Week 6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685800" y="3427171"/>
            <a:ext cx="2430475" cy="78181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Aster Relay</a:t>
            </a:r>
            <a:endParaRPr lang="en-US" sz="2400" dirty="0"/>
          </a:p>
          <a:p>
            <a:pPr algn="l" indent="0" marL="0">
              <a:lnSpc>
                <a:spcPts val="3000"/>
              </a:lnSpc>
              <a:buNone/>
            </a:pPr>
            <a:r>
              <a:rPr lang="en-US" sz="2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operating review</a:t>
            </a:r>
            <a:endParaRPr lang="en-US" sz="2400" dirty="0"/>
          </a:p>
        </p:txBody>
      </p:sp>
      <p:sp>
        <p:nvSpPr>
          <p:cNvPr id="6" name="Text 4"/>
          <p:cNvSpPr/>
          <p:nvPr/>
        </p:nvSpPr>
        <p:spPr>
          <a:xfrm>
            <a:off x="685800" y="4151376"/>
            <a:ext cx="318851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Eight service hubs · dispatch-platform rollout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685800" y="4323283"/>
            <a:ext cx="261701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17 September 2029</a:t>
            </a:r>
            <a:pPr algn="l" indent="0" marL="0"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meeting</a:t>
            </a:r>
            <a:endParaRPr lang="en-US" sz="1200" dirty="0"/>
          </a:p>
        </p:txBody>
      </p:sp>
    </p:spTree>
  </p:cSld>
  <p:clrMapOvr>
    <a:masterClrMapping/>
  </p:clrMapOvr>
</p:sld>
</file>

<file path=ppt/slides/slide10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10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Shape 0"/>
          <p:cNvSpPr/>
          <p:nvPr/>
        </p:nvSpPr>
        <p:spPr>
          <a:xfrm>
            <a:off x="2190902" y="4185209"/>
            <a:ext cx="7809890" cy="1123798"/>
          </a:xfrm>
          <a:prstGeom prst="roundRect">
            <a:avLst>
              <a:gd name="adj" fmla="val 10171"/>
            </a:avLst>
          </a:prstGeom>
          <a:solidFill>
            <a:srgbClr val="88D8FB">
              <a:alpha val="13000"/>
            </a:srgbClr>
          </a:solidFill>
          <a:ln w="9525">
            <a:solidFill>
              <a:srgbClr val="FFFFFF">
                <a:alpha val="12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" name="Shape 1"/>
          <p:cNvSpPr/>
          <p:nvPr/>
        </p:nvSpPr>
        <p:spPr>
          <a:xfrm>
            <a:off x="2190902" y="4299509"/>
            <a:ext cx="38130" cy="895289"/>
          </a:xfrm>
          <a:prstGeom prst="rect">
            <a:avLst/>
          </a:prstGeom>
          <a:solidFill>
            <a:srgbClr val="38BDF8"/>
          </a:solidFill>
          <a:ln/>
        </p:spPr>
      </p:sp>
      <p:sp>
        <p:nvSpPr>
          <p:cNvPr id="4" name="Text 2"/>
          <p:cNvSpPr/>
          <p:nvPr/>
        </p:nvSpPr>
        <p:spPr>
          <a:xfrm>
            <a:off x="4743907" y="1624889"/>
            <a:ext cx="2704795" cy="41148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2550" b="1" spc="-51" kern="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Recommendation</a:t>
            </a:r>
            <a:endParaRPr lang="en-US" sz="2550" dirty="0"/>
          </a:p>
        </p:txBody>
      </p:sp>
      <p:sp>
        <p:nvSpPr>
          <p:cNvPr id="5" name="Text 3"/>
          <p:cNvSpPr/>
          <p:nvPr/>
        </p:nvSpPr>
        <p:spPr>
          <a:xfrm>
            <a:off x="1461211" y="2222906"/>
            <a:ext cx="4608576" cy="13990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5440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Proceed with six.</a:t>
            </a:r>
            <a:endParaRPr lang="en-US" sz="4350" dirty="0"/>
          </a:p>
          <a:p>
            <a:pPr algn="ctr" indent="0" marL="0">
              <a:lnSpc>
                <a:spcPts val="5440"/>
              </a:lnSpc>
              <a:buNone/>
            </a:pPr>
            <a:r>
              <a:rPr lang="en-US" sz="435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Earn the final two.</a:t>
            </a:r>
            <a:endParaRPr lang="en-US" sz="4350" dirty="0"/>
          </a:p>
        </p:txBody>
      </p:sp>
      <p:sp>
        <p:nvSpPr>
          <p:cNvPr id="6" name="Text 4"/>
          <p:cNvSpPr/>
          <p:nvPr/>
        </p:nvSpPr>
        <p:spPr>
          <a:xfrm>
            <a:off x="717804" y="3517697"/>
            <a:ext cx="3584448" cy="37033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Central's routing gate before expansion. Do</a:t>
            </a:r>
            <a:endParaRPr lang="en-US" sz="1200" dirty="0"/>
          </a:p>
          <a:p>
            <a:pPr algn="ctr" indent="0" marL="0">
              <a:lnSpc>
                <a:spcPts val="1500"/>
              </a:lnSpc>
              <a:buNone/>
            </a:pPr>
            <a:r>
              <a:rPr lang="en-US" sz="1200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not trade a visible date for invisible operating debt.</a:t>
            </a:r>
            <a:endParaRPr lang="en-US" sz="1200" dirty="0"/>
          </a:p>
        </p:txBody>
      </p:sp>
      <p:sp>
        <p:nvSpPr>
          <p:cNvPr id="7" name="Text 5"/>
          <p:cNvSpPr/>
          <p:nvPr/>
        </p:nvSpPr>
        <p:spPr>
          <a:xfrm>
            <a:off x="4923130" y="4384548"/>
            <a:ext cx="237378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400" b="1" dirty="0">
                <a:solidFill>
                  <a:srgbClr val="FFFFF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action · 24 September</a:t>
            </a:r>
            <a:endParaRPr lang="en-US" sz="1400" dirty="0"/>
          </a:p>
        </p:txBody>
      </p:sp>
      <p:sp>
        <p:nvSpPr>
          <p:cNvPr id="8" name="Text 6"/>
          <p:cNvSpPr/>
          <p:nvPr/>
        </p:nvSpPr>
        <p:spPr>
          <a:xfrm>
            <a:off x="2480767" y="4623206"/>
            <a:ext cx="7259422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FFFFFF">
                    <a:alpha val="8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Review routing evidence, champion readiness and the €16k weekly value gap in one go / hold</a:t>
            </a:r>
            <a:endParaRPr lang="en-US" sz="1350" dirty="0"/>
          </a:p>
          <a:p>
            <a:pPr algn="ctr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FFFFFF">
                    <a:alpha val="86000"/>
                  </a:srgbClr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decision.</a:t>
            </a:r>
            <a:endParaRPr lang="en-US" sz="1350" dirty="0"/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2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0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5400000" scaled="0"/>
          </a:gradFill>
          <a:ln/>
        </p:spPr>
      </p:sp>
      <p:sp>
        <p:nvSpPr>
          <p:cNvPr id="3" name="h2pg-1"/>
          <p:cNvSpPr/>
          <p:nvPr/>
        </p:nvSpPr>
        <p:spPr>
          <a:xfrm>
            <a:off x="685800" y="2013509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175358"/>
            <a:ext cx="10820095" cy="457200"/>
          </a:xfrm>
          <a:prstGeom prst="rect">
            <a:avLst/>
          </a:prstGeom>
          <a:solidFill>
            <a:srgbClr val="1B3247"/>
          </a:solidFill>
          <a:ln/>
        </p:spPr>
      </p:sp>
      <p:sp>
        <p:nvSpPr>
          <p:cNvPr id="5" name="Shape 3"/>
          <p:cNvSpPr/>
          <p:nvPr/>
        </p:nvSpPr>
        <p:spPr>
          <a:xfrm>
            <a:off x="685800" y="2622499"/>
            <a:ext cx="10820095" cy="9510"/>
          </a:xfrm>
          <a:prstGeom prst="rect">
            <a:avLst/>
          </a:prstGeom>
          <a:solidFill>
            <a:srgbClr val="7FB3EF">
              <a:alpha val="40000"/>
            </a:srgbClr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16293A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685800" y="2879446"/>
            <a:ext cx="38130" cy="598566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8" name="Shape 6"/>
          <p:cNvSpPr/>
          <p:nvPr/>
        </p:nvSpPr>
        <p:spPr>
          <a:xfrm>
            <a:off x="3418942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16293A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3418942" y="2879446"/>
            <a:ext cx="38130" cy="598566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10" name="Shape 8"/>
          <p:cNvSpPr/>
          <p:nvPr/>
        </p:nvSpPr>
        <p:spPr>
          <a:xfrm>
            <a:off x="6152998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16293A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6152998" y="2879446"/>
            <a:ext cx="38130" cy="598566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12" name="Shape 10"/>
          <p:cNvSpPr/>
          <p:nvPr/>
        </p:nvSpPr>
        <p:spPr>
          <a:xfrm>
            <a:off x="8887054" y="2766060"/>
            <a:ext cx="2619756" cy="827532"/>
          </a:xfrm>
          <a:prstGeom prst="roundRect">
            <a:avLst>
              <a:gd name="adj" fmla="val 13812"/>
            </a:avLst>
          </a:prstGeom>
          <a:solidFill>
            <a:srgbClr val="16293A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3" name="Shape 11"/>
          <p:cNvSpPr/>
          <p:nvPr/>
        </p:nvSpPr>
        <p:spPr>
          <a:xfrm>
            <a:off x="8887054" y="2879446"/>
            <a:ext cx="38130" cy="598566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14" name="Shape 12"/>
          <p:cNvSpPr/>
          <p:nvPr/>
        </p:nvSpPr>
        <p:spPr>
          <a:xfrm>
            <a:off x="7487107" y="3726180"/>
            <a:ext cx="4017874" cy="1714500"/>
          </a:xfrm>
          <a:prstGeom prst="roundRect">
            <a:avLst>
              <a:gd name="adj" fmla="val 6667"/>
            </a:avLst>
          </a:prstGeom>
          <a:solidFill>
            <a:srgbClr val="142838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7601407" y="3726180"/>
            <a:ext cx="3789639" cy="47640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16" name="Shape 14"/>
          <p:cNvSpPr/>
          <p:nvPr/>
        </p:nvSpPr>
        <p:spPr>
          <a:xfrm>
            <a:off x="7601407" y="5430622"/>
            <a:ext cx="3789639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7487107" y="3840480"/>
            <a:ext cx="38130" cy="1485900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18" name="Shape 16"/>
          <p:cNvSpPr/>
          <p:nvPr/>
        </p:nvSpPr>
        <p:spPr>
          <a:xfrm>
            <a:off x="11495837" y="3840480"/>
            <a:ext cx="9510" cy="148590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7697419" y="4903013"/>
            <a:ext cx="1116482" cy="261518"/>
          </a:xfrm>
          <a:prstGeom prst="roundRect">
            <a:avLst>
              <a:gd name="adj" fmla="val 50000"/>
            </a:avLst>
          </a:prstGeom>
          <a:solidFill>
            <a:srgbClr val="332D3A"/>
          </a:solidFill>
          <a:ln/>
        </p:spPr>
      </p:sp>
      <p:graphicFrame>
        <p:nvGraphicFramePr>
          <p:cNvPr id="20" name="Chart 0" descr=""/>
          <p:cNvGraphicFramePr/>
          <p:nvPr/>
        </p:nvGraphicFramePr>
        <p:xfrm>
          <a:off x="838505" y="4107485"/>
          <a:ext cx="6325819" cy="1218895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21" name="Text 18"/>
          <p:cNvSpPr/>
          <p:nvPr/>
        </p:nvSpPr>
        <p:spPr>
          <a:xfrm>
            <a:off x="685800" y="1493215"/>
            <a:ext cx="6718097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hubs are stable; Central blocks the final two</a:t>
            </a:r>
            <a:endParaRPr lang="en-US" sz="2400" dirty="0"/>
          </a:p>
        </p:txBody>
      </p:sp>
      <p:sp>
        <p:nvSpPr>
          <p:cNvPr id="22" name="Text 19"/>
          <p:cNvSpPr/>
          <p:nvPr/>
        </p:nvSpPr>
        <p:spPr>
          <a:xfrm>
            <a:off x="856793" y="2298802"/>
            <a:ext cx="553760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Proceed with six hubs and clear the routing gate before expanding</a:t>
            </a:r>
            <a:endParaRPr lang="en-US" sz="1350" dirty="0"/>
          </a:p>
        </p:txBody>
      </p:sp>
      <p:sp>
        <p:nvSpPr>
          <p:cNvPr id="23" name="Text 20"/>
          <p:cNvSpPr/>
          <p:nvPr/>
        </p:nvSpPr>
        <p:spPr>
          <a:xfrm>
            <a:off x="886054" y="2879446"/>
            <a:ext cx="957377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93.2%</a:t>
            </a:r>
            <a:endParaRPr lang="en-US" sz="2400" dirty="0"/>
          </a:p>
        </p:txBody>
      </p:sp>
      <p:sp>
        <p:nvSpPr>
          <p:cNvPr id="24" name="Text 21"/>
          <p:cNvSpPr/>
          <p:nvPr/>
        </p:nvSpPr>
        <p:spPr>
          <a:xfrm>
            <a:off x="886054" y="3279953"/>
            <a:ext cx="123352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 time · target 95%</a:t>
            </a:r>
            <a:endParaRPr lang="en-US" sz="970" dirty="0"/>
          </a:p>
        </p:txBody>
      </p:sp>
      <p:sp>
        <p:nvSpPr>
          <p:cNvPr id="25" name="Text 22"/>
          <p:cNvSpPr/>
          <p:nvPr/>
        </p:nvSpPr>
        <p:spPr>
          <a:xfrm>
            <a:off x="3619195" y="2879446"/>
            <a:ext cx="707746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88%</a:t>
            </a:r>
            <a:endParaRPr lang="en-US" sz="2400" dirty="0"/>
          </a:p>
        </p:txBody>
      </p:sp>
      <p:sp>
        <p:nvSpPr>
          <p:cNvPr id="26" name="Text 23"/>
          <p:cNvSpPr/>
          <p:nvPr/>
        </p:nvSpPr>
        <p:spPr>
          <a:xfrm>
            <a:off x="3619195" y="3279953"/>
            <a:ext cx="1519733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First-time fix · target 90%</a:t>
            </a:r>
            <a:endParaRPr lang="en-US" sz="970" dirty="0"/>
          </a:p>
        </p:txBody>
      </p:sp>
      <p:sp>
        <p:nvSpPr>
          <p:cNvPr id="27" name="Text 24"/>
          <p:cNvSpPr/>
          <p:nvPr/>
        </p:nvSpPr>
        <p:spPr>
          <a:xfrm>
            <a:off x="6353251" y="2879446"/>
            <a:ext cx="575158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146</a:t>
            </a:r>
            <a:endParaRPr lang="en-US" sz="2400" dirty="0"/>
          </a:p>
        </p:txBody>
      </p:sp>
      <p:sp>
        <p:nvSpPr>
          <p:cNvPr id="28" name="Text 25"/>
          <p:cNvSpPr/>
          <p:nvPr/>
        </p:nvSpPr>
        <p:spPr>
          <a:xfrm>
            <a:off x="6353251" y="3279953"/>
            <a:ext cx="138988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jobs · target ≤120</a:t>
            </a:r>
            <a:endParaRPr lang="en-US" sz="970" dirty="0"/>
          </a:p>
        </p:txBody>
      </p:sp>
      <p:sp>
        <p:nvSpPr>
          <p:cNvPr id="29" name="Text 26"/>
          <p:cNvSpPr/>
          <p:nvPr/>
        </p:nvSpPr>
        <p:spPr>
          <a:xfrm>
            <a:off x="9086393" y="2879446"/>
            <a:ext cx="794614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€84k</a:t>
            </a:r>
            <a:endParaRPr lang="en-US" sz="2400" dirty="0"/>
          </a:p>
        </p:txBody>
      </p:sp>
      <p:sp>
        <p:nvSpPr>
          <p:cNvPr id="30" name="Text 27"/>
          <p:cNvSpPr/>
          <p:nvPr/>
        </p:nvSpPr>
        <p:spPr>
          <a:xfrm>
            <a:off x="9086393" y="3279953"/>
            <a:ext cx="173736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benefit · target €100k</a:t>
            </a:r>
            <a:endParaRPr lang="en-US" sz="970" dirty="0"/>
          </a:p>
        </p:txBody>
      </p:sp>
      <p:sp>
        <p:nvSpPr>
          <p:cNvPr id="31" name="Text 28"/>
          <p:cNvSpPr/>
          <p:nvPr/>
        </p:nvSpPr>
        <p:spPr>
          <a:xfrm>
            <a:off x="838505" y="3859682"/>
            <a:ext cx="2991917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RECOVERY IS REAL, BUT BELOW GATE</a:t>
            </a:r>
            <a:endParaRPr lang="en-US" sz="970" dirty="0"/>
          </a:p>
        </p:txBody>
      </p:sp>
      <p:sp>
        <p:nvSpPr>
          <p:cNvPr id="32" name="Text 29"/>
          <p:cNvSpPr/>
          <p:nvPr/>
        </p:nvSpPr>
        <p:spPr>
          <a:xfrm>
            <a:off x="7697419" y="3926434"/>
            <a:ext cx="1808683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DOMINANT EXCEPTION</a:t>
            </a:r>
            <a:endParaRPr lang="en-US" sz="970" dirty="0"/>
          </a:p>
        </p:txBody>
      </p:sp>
      <p:sp>
        <p:nvSpPr>
          <p:cNvPr id="33" name="Text 30"/>
          <p:cNvSpPr/>
          <p:nvPr/>
        </p:nvSpPr>
        <p:spPr>
          <a:xfrm>
            <a:off x="7697419" y="4211726"/>
            <a:ext cx="3193999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routing creates 64 open jobs</a:t>
            </a:r>
            <a:endParaRPr lang="en-US" sz="1500" dirty="0"/>
          </a:p>
        </p:txBody>
      </p:sp>
      <p:sp>
        <p:nvSpPr>
          <p:cNvPr id="34" name="Text 31"/>
          <p:cNvSpPr/>
          <p:nvPr/>
        </p:nvSpPr>
        <p:spPr>
          <a:xfrm>
            <a:off x="7697419" y="4560113"/>
            <a:ext cx="35990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holds back €16k of the €100k weekly target.</a:t>
            </a:r>
            <a:endParaRPr lang="en-US" sz="1350" dirty="0"/>
          </a:p>
        </p:txBody>
      </p:sp>
      <p:sp>
        <p:nvSpPr>
          <p:cNvPr id="35" name="Text 32"/>
          <p:cNvSpPr/>
          <p:nvPr/>
        </p:nvSpPr>
        <p:spPr>
          <a:xfrm>
            <a:off x="7811719" y="4950562"/>
            <a:ext cx="91622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· 24 Sep</a:t>
            </a:r>
            <a:endParaRPr lang="en-US" sz="970" dirty="0"/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3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2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5400000" scaled="0"/>
          </a:gradFill>
          <a:ln/>
        </p:spPr>
      </p:sp>
      <p:sp>
        <p:nvSpPr>
          <p:cNvPr id="3" name="h2pg-3"/>
          <p:cNvSpPr/>
          <p:nvPr/>
        </p:nvSpPr>
        <p:spPr>
          <a:xfrm>
            <a:off x="685800" y="1704442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0" scaled="0"/>
          </a:gradFill>
          <a:ln/>
        </p:spPr>
      </p:sp>
      <p:sp>
        <p:nvSpPr>
          <p:cNvPr id="4" name="h2pc-0"/>
          <p:cNvSpPr/>
          <p:nvPr/>
        </p:nvSpPr>
        <p:spPr>
          <a:xfrm>
            <a:off x="685800" y="2209190"/>
            <a:ext cx="1959559" cy="415138"/>
          </a:xfrm>
          <a:custGeom>
            <a:avLst/>
            <a:gdLst/>
            <a:ahLst/>
            <a:rect l="0" t="0" r="20572" b="4355"/>
            <a:pathLst>
              <a:path w="20572" h="4355">
                <a:moveTo>
                  <a:pt x="800" y="0"/>
                </a:moveTo>
                <a:lnTo>
                  <a:pt x="20572" y="0"/>
                </a:lnTo>
                <a:lnTo>
                  <a:pt x="20572" y="0"/>
                </a:lnTo>
                <a:lnTo>
                  <a:pt x="20572" y="4355"/>
                </a:lnTo>
                <a:lnTo>
                  <a:pt x="20572" y="4355"/>
                </a:lnTo>
                <a:lnTo>
                  <a:pt x="0" y="4355"/>
                </a:lnTo>
                <a:lnTo>
                  <a:pt x="0" y="4355"/>
                </a:lnTo>
                <a:lnTo>
                  <a:pt x="0" y="800"/>
                </a:lnTo>
                <a:arcTo wR="800" hR="800" stAng="10800000" swAng="5400000"/>
                <a:close/>
              </a:path>
            </a:pathLst>
          </a:custGeom>
          <a:solidFill>
            <a:srgbClr val="F4F7FB"/>
          </a:solidFill>
          <a:ln/>
        </p:spPr>
      </p:sp>
      <p:sp>
        <p:nvSpPr>
          <p:cNvPr id="5" name="Shape 3"/>
          <p:cNvSpPr/>
          <p:nvPr/>
        </p:nvSpPr>
        <p:spPr>
          <a:xfrm>
            <a:off x="2645359" y="2209190"/>
            <a:ext cx="1313993" cy="415138"/>
          </a:xfrm>
          <a:prstGeom prst="rect">
            <a:avLst/>
          </a:prstGeom>
          <a:solidFill>
            <a:srgbClr val="F4F7FB"/>
          </a:solidFill>
          <a:ln/>
        </p:spPr>
      </p:sp>
      <p:sp>
        <p:nvSpPr>
          <p:cNvPr id="6" name="Shape 4"/>
          <p:cNvSpPr/>
          <p:nvPr/>
        </p:nvSpPr>
        <p:spPr>
          <a:xfrm>
            <a:off x="3959352" y="2209190"/>
            <a:ext cx="1289304" cy="415138"/>
          </a:xfrm>
          <a:prstGeom prst="rect">
            <a:avLst/>
          </a:prstGeom>
          <a:solidFill>
            <a:srgbClr val="F4F7FB"/>
          </a:solidFill>
          <a:ln/>
        </p:spPr>
      </p:sp>
      <p:sp>
        <p:nvSpPr>
          <p:cNvPr id="7" name="h2pc-1"/>
          <p:cNvSpPr/>
          <p:nvPr/>
        </p:nvSpPr>
        <p:spPr>
          <a:xfrm>
            <a:off x="5248656" y="2209190"/>
            <a:ext cx="2141525" cy="415138"/>
          </a:xfrm>
          <a:custGeom>
            <a:avLst/>
            <a:gdLst/>
            <a:ahLst/>
            <a:rect l="0" t="0" r="22484" b="4355"/>
            <a:pathLst>
              <a:path w="22484" h="4355">
                <a:moveTo>
                  <a:pt x="0" y="0"/>
                </a:moveTo>
                <a:lnTo>
                  <a:pt x="21684" y="0"/>
                </a:lnTo>
                <a:arcTo wR="800" hR="800" stAng="16200000" swAng="5400000"/>
                <a:lnTo>
                  <a:pt x="22484" y="4355"/>
                </a:lnTo>
                <a:lnTo>
                  <a:pt x="22484" y="4355"/>
                </a:lnTo>
                <a:lnTo>
                  <a:pt x="0" y="4355"/>
                </a:lnTo>
                <a:lnTo>
                  <a:pt x="0" y="4355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F4F7FB"/>
          </a:solidFill>
          <a:ln/>
        </p:spPr>
      </p:sp>
      <p:sp>
        <p:nvSpPr>
          <p:cNvPr id="8" name="Shape 6"/>
          <p:cNvSpPr/>
          <p:nvPr/>
        </p:nvSpPr>
        <p:spPr>
          <a:xfrm>
            <a:off x="685800" y="3172054"/>
            <a:ext cx="1959468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2645359" y="3172054"/>
            <a:ext cx="1314084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0" name="Shape 8"/>
          <p:cNvSpPr/>
          <p:nvPr/>
        </p:nvSpPr>
        <p:spPr>
          <a:xfrm>
            <a:off x="2835554" y="2781605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11" name="Shape 9"/>
          <p:cNvSpPr/>
          <p:nvPr/>
        </p:nvSpPr>
        <p:spPr>
          <a:xfrm>
            <a:off x="3959352" y="3172054"/>
            <a:ext cx="1289578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5248656" y="3172054"/>
            <a:ext cx="2141616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3" name="Shape 11"/>
          <p:cNvSpPr/>
          <p:nvPr/>
        </p:nvSpPr>
        <p:spPr>
          <a:xfrm>
            <a:off x="685800" y="3181198"/>
            <a:ext cx="1959559" cy="562356"/>
          </a:xfrm>
          <a:prstGeom prst="rect">
            <a:avLst/>
          </a:prstGeom>
          <a:solidFill>
            <a:srgbClr val="192B3A"/>
          </a:solidFill>
          <a:ln/>
        </p:spPr>
      </p:sp>
      <p:sp>
        <p:nvSpPr>
          <p:cNvPr id="14" name="Shape 12"/>
          <p:cNvSpPr/>
          <p:nvPr/>
        </p:nvSpPr>
        <p:spPr>
          <a:xfrm>
            <a:off x="685800" y="3734410"/>
            <a:ext cx="1959468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5" name="Shape 13"/>
          <p:cNvSpPr/>
          <p:nvPr/>
        </p:nvSpPr>
        <p:spPr>
          <a:xfrm>
            <a:off x="2645359" y="3181198"/>
            <a:ext cx="1313993" cy="562356"/>
          </a:xfrm>
          <a:prstGeom prst="rect">
            <a:avLst/>
          </a:prstGeom>
          <a:solidFill>
            <a:srgbClr val="192B3A"/>
          </a:solidFill>
          <a:ln/>
        </p:spPr>
      </p:sp>
      <p:sp>
        <p:nvSpPr>
          <p:cNvPr id="16" name="Shape 14"/>
          <p:cNvSpPr/>
          <p:nvPr/>
        </p:nvSpPr>
        <p:spPr>
          <a:xfrm>
            <a:off x="2645359" y="3734410"/>
            <a:ext cx="1314084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2835554" y="3343046"/>
            <a:ext cx="659282" cy="243230"/>
          </a:xfrm>
          <a:prstGeom prst="roundRect">
            <a:avLst>
              <a:gd name="adj" fmla="val 50000"/>
            </a:avLst>
          </a:prstGeom>
          <a:solidFill>
            <a:srgbClr val="A06E1C"/>
          </a:solidFill>
          <a:ln/>
        </p:spPr>
      </p:sp>
      <p:sp>
        <p:nvSpPr>
          <p:cNvPr id="18" name="Shape 16"/>
          <p:cNvSpPr/>
          <p:nvPr/>
        </p:nvSpPr>
        <p:spPr>
          <a:xfrm>
            <a:off x="3959352" y="3181198"/>
            <a:ext cx="1289304" cy="562356"/>
          </a:xfrm>
          <a:prstGeom prst="rect">
            <a:avLst/>
          </a:prstGeom>
          <a:solidFill>
            <a:srgbClr val="192B3A"/>
          </a:solidFill>
          <a:ln/>
        </p:spPr>
      </p:sp>
      <p:sp>
        <p:nvSpPr>
          <p:cNvPr id="19" name="Shape 17"/>
          <p:cNvSpPr/>
          <p:nvPr/>
        </p:nvSpPr>
        <p:spPr>
          <a:xfrm>
            <a:off x="3959352" y="3734410"/>
            <a:ext cx="1289578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5248656" y="3181198"/>
            <a:ext cx="2141525" cy="562356"/>
          </a:xfrm>
          <a:prstGeom prst="rect">
            <a:avLst/>
          </a:prstGeom>
          <a:solidFill>
            <a:srgbClr val="192B3A"/>
          </a:solidFill>
          <a:ln/>
        </p:spPr>
      </p:sp>
      <p:sp>
        <p:nvSpPr>
          <p:cNvPr id="21" name="Shape 19"/>
          <p:cNvSpPr/>
          <p:nvPr/>
        </p:nvSpPr>
        <p:spPr>
          <a:xfrm>
            <a:off x="5248656" y="3734410"/>
            <a:ext cx="2141616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22" name="Shape 20"/>
          <p:cNvSpPr/>
          <p:nvPr/>
        </p:nvSpPr>
        <p:spPr>
          <a:xfrm>
            <a:off x="685800" y="4295851"/>
            <a:ext cx="1959468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2645359" y="4295851"/>
            <a:ext cx="1314084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24" name="Shape 22"/>
          <p:cNvSpPr/>
          <p:nvPr/>
        </p:nvSpPr>
        <p:spPr>
          <a:xfrm>
            <a:off x="2835554" y="3905402"/>
            <a:ext cx="734263" cy="243230"/>
          </a:xfrm>
          <a:prstGeom prst="roundRect">
            <a:avLst>
              <a:gd name="adj" fmla="val 50000"/>
            </a:avLst>
          </a:prstGeom>
          <a:solidFill>
            <a:srgbClr val="2F7D4F"/>
          </a:solidFill>
          <a:ln/>
        </p:spPr>
      </p:sp>
      <p:sp>
        <p:nvSpPr>
          <p:cNvPr id="25" name="Shape 23"/>
          <p:cNvSpPr/>
          <p:nvPr/>
        </p:nvSpPr>
        <p:spPr>
          <a:xfrm>
            <a:off x="3959352" y="4295851"/>
            <a:ext cx="1289578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26" name="Shape 24"/>
          <p:cNvSpPr/>
          <p:nvPr/>
        </p:nvSpPr>
        <p:spPr>
          <a:xfrm>
            <a:off x="5248656" y="4295851"/>
            <a:ext cx="2141616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27" name="Shape 25"/>
          <p:cNvSpPr/>
          <p:nvPr/>
        </p:nvSpPr>
        <p:spPr>
          <a:xfrm>
            <a:off x="685800" y="4305910"/>
            <a:ext cx="1959559" cy="557784"/>
          </a:xfrm>
          <a:prstGeom prst="rect">
            <a:avLst/>
          </a:prstGeom>
          <a:solidFill>
            <a:srgbClr val="192B3A"/>
          </a:solidFill>
          <a:ln/>
        </p:spPr>
      </p:sp>
      <p:sp>
        <p:nvSpPr>
          <p:cNvPr id="28" name="Shape 26"/>
          <p:cNvSpPr/>
          <p:nvPr/>
        </p:nvSpPr>
        <p:spPr>
          <a:xfrm>
            <a:off x="2645359" y="4305910"/>
            <a:ext cx="1313993" cy="557784"/>
          </a:xfrm>
          <a:prstGeom prst="rect">
            <a:avLst/>
          </a:prstGeom>
          <a:solidFill>
            <a:srgbClr val="192B3A"/>
          </a:solidFill>
          <a:ln/>
        </p:spPr>
      </p:sp>
      <p:sp>
        <p:nvSpPr>
          <p:cNvPr id="29" name="Shape 27"/>
          <p:cNvSpPr/>
          <p:nvPr/>
        </p:nvSpPr>
        <p:spPr>
          <a:xfrm>
            <a:off x="2835554" y="4467758"/>
            <a:ext cx="808330" cy="243230"/>
          </a:xfrm>
          <a:prstGeom prst="roundRect">
            <a:avLst>
              <a:gd name="adj" fmla="val 50000"/>
            </a:avLst>
          </a:prstGeom>
          <a:solidFill>
            <a:srgbClr val="B3403A"/>
          </a:solidFill>
          <a:ln/>
        </p:spPr>
      </p:sp>
      <p:sp>
        <p:nvSpPr>
          <p:cNvPr id="30" name="Shape 28"/>
          <p:cNvSpPr/>
          <p:nvPr/>
        </p:nvSpPr>
        <p:spPr>
          <a:xfrm>
            <a:off x="3959352" y="4305910"/>
            <a:ext cx="1289304" cy="557784"/>
          </a:xfrm>
          <a:prstGeom prst="rect">
            <a:avLst/>
          </a:prstGeom>
          <a:solidFill>
            <a:srgbClr val="192B3A"/>
          </a:solidFill>
          <a:ln/>
        </p:spPr>
      </p:sp>
      <p:sp>
        <p:nvSpPr>
          <p:cNvPr id="31" name="Shape 29"/>
          <p:cNvSpPr/>
          <p:nvPr/>
        </p:nvSpPr>
        <p:spPr>
          <a:xfrm>
            <a:off x="5248656" y="4305910"/>
            <a:ext cx="2141525" cy="557784"/>
          </a:xfrm>
          <a:prstGeom prst="rect">
            <a:avLst/>
          </a:prstGeom>
          <a:solidFill>
            <a:srgbClr val="192B3A"/>
          </a:solidFill>
          <a:ln/>
        </p:spPr>
      </p:sp>
      <p:sp>
        <p:nvSpPr>
          <p:cNvPr id="32" name="Shape 30"/>
          <p:cNvSpPr/>
          <p:nvPr/>
        </p:nvSpPr>
        <p:spPr>
          <a:xfrm>
            <a:off x="7562088" y="2209190"/>
            <a:ext cx="3943807" cy="2653589"/>
          </a:xfrm>
          <a:prstGeom prst="roundRect">
            <a:avLst>
              <a:gd name="adj" fmla="val 4307"/>
            </a:avLst>
          </a:prstGeom>
          <a:solidFill>
            <a:srgbClr val="142838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3" name="Shape 31"/>
          <p:cNvSpPr/>
          <p:nvPr/>
        </p:nvSpPr>
        <p:spPr>
          <a:xfrm>
            <a:off x="7676388" y="2209190"/>
            <a:ext cx="3715207" cy="47640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34" name="Shape 32"/>
          <p:cNvSpPr/>
          <p:nvPr/>
        </p:nvSpPr>
        <p:spPr>
          <a:xfrm>
            <a:off x="7676388" y="4853635"/>
            <a:ext cx="3715207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35" name="Shape 33"/>
          <p:cNvSpPr/>
          <p:nvPr/>
        </p:nvSpPr>
        <p:spPr>
          <a:xfrm>
            <a:off x="7562088" y="2323490"/>
            <a:ext cx="38130" cy="2425080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36" name="Shape 34"/>
          <p:cNvSpPr/>
          <p:nvPr/>
        </p:nvSpPr>
        <p:spPr>
          <a:xfrm>
            <a:off x="11495837" y="2323490"/>
            <a:ext cx="9510" cy="242508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37" name="Shape 35"/>
          <p:cNvSpPr/>
          <p:nvPr/>
        </p:nvSpPr>
        <p:spPr>
          <a:xfrm>
            <a:off x="7790688" y="3693262"/>
            <a:ext cx="1232611" cy="261518"/>
          </a:xfrm>
          <a:prstGeom prst="roundRect">
            <a:avLst>
              <a:gd name="adj" fmla="val 50000"/>
            </a:avLst>
          </a:prstGeom>
          <a:solidFill>
            <a:srgbClr val="332D3A"/>
          </a:solidFill>
          <a:ln/>
        </p:spPr>
      </p:sp>
      <p:sp>
        <p:nvSpPr>
          <p:cNvPr id="38" name="Shape 36"/>
          <p:cNvSpPr/>
          <p:nvPr/>
        </p:nvSpPr>
        <p:spPr>
          <a:xfrm>
            <a:off x="685800" y="5015484"/>
            <a:ext cx="10820095" cy="733349"/>
          </a:xfrm>
          <a:prstGeom prst="roundRect">
            <a:avLst>
              <a:gd name="adj" fmla="val 15586"/>
            </a:avLst>
          </a:prstGeom>
          <a:solidFill>
            <a:srgbClr val="192E3F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39" name="Shape 37"/>
          <p:cNvSpPr/>
          <p:nvPr/>
        </p:nvSpPr>
        <p:spPr>
          <a:xfrm>
            <a:off x="685800" y="5129784"/>
            <a:ext cx="38130" cy="504840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40" name="Text 38"/>
          <p:cNvSpPr/>
          <p:nvPr/>
        </p:nvSpPr>
        <p:spPr>
          <a:xfrm>
            <a:off x="685800" y="1185062"/>
            <a:ext cx="5145329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One hub changes the rollout answer</a:t>
            </a:r>
            <a:endParaRPr lang="en-US" sz="2400" dirty="0"/>
          </a:p>
        </p:txBody>
      </p:sp>
      <p:sp>
        <p:nvSpPr>
          <p:cNvPr id="41" name="Text 39"/>
          <p:cNvSpPr/>
          <p:nvPr/>
        </p:nvSpPr>
        <p:spPr>
          <a:xfrm>
            <a:off x="685800" y="1857146"/>
            <a:ext cx="442569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of eight hubs are stable; Central owns 64 of 146 open jobs.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875995" y="2333549"/>
            <a:ext cx="32186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HUB</a:t>
            </a:r>
            <a:endParaRPr lang="en-US" sz="970" dirty="0"/>
          </a:p>
        </p:txBody>
      </p:sp>
      <p:sp>
        <p:nvSpPr>
          <p:cNvPr id="43" name="Text 41"/>
          <p:cNvSpPr/>
          <p:nvPr/>
        </p:nvSpPr>
        <p:spPr>
          <a:xfrm>
            <a:off x="2835554" y="2333549"/>
            <a:ext cx="56601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STATUS</a:t>
            </a:r>
            <a:endParaRPr lang="en-US" sz="970" dirty="0"/>
          </a:p>
        </p:txBody>
      </p:sp>
      <p:sp>
        <p:nvSpPr>
          <p:cNvPr id="44" name="Text 42"/>
          <p:cNvSpPr/>
          <p:nvPr/>
        </p:nvSpPr>
        <p:spPr>
          <a:xfrm>
            <a:off x="4243730" y="2333549"/>
            <a:ext cx="81473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970" b="1" spc="58" kern="0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OPEN JOBS</a:t>
            </a:r>
            <a:endParaRPr lang="en-US" sz="970" dirty="0"/>
          </a:p>
        </p:txBody>
      </p:sp>
      <p:sp>
        <p:nvSpPr>
          <p:cNvPr id="45" name="Text 43"/>
          <p:cNvSpPr/>
          <p:nvPr/>
        </p:nvSpPr>
        <p:spPr>
          <a:xfrm>
            <a:off x="5439766" y="2333549"/>
            <a:ext cx="1131113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58" kern="0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EVIDENCE</a:t>
            </a:r>
            <a:endParaRPr lang="en-US" sz="970" dirty="0"/>
          </a:p>
        </p:txBody>
      </p:sp>
      <p:sp>
        <p:nvSpPr>
          <p:cNvPr id="46" name="Text 44"/>
          <p:cNvSpPr/>
          <p:nvPr/>
        </p:nvSpPr>
        <p:spPr>
          <a:xfrm>
            <a:off x="875995" y="2794406"/>
            <a:ext cx="48737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North</a:t>
            </a:r>
            <a:endParaRPr lang="en-US" sz="1350" dirty="0"/>
          </a:p>
        </p:txBody>
      </p:sp>
      <p:sp>
        <p:nvSpPr>
          <p:cNvPr id="47" name="Text 45"/>
          <p:cNvSpPr/>
          <p:nvPr/>
        </p:nvSpPr>
        <p:spPr>
          <a:xfrm>
            <a:off x="2978201" y="2829154"/>
            <a:ext cx="4764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STABLE</a:t>
            </a:r>
            <a:endParaRPr lang="en-US" sz="860" dirty="0"/>
          </a:p>
        </p:txBody>
      </p:sp>
      <p:sp>
        <p:nvSpPr>
          <p:cNvPr id="48" name="Text 46"/>
          <p:cNvSpPr/>
          <p:nvPr/>
        </p:nvSpPr>
        <p:spPr>
          <a:xfrm>
            <a:off x="4822546" y="2794406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18</a:t>
            </a:r>
            <a:endParaRPr lang="en-US" sz="1350" dirty="0"/>
          </a:p>
        </p:txBody>
      </p:sp>
      <p:sp>
        <p:nvSpPr>
          <p:cNvPr id="49" name="Text 47"/>
          <p:cNvSpPr/>
          <p:nvPr/>
        </p:nvSpPr>
        <p:spPr>
          <a:xfrm>
            <a:off x="5439766" y="2794406"/>
            <a:ext cx="114208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95.4% on time</a:t>
            </a:r>
            <a:endParaRPr lang="en-US" sz="1350" dirty="0"/>
          </a:p>
        </p:txBody>
      </p:sp>
      <p:sp>
        <p:nvSpPr>
          <p:cNvPr id="50" name="Text 48"/>
          <p:cNvSpPr/>
          <p:nvPr/>
        </p:nvSpPr>
        <p:spPr>
          <a:xfrm>
            <a:off x="875995" y="3356762"/>
            <a:ext cx="37673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East</a:t>
            </a:r>
            <a:endParaRPr lang="en-US" sz="1350" dirty="0"/>
          </a:p>
        </p:txBody>
      </p:sp>
      <p:sp>
        <p:nvSpPr>
          <p:cNvPr id="51" name="Text 49"/>
          <p:cNvSpPr/>
          <p:nvPr/>
        </p:nvSpPr>
        <p:spPr>
          <a:xfrm>
            <a:off x="2978201" y="3391510"/>
            <a:ext cx="402336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WATCH</a:t>
            </a:r>
            <a:endParaRPr lang="en-US" sz="860" dirty="0"/>
          </a:p>
        </p:txBody>
      </p:sp>
      <p:sp>
        <p:nvSpPr>
          <p:cNvPr id="52" name="Text 50"/>
          <p:cNvSpPr/>
          <p:nvPr/>
        </p:nvSpPr>
        <p:spPr>
          <a:xfrm>
            <a:off x="4822546" y="3356762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31</a:t>
            </a:r>
            <a:endParaRPr lang="en-US" sz="1350" dirty="0"/>
          </a:p>
        </p:txBody>
      </p:sp>
      <p:sp>
        <p:nvSpPr>
          <p:cNvPr id="53" name="Text 51"/>
          <p:cNvSpPr/>
          <p:nvPr/>
        </p:nvSpPr>
        <p:spPr>
          <a:xfrm>
            <a:off x="5439766" y="3356762"/>
            <a:ext cx="1225296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Training 20 Sep</a:t>
            </a:r>
            <a:endParaRPr lang="en-US" sz="1350" dirty="0"/>
          </a:p>
        </p:txBody>
      </p:sp>
      <p:sp>
        <p:nvSpPr>
          <p:cNvPr id="54" name="Text 52"/>
          <p:cNvSpPr/>
          <p:nvPr/>
        </p:nvSpPr>
        <p:spPr>
          <a:xfrm>
            <a:off x="875995" y="3918204"/>
            <a:ext cx="142737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South + five hubs</a:t>
            </a:r>
            <a:endParaRPr lang="en-US" sz="1350" dirty="0"/>
          </a:p>
        </p:txBody>
      </p:sp>
      <p:sp>
        <p:nvSpPr>
          <p:cNvPr id="55" name="Text 53"/>
          <p:cNvSpPr/>
          <p:nvPr/>
        </p:nvSpPr>
        <p:spPr>
          <a:xfrm>
            <a:off x="2978201" y="3952951"/>
            <a:ext cx="476402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STABLE</a:t>
            </a:r>
            <a:endParaRPr lang="en-US" sz="860" dirty="0"/>
          </a:p>
        </p:txBody>
      </p:sp>
      <p:sp>
        <p:nvSpPr>
          <p:cNvPr id="56" name="Text 54"/>
          <p:cNvSpPr/>
          <p:nvPr/>
        </p:nvSpPr>
        <p:spPr>
          <a:xfrm>
            <a:off x="4822546" y="3918204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33</a:t>
            </a:r>
            <a:endParaRPr lang="en-US" sz="1350" dirty="0"/>
          </a:p>
        </p:txBody>
      </p:sp>
      <p:sp>
        <p:nvSpPr>
          <p:cNvPr id="57" name="Text 55"/>
          <p:cNvSpPr/>
          <p:nvPr/>
        </p:nvSpPr>
        <p:spPr>
          <a:xfrm>
            <a:off x="5439766" y="3918204"/>
            <a:ext cx="144475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Benefits sustained</a:t>
            </a:r>
            <a:endParaRPr lang="en-US" sz="1350" dirty="0"/>
          </a:p>
        </p:txBody>
      </p:sp>
      <p:sp>
        <p:nvSpPr>
          <p:cNvPr id="58" name="Text 56"/>
          <p:cNvSpPr/>
          <p:nvPr/>
        </p:nvSpPr>
        <p:spPr>
          <a:xfrm>
            <a:off x="875995" y="4480560"/>
            <a:ext cx="61356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</a:t>
            </a:r>
            <a:endParaRPr lang="en-US" sz="1350" dirty="0"/>
          </a:p>
        </p:txBody>
      </p:sp>
      <p:sp>
        <p:nvSpPr>
          <p:cNvPr id="59" name="Text 57"/>
          <p:cNvSpPr/>
          <p:nvPr/>
        </p:nvSpPr>
        <p:spPr>
          <a:xfrm>
            <a:off x="2978201" y="4515307"/>
            <a:ext cx="551383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b="1" spc="69" kern="0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BLOCKED</a:t>
            </a:r>
            <a:endParaRPr lang="en-US" sz="860" dirty="0"/>
          </a:p>
        </p:txBody>
      </p:sp>
      <p:sp>
        <p:nvSpPr>
          <p:cNvPr id="60" name="Text 58"/>
          <p:cNvSpPr/>
          <p:nvPr/>
        </p:nvSpPr>
        <p:spPr>
          <a:xfrm>
            <a:off x="4822546" y="4480560"/>
            <a:ext cx="23591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r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64</a:t>
            </a:r>
            <a:endParaRPr lang="en-US" sz="1350" dirty="0"/>
          </a:p>
        </p:txBody>
      </p:sp>
      <p:sp>
        <p:nvSpPr>
          <p:cNvPr id="61" name="Text 59"/>
          <p:cNvSpPr/>
          <p:nvPr/>
        </p:nvSpPr>
        <p:spPr>
          <a:xfrm>
            <a:off x="5439766" y="4480560"/>
            <a:ext cx="159654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 gate 24 Sep</a:t>
            </a:r>
            <a:endParaRPr lang="en-US" sz="1350" dirty="0"/>
          </a:p>
        </p:txBody>
      </p:sp>
      <p:sp>
        <p:nvSpPr>
          <p:cNvPr id="62" name="Text 60"/>
          <p:cNvSpPr/>
          <p:nvPr/>
        </p:nvSpPr>
        <p:spPr>
          <a:xfrm>
            <a:off x="7790688" y="2428646"/>
            <a:ext cx="215707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EXCEPTION THAT MATTERS</a:t>
            </a:r>
            <a:endParaRPr lang="en-US" sz="970" dirty="0"/>
          </a:p>
        </p:txBody>
      </p:sp>
      <p:sp>
        <p:nvSpPr>
          <p:cNvPr id="63" name="Text 61"/>
          <p:cNvSpPr/>
          <p:nvPr/>
        </p:nvSpPr>
        <p:spPr>
          <a:xfrm>
            <a:off x="7790688" y="2713939"/>
            <a:ext cx="3558845" cy="24780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7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cannot scale on manual routing</a:t>
            </a:r>
            <a:endParaRPr lang="en-US" sz="1570" dirty="0"/>
          </a:p>
        </p:txBody>
      </p:sp>
      <p:sp>
        <p:nvSpPr>
          <p:cNvPr id="64" name="Text 62"/>
          <p:cNvSpPr/>
          <p:nvPr/>
        </p:nvSpPr>
        <p:spPr>
          <a:xfrm>
            <a:off x="7790688" y="3074213"/>
            <a:ext cx="3562502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It contributes the full €16k weekly benefit gap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and delays the final two hubs.</a:t>
            </a:r>
            <a:endParaRPr lang="en-US" sz="1350" dirty="0"/>
          </a:p>
        </p:txBody>
      </p:sp>
      <p:sp>
        <p:nvSpPr>
          <p:cNvPr id="65" name="Text 63"/>
          <p:cNvSpPr/>
          <p:nvPr/>
        </p:nvSpPr>
        <p:spPr>
          <a:xfrm>
            <a:off x="7904988" y="3740810"/>
            <a:ext cx="103235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39" kern="0" dirty="0">
                <a:solidFill>
                  <a:srgbClr val="F87171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Mara I.</a:t>
            </a:r>
            <a:endParaRPr lang="en-US" sz="970" dirty="0"/>
          </a:p>
        </p:txBody>
      </p:sp>
      <p:sp>
        <p:nvSpPr>
          <p:cNvPr id="66" name="Text 64"/>
          <p:cNvSpPr/>
          <p:nvPr/>
        </p:nvSpPr>
        <p:spPr>
          <a:xfrm>
            <a:off x="895198" y="5158130"/>
            <a:ext cx="1175004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today</a:t>
            </a:r>
            <a:endParaRPr lang="en-US" sz="1270" dirty="0"/>
          </a:p>
        </p:txBody>
      </p:sp>
      <p:sp>
        <p:nvSpPr>
          <p:cNvPr id="67" name="Text 65"/>
          <p:cNvSpPr/>
          <p:nvPr/>
        </p:nvSpPr>
        <p:spPr>
          <a:xfrm>
            <a:off x="895198" y="5377586"/>
            <a:ext cx="586953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Assign two integration engineers through the 24 September evidence gate.</a:t>
            </a:r>
            <a:endParaRPr lang="en-US" sz="1350" dirty="0"/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4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4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5400000" scaled="0"/>
          </a:gradFill>
          <a:ln/>
        </p:spPr>
      </p:sp>
      <p:sp>
        <p:nvSpPr>
          <p:cNvPr id="3" name="h2pg-5"/>
          <p:cNvSpPr/>
          <p:nvPr/>
        </p:nvSpPr>
        <p:spPr>
          <a:xfrm>
            <a:off x="685800" y="1984248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0" scaled="0"/>
          </a:gradFill>
          <a:ln/>
        </p:spPr>
      </p:sp>
      <p:sp>
        <p:nvSpPr>
          <p:cNvPr id="4" name="h2pe-3-0"/>
          <p:cNvSpPr/>
          <p:nvPr/>
        </p:nvSpPr>
        <p:spPr>
          <a:xfrm>
            <a:off x="685800" y="2650846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5" name="h2pe-3-1"/>
          <p:cNvSpPr/>
          <p:nvPr/>
        </p:nvSpPr>
        <p:spPr>
          <a:xfrm>
            <a:off x="4496105" y="2650846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102230"/>
          </a:solidFill>
          <a:ln w="19050">
            <a:solidFill>
              <a:srgbClr val="7FB3EF"/>
            </a:solidFill>
            <a:prstDash val="solid"/>
          </a:ln>
        </p:spPr>
      </p:sp>
      <p:sp>
        <p:nvSpPr>
          <p:cNvPr id="6" name="h2pe-3-2"/>
          <p:cNvSpPr/>
          <p:nvPr/>
        </p:nvSpPr>
        <p:spPr>
          <a:xfrm>
            <a:off x="4496105" y="4497934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7" name="h2pe-3-3"/>
          <p:cNvSpPr/>
          <p:nvPr/>
        </p:nvSpPr>
        <p:spPr>
          <a:xfrm>
            <a:off x="685800" y="4497934"/>
            <a:ext cx="2381098" cy="742493"/>
          </a:xfrm>
          <a:prstGeom prst="roundRect">
            <a:avLst>
              <a:gd name="adj" fmla="val 12808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cxnSp>
        <p:nvCxnSpPr>
          <p:cNvPr id="8" name="h2px-0"/>
          <p:cNvCxnSpPr>
            <a:stCxn id="4" idx="3"/>
            <a:endCxn id="5" idx="1"/>
          </p:cNvCxnSpPr>
          <p:nvPr/>
        </p:nvCxnSpPr>
        <p:spPr>
          <a:xfrm>
            <a:off x="3066898" y="3022092"/>
            <a:ext cx="1428293" cy="0"/>
          </a:xfrm>
          <a:prstGeom prst="straightConnector1">
            <a:avLst/>
          </a:prstGeom>
          <a:noFill/>
          <a:ln w="38100">
            <a:solidFill>
              <a:srgbClr val="F87171"/>
            </a:solidFill>
            <a:prstDash val="solid"/>
            <a:tailEnd type="triangle"/>
          </a:ln>
        </p:spPr>
      </p:cxnSp>
      <p:cxnSp>
        <p:nvCxnSpPr>
          <p:cNvPr id="9" name="h2px-1"/>
          <p:cNvCxnSpPr>
            <a:stCxn id="5" idx="2"/>
            <a:endCxn id="6" idx="0"/>
          </p:cNvCxnSpPr>
          <p:nvPr/>
        </p:nvCxnSpPr>
        <p:spPr>
          <a:xfrm>
            <a:off x="5686654" y="3393338"/>
            <a:ext cx="0" cy="1104595"/>
          </a:xfrm>
          <a:prstGeom prst="straightConnector1">
            <a:avLst/>
          </a:prstGeom>
          <a:noFill/>
          <a:ln w="19050">
            <a:solidFill>
              <a:srgbClr val="8CA5C3">
                <a:alpha val="16000"/>
              </a:srgbClr>
            </a:solidFill>
            <a:prstDash val="solid"/>
            <a:tailEnd type="triangle"/>
          </a:ln>
        </p:spPr>
      </p:cxnSp>
      <p:cxnSp>
        <p:nvCxnSpPr>
          <p:cNvPr id="10" name="h2px-2"/>
          <p:cNvCxnSpPr>
            <a:stCxn id="6" idx="1"/>
            <a:endCxn id="7" idx="3"/>
          </p:cNvCxnSpPr>
          <p:nvPr/>
        </p:nvCxnSpPr>
        <p:spPr>
          <a:xfrm flipH="1">
            <a:off x="3066898" y="4870094"/>
            <a:ext cx="1428293" cy="0"/>
          </a:xfrm>
          <a:prstGeom prst="straightConnector1">
            <a:avLst/>
          </a:prstGeom>
          <a:noFill/>
          <a:ln w="19050">
            <a:solidFill>
              <a:srgbClr val="8CA5C3">
                <a:alpha val="16000"/>
              </a:srgbClr>
            </a:solidFill>
            <a:prstDash val="solid"/>
            <a:tailEnd type="triangle"/>
          </a:ln>
        </p:spPr>
      </p:cxnSp>
      <p:cxnSp>
        <p:nvCxnSpPr>
          <p:cNvPr id="11" name="h2px-3"/>
          <p:cNvCxnSpPr>
            <a:stCxn id="7" idx="0"/>
            <a:endCxn id="4" idx="2"/>
          </p:cNvCxnSpPr>
          <p:nvPr/>
        </p:nvCxnSpPr>
        <p:spPr>
          <a:xfrm flipV="1">
            <a:off x="1876349" y="3393338"/>
            <a:ext cx="0" cy="1104595"/>
          </a:xfrm>
          <a:prstGeom prst="straightConnector1">
            <a:avLst/>
          </a:prstGeom>
          <a:noFill/>
          <a:ln w="19050">
            <a:solidFill>
              <a:srgbClr val="707B89"/>
            </a:solidFill>
            <a:prstDash val="dash"/>
          </a:ln>
        </p:spPr>
      </p:cxnSp>
      <p:sp>
        <p:nvSpPr>
          <p:cNvPr id="12" name="Shape 10"/>
          <p:cNvSpPr/>
          <p:nvPr/>
        </p:nvSpPr>
        <p:spPr>
          <a:xfrm>
            <a:off x="3257093" y="2670048"/>
            <a:ext cx="871423" cy="160934"/>
          </a:xfrm>
          <a:prstGeom prst="rect">
            <a:avLst/>
          </a:prstGeom>
          <a:solidFill>
            <a:srgbClr val="0D2030"/>
          </a:solidFill>
          <a:ln/>
        </p:spPr>
      </p:sp>
      <p:sp>
        <p:nvSpPr>
          <p:cNvPr id="13" name="Shape 11"/>
          <p:cNvSpPr/>
          <p:nvPr/>
        </p:nvSpPr>
        <p:spPr>
          <a:xfrm>
            <a:off x="5848502" y="3850538"/>
            <a:ext cx="921715" cy="160934"/>
          </a:xfrm>
          <a:prstGeom prst="rect">
            <a:avLst/>
          </a:prstGeom>
          <a:solidFill>
            <a:srgbClr val="0D2030"/>
          </a:solidFill>
          <a:ln/>
        </p:spPr>
      </p:sp>
      <p:sp>
        <p:nvSpPr>
          <p:cNvPr id="14" name="Shape 12"/>
          <p:cNvSpPr/>
          <p:nvPr/>
        </p:nvSpPr>
        <p:spPr>
          <a:xfrm>
            <a:off x="3257093" y="4546397"/>
            <a:ext cx="726034" cy="160934"/>
          </a:xfrm>
          <a:prstGeom prst="rect">
            <a:avLst/>
          </a:prstGeom>
          <a:solidFill>
            <a:srgbClr val="0D2030"/>
          </a:solidFill>
          <a:ln/>
        </p:spPr>
      </p:sp>
      <p:sp>
        <p:nvSpPr>
          <p:cNvPr id="15" name="Shape 13"/>
          <p:cNvSpPr/>
          <p:nvPr/>
        </p:nvSpPr>
        <p:spPr>
          <a:xfrm>
            <a:off x="7956194" y="2441448"/>
            <a:ext cx="3549701" cy="1347826"/>
          </a:xfrm>
          <a:prstGeom prst="roundRect">
            <a:avLst>
              <a:gd name="adj" fmla="val 8480"/>
            </a:avLst>
          </a:prstGeom>
          <a:solidFill>
            <a:srgbClr val="142838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6" name="Shape 14"/>
          <p:cNvSpPr/>
          <p:nvPr/>
        </p:nvSpPr>
        <p:spPr>
          <a:xfrm>
            <a:off x="8070494" y="2441448"/>
            <a:ext cx="3320826" cy="47640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17" name="Shape 15"/>
          <p:cNvSpPr/>
          <p:nvPr/>
        </p:nvSpPr>
        <p:spPr>
          <a:xfrm>
            <a:off x="8070494" y="3779215"/>
            <a:ext cx="3320826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8" name="Shape 16"/>
          <p:cNvSpPr/>
          <p:nvPr/>
        </p:nvSpPr>
        <p:spPr>
          <a:xfrm>
            <a:off x="7956194" y="2555748"/>
            <a:ext cx="38130" cy="1119134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19" name="Shape 17"/>
          <p:cNvSpPr/>
          <p:nvPr/>
        </p:nvSpPr>
        <p:spPr>
          <a:xfrm>
            <a:off x="11495837" y="2555748"/>
            <a:ext cx="9510" cy="1119134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20" name="Shape 18"/>
          <p:cNvSpPr/>
          <p:nvPr/>
        </p:nvSpPr>
        <p:spPr>
          <a:xfrm>
            <a:off x="7956194" y="3902659"/>
            <a:ext cx="3549701" cy="1566367"/>
          </a:xfrm>
          <a:prstGeom prst="roundRect">
            <a:avLst>
              <a:gd name="adj" fmla="val 7297"/>
            </a:avLst>
          </a:prstGeom>
          <a:solidFill>
            <a:srgbClr val="142838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7956194" y="4016959"/>
            <a:ext cx="38130" cy="1338224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1463954"/>
            <a:ext cx="5975604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Every hub depends on one routing service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85800" y="2107692"/>
            <a:ext cx="626364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still uses manual queues when the dispatch orchestrator misses a location event.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847649" y="2765146"/>
            <a:ext cx="88422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707B8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01 · DEMAND</a:t>
            </a:r>
            <a:endParaRPr lang="en-US" sz="820" dirty="0"/>
          </a:p>
        </p:txBody>
      </p:sp>
      <p:sp>
        <p:nvSpPr>
          <p:cNvPr id="25" name="Text 23"/>
          <p:cNvSpPr/>
          <p:nvPr/>
        </p:nvSpPr>
        <p:spPr>
          <a:xfrm>
            <a:off x="847649" y="2916936"/>
            <a:ext cx="997610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Field intake</a:t>
            </a:r>
            <a:endParaRPr lang="en-US" sz="1500" dirty="0"/>
          </a:p>
        </p:txBody>
      </p:sp>
      <p:sp>
        <p:nvSpPr>
          <p:cNvPr id="26" name="Text 24"/>
          <p:cNvSpPr/>
          <p:nvPr/>
        </p:nvSpPr>
        <p:spPr>
          <a:xfrm>
            <a:off x="847649" y="3164738"/>
            <a:ext cx="104607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Jobs and location</a:t>
            </a:r>
            <a:endParaRPr lang="en-US" sz="970" dirty="0"/>
          </a:p>
        </p:txBody>
      </p:sp>
      <p:sp>
        <p:nvSpPr>
          <p:cNvPr id="27" name="Text 25"/>
          <p:cNvSpPr/>
          <p:nvPr/>
        </p:nvSpPr>
        <p:spPr>
          <a:xfrm>
            <a:off x="4667098" y="2774290"/>
            <a:ext cx="1752905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707B8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02 · SHARED DEPENDENCY</a:t>
            </a:r>
            <a:endParaRPr lang="en-US" sz="820" dirty="0"/>
          </a:p>
        </p:txBody>
      </p:sp>
      <p:sp>
        <p:nvSpPr>
          <p:cNvPr id="28" name="Text 26"/>
          <p:cNvSpPr/>
          <p:nvPr/>
        </p:nvSpPr>
        <p:spPr>
          <a:xfrm>
            <a:off x="4667098" y="2926994"/>
            <a:ext cx="1906524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Dispatch orchestrator</a:t>
            </a:r>
            <a:endParaRPr lang="en-US" sz="1500" dirty="0"/>
          </a:p>
        </p:txBody>
      </p:sp>
      <p:sp>
        <p:nvSpPr>
          <p:cNvPr id="29" name="Text 27"/>
          <p:cNvSpPr/>
          <p:nvPr/>
        </p:nvSpPr>
        <p:spPr>
          <a:xfrm>
            <a:off x="4667098" y="3174797"/>
            <a:ext cx="102687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Priority and route</a:t>
            </a:r>
            <a:endParaRPr lang="en-US" sz="970" dirty="0"/>
          </a:p>
        </p:txBody>
      </p:sp>
      <p:sp>
        <p:nvSpPr>
          <p:cNvPr id="30" name="Text 28"/>
          <p:cNvSpPr/>
          <p:nvPr/>
        </p:nvSpPr>
        <p:spPr>
          <a:xfrm>
            <a:off x="4657954" y="4612234"/>
            <a:ext cx="103967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707B8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03 · DELIVERY</a:t>
            </a:r>
            <a:endParaRPr lang="en-US" sz="820" dirty="0"/>
          </a:p>
        </p:txBody>
      </p:sp>
      <p:sp>
        <p:nvSpPr>
          <p:cNvPr id="31" name="Text 29"/>
          <p:cNvSpPr/>
          <p:nvPr/>
        </p:nvSpPr>
        <p:spPr>
          <a:xfrm>
            <a:off x="4657954" y="4764938"/>
            <a:ext cx="1570939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Technician mobile</a:t>
            </a:r>
            <a:endParaRPr lang="en-US" sz="1500" dirty="0"/>
          </a:p>
        </p:txBody>
      </p:sp>
      <p:sp>
        <p:nvSpPr>
          <p:cNvPr id="32" name="Text 30"/>
          <p:cNvSpPr/>
          <p:nvPr/>
        </p:nvSpPr>
        <p:spPr>
          <a:xfrm>
            <a:off x="4657954" y="5012741"/>
            <a:ext cx="119512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Sequence and proof</a:t>
            </a:r>
            <a:endParaRPr lang="en-US" sz="970" dirty="0"/>
          </a:p>
        </p:txBody>
      </p:sp>
      <p:sp>
        <p:nvSpPr>
          <p:cNvPr id="33" name="Text 31"/>
          <p:cNvSpPr/>
          <p:nvPr/>
        </p:nvSpPr>
        <p:spPr>
          <a:xfrm>
            <a:off x="847649" y="4612234"/>
            <a:ext cx="103967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20" spc="115" kern="0" dirty="0">
                <a:solidFill>
                  <a:srgbClr val="707B8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04 · EVIDENCE</a:t>
            </a:r>
            <a:endParaRPr lang="en-US" sz="820" dirty="0"/>
          </a:p>
        </p:txBody>
      </p:sp>
      <p:sp>
        <p:nvSpPr>
          <p:cNvPr id="34" name="Text 32"/>
          <p:cNvSpPr/>
          <p:nvPr/>
        </p:nvSpPr>
        <p:spPr>
          <a:xfrm>
            <a:off x="847649" y="4764938"/>
            <a:ext cx="1572768" cy="23774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5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Operations ledger</a:t>
            </a:r>
            <a:endParaRPr lang="en-US" sz="1500" dirty="0"/>
          </a:p>
        </p:txBody>
      </p:sp>
      <p:sp>
        <p:nvSpPr>
          <p:cNvPr id="35" name="Text 33"/>
          <p:cNvSpPr/>
          <p:nvPr/>
        </p:nvSpPr>
        <p:spPr>
          <a:xfrm>
            <a:off x="847649" y="5012741"/>
            <a:ext cx="136794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Time, outcome, benefit</a:t>
            </a:r>
            <a:endParaRPr lang="en-US" sz="970" dirty="0"/>
          </a:p>
        </p:txBody>
      </p:sp>
      <p:sp>
        <p:nvSpPr>
          <p:cNvPr id="36" name="Text 34"/>
          <p:cNvSpPr/>
          <p:nvPr/>
        </p:nvSpPr>
        <p:spPr>
          <a:xfrm>
            <a:off x="3323844" y="2670048"/>
            <a:ext cx="76718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707B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critical event</a:t>
            </a:r>
            <a:endParaRPr lang="en-US" sz="970" dirty="0"/>
          </a:p>
        </p:txBody>
      </p:sp>
      <p:sp>
        <p:nvSpPr>
          <p:cNvPr id="37" name="Text 35"/>
          <p:cNvSpPr/>
          <p:nvPr/>
        </p:nvSpPr>
        <p:spPr>
          <a:xfrm>
            <a:off x="5915254" y="3850538"/>
            <a:ext cx="817474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707B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ordered route</a:t>
            </a:r>
            <a:endParaRPr lang="en-US" sz="970" dirty="0"/>
          </a:p>
        </p:txBody>
      </p:sp>
      <p:sp>
        <p:nvSpPr>
          <p:cNvPr id="38" name="Text 36"/>
          <p:cNvSpPr/>
          <p:nvPr/>
        </p:nvSpPr>
        <p:spPr>
          <a:xfrm>
            <a:off x="3323844" y="4546397"/>
            <a:ext cx="62179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707B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closed job</a:t>
            </a:r>
            <a:endParaRPr lang="en-US" sz="970" dirty="0"/>
          </a:p>
        </p:txBody>
      </p:sp>
      <p:sp>
        <p:nvSpPr>
          <p:cNvPr id="39" name="Text 37"/>
          <p:cNvSpPr/>
          <p:nvPr/>
        </p:nvSpPr>
        <p:spPr>
          <a:xfrm>
            <a:off x="8165592" y="2640787"/>
            <a:ext cx="865937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IF IT FAILS</a:t>
            </a:r>
            <a:endParaRPr lang="en-US" sz="970" dirty="0"/>
          </a:p>
        </p:txBody>
      </p:sp>
      <p:sp>
        <p:nvSpPr>
          <p:cNvPr id="40" name="Text 38"/>
          <p:cNvSpPr/>
          <p:nvPr/>
        </p:nvSpPr>
        <p:spPr>
          <a:xfrm>
            <a:off x="8165592" y="2926994"/>
            <a:ext cx="2999232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 falls back to manual queues</a:t>
            </a:r>
            <a:endParaRPr lang="en-US" sz="1420" dirty="0"/>
          </a:p>
        </p:txBody>
      </p:sp>
      <p:sp>
        <p:nvSpPr>
          <p:cNvPr id="41" name="Text 39"/>
          <p:cNvSpPr/>
          <p:nvPr/>
        </p:nvSpPr>
        <p:spPr>
          <a:xfrm>
            <a:off x="8165592" y="3264408"/>
            <a:ext cx="2916022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Travel rises and 64 jobs remain open.</a:t>
            </a:r>
            <a:endParaRPr lang="en-US" sz="1350" dirty="0"/>
          </a:p>
        </p:txBody>
      </p:sp>
      <p:sp>
        <p:nvSpPr>
          <p:cNvPr id="42" name="Text 40"/>
          <p:cNvSpPr/>
          <p:nvPr/>
        </p:nvSpPr>
        <p:spPr>
          <a:xfrm>
            <a:off x="8165592" y="4065422"/>
            <a:ext cx="768096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</a:t>
            </a:r>
            <a:endParaRPr lang="en-US" sz="970" dirty="0"/>
          </a:p>
        </p:txBody>
      </p:sp>
      <p:sp>
        <p:nvSpPr>
          <p:cNvPr id="43" name="Text 41"/>
          <p:cNvSpPr/>
          <p:nvPr/>
        </p:nvSpPr>
        <p:spPr>
          <a:xfrm>
            <a:off x="8165592" y="4350715"/>
            <a:ext cx="2293315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2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Reconcile every 15 minutes</a:t>
            </a:r>
            <a:endParaRPr lang="en-US" sz="1420" dirty="0"/>
          </a:p>
        </p:txBody>
      </p:sp>
      <p:sp>
        <p:nvSpPr>
          <p:cNvPr id="44" name="Text 42"/>
          <p:cNvSpPr/>
          <p:nvPr/>
        </p:nvSpPr>
        <p:spPr>
          <a:xfrm>
            <a:off x="8165592" y="4688129"/>
            <a:ext cx="2937053" cy="49377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Alert the duty owner after two missed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events.</a:t>
            </a:r>
            <a:endParaRPr lang="en-US" sz="1350" dirty="0"/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5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6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5400000" scaled="0"/>
          </a:gradFill>
          <a:ln/>
        </p:spPr>
      </p:sp>
      <p:sp>
        <p:nvSpPr>
          <p:cNvPr id="3" name="h2pg-7"/>
          <p:cNvSpPr/>
          <p:nvPr/>
        </p:nvSpPr>
        <p:spPr>
          <a:xfrm>
            <a:off x="685800" y="1744675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914400" y="5244998"/>
            <a:ext cx="105156" cy="105156"/>
          </a:xfrm>
          <a:prstGeom prst="roundRect">
            <a:avLst>
              <a:gd name="adj" fmla="val 26957"/>
            </a:avLst>
          </a:prstGeom>
          <a:solidFill>
            <a:srgbClr val="7FB3EF"/>
          </a:solidFill>
          <a:ln/>
        </p:spPr>
      </p:sp>
      <p:sp>
        <p:nvSpPr>
          <p:cNvPr id="5" name="Shape 3"/>
          <p:cNvSpPr/>
          <p:nvPr/>
        </p:nvSpPr>
        <p:spPr>
          <a:xfrm>
            <a:off x="2319833" y="5244998"/>
            <a:ext cx="105156" cy="105156"/>
          </a:xfrm>
          <a:prstGeom prst="roundRect">
            <a:avLst>
              <a:gd name="adj" fmla="val 26957"/>
            </a:avLst>
          </a:prstGeom>
          <a:solidFill>
            <a:srgbClr val="FBBF24"/>
          </a:solidFill>
          <a:ln/>
        </p:spPr>
      </p:sp>
      <p:graphicFrame>
        <p:nvGraphicFramePr>
          <p:cNvPr id="6" name="Chart 0" descr=""/>
          <p:cNvGraphicFramePr/>
          <p:nvPr/>
        </p:nvGraphicFramePr>
        <p:xfrm>
          <a:off x="914400" y="2678278"/>
          <a:ext cx="6209690" cy="2381098"/>
        </p:xfrm>
        <a:graphic xmlns:a="http://schemas.openxmlformats.org/drawingml/2006/main">
          <a:graphicData uri="http://schemas.openxmlformats.org/drawingml/2006/chart">
            <c:chart xmlns:c="http://schemas.openxmlformats.org/drawingml/2006/chart" r:id="rId1"/>
          </a:graphicData>
        </a:graphic>
      </p:graphicFrame>
      <p:sp>
        <p:nvSpPr>
          <p:cNvPr id="7" name="Text 4"/>
          <p:cNvSpPr/>
          <p:nvPr/>
        </p:nvSpPr>
        <p:spPr>
          <a:xfrm>
            <a:off x="685800" y="989381"/>
            <a:ext cx="9422892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On-time service recovered by 7.2 points</a:t>
            </a:r>
            <a:endParaRPr lang="en-US" sz="4050" dirty="0"/>
          </a:p>
        </p:txBody>
      </p:sp>
      <p:sp>
        <p:nvSpPr>
          <p:cNvPr id="8" name="Text 5"/>
          <p:cNvSpPr/>
          <p:nvPr/>
        </p:nvSpPr>
        <p:spPr>
          <a:xfrm>
            <a:off x="685800" y="2049170"/>
            <a:ext cx="9352483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six stable hubs improved every week; Central keeps the network 1.8 points below the rollout gate.</a:t>
            </a:r>
            <a:endParaRPr lang="en-US" sz="1650" dirty="0"/>
          </a:p>
        </p:txBody>
      </p:sp>
      <p:sp>
        <p:nvSpPr>
          <p:cNvPr id="9" name="Text 6"/>
          <p:cNvSpPr/>
          <p:nvPr/>
        </p:nvSpPr>
        <p:spPr>
          <a:xfrm>
            <a:off x="1104595" y="5211166"/>
            <a:ext cx="107259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On-time service</a:t>
            </a:r>
            <a:endParaRPr lang="en-US" sz="1120" dirty="0"/>
          </a:p>
        </p:txBody>
      </p:sp>
      <p:sp>
        <p:nvSpPr>
          <p:cNvPr id="10" name="Text 7"/>
          <p:cNvSpPr/>
          <p:nvPr/>
        </p:nvSpPr>
        <p:spPr>
          <a:xfrm>
            <a:off x="2510942" y="5211166"/>
            <a:ext cx="11119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95% rollout gate</a:t>
            </a:r>
            <a:endParaRPr lang="en-US" sz="1120" dirty="0"/>
          </a:p>
        </p:txBody>
      </p:sp>
      <p:sp>
        <p:nvSpPr>
          <p:cNvPr id="11" name="Text 8"/>
          <p:cNvSpPr/>
          <p:nvPr/>
        </p:nvSpPr>
        <p:spPr>
          <a:xfrm>
            <a:off x="685800" y="5801868"/>
            <a:ext cx="5479999" cy="1527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00" spc="27" kern="0" dirty="0">
                <a:solidFill>
                  <a:srgbClr val="707B89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Fictional weekly operating ledger · 410 completed jobs per week at Week 6.</a:t>
            </a:r>
            <a:endParaRPr lang="en-US" sz="900" dirty="0"/>
          </a:p>
        </p:txBody>
      </p:sp>
    </p:spTree>
  </p:cSld>
  <p:clrMapOvr>
    <a:masterClrMapping/>
  </p:clrMapOvr>
</p:sld>
</file>

<file path=ppt/slides/slide6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6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8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5400000" scaled="0"/>
          </a:gradFill>
          <a:ln/>
        </p:spPr>
      </p:sp>
      <p:sp>
        <p:nvSpPr>
          <p:cNvPr id="3" name="h2pg-9"/>
          <p:cNvSpPr/>
          <p:nvPr/>
        </p:nvSpPr>
        <p:spPr>
          <a:xfrm>
            <a:off x="685800" y="1630375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363724"/>
            <a:ext cx="7157283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800454" y="2488082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1D354B"/>
          </a:solidFill>
          <a:ln w="9525">
            <a:solidFill>
              <a:srgbClr val="314F6D"/>
            </a:solidFill>
            <a:prstDash val="solid"/>
          </a:ln>
        </p:spPr>
      </p:sp>
      <p:sp>
        <p:nvSpPr>
          <p:cNvPr id="6" name="Shape 4"/>
          <p:cNvSpPr/>
          <p:nvPr/>
        </p:nvSpPr>
        <p:spPr>
          <a:xfrm>
            <a:off x="4854550" y="2488082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102230"/>
          </a:solidFill>
          <a:ln w="9525">
            <a:solidFill>
              <a:srgbClr val="8CA5C3">
                <a:alpha val="8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685800" y="3185770"/>
            <a:ext cx="7157283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8" name="Shape 6"/>
          <p:cNvSpPr/>
          <p:nvPr/>
        </p:nvSpPr>
        <p:spPr>
          <a:xfrm>
            <a:off x="1800454" y="3310128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2E362E"/>
          </a:solidFill>
          <a:ln w="9525">
            <a:solidFill>
              <a:srgbClr val="59532C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4854550" y="3310128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102230"/>
          </a:solidFill>
          <a:ln w="9525">
            <a:solidFill>
              <a:srgbClr val="8CA5C3">
                <a:alpha val="8000"/>
              </a:srgbClr>
            </a:solidFill>
            <a:prstDash val="solid"/>
          </a:ln>
        </p:spPr>
      </p:sp>
      <p:sp>
        <p:nvSpPr>
          <p:cNvPr id="10" name="Shape 8"/>
          <p:cNvSpPr/>
          <p:nvPr/>
        </p:nvSpPr>
        <p:spPr>
          <a:xfrm>
            <a:off x="685800" y="4007815"/>
            <a:ext cx="7157283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1" name="Shape 9"/>
          <p:cNvSpPr/>
          <p:nvPr/>
        </p:nvSpPr>
        <p:spPr>
          <a:xfrm>
            <a:off x="1800454" y="4132174"/>
            <a:ext cx="2988259" cy="583387"/>
          </a:xfrm>
          <a:prstGeom prst="roundRect">
            <a:avLst>
              <a:gd name="adj" fmla="val 9718"/>
            </a:avLst>
          </a:prstGeom>
          <a:solidFill>
            <a:srgbClr val="102230"/>
          </a:solidFill>
          <a:ln w="9525">
            <a:solidFill>
              <a:srgbClr val="8CA5C3">
                <a:alpha val="8000"/>
              </a:srgbClr>
            </a:solidFill>
            <a:prstDash val="solid"/>
          </a:ln>
        </p:spPr>
      </p:sp>
      <p:sp>
        <p:nvSpPr>
          <p:cNvPr id="12" name="Shape 10"/>
          <p:cNvSpPr/>
          <p:nvPr/>
        </p:nvSpPr>
        <p:spPr>
          <a:xfrm>
            <a:off x="4854550" y="4132174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2E362E"/>
          </a:solidFill>
          <a:ln w="9525">
            <a:solidFill>
              <a:srgbClr val="59532C"/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382512" y="4132174"/>
            <a:ext cx="1460297" cy="583387"/>
          </a:xfrm>
          <a:prstGeom prst="roundRect">
            <a:avLst>
              <a:gd name="adj" fmla="val 9718"/>
            </a:avLst>
          </a:prstGeom>
          <a:solidFill>
            <a:srgbClr val="102230"/>
          </a:solidFill>
          <a:ln w="9525">
            <a:solidFill>
              <a:srgbClr val="8CA5C3">
                <a:alpha val="8000"/>
              </a:srgbClr>
            </a:solidFill>
            <a:prstDash val="solid"/>
          </a:ln>
        </p:spPr>
      </p:sp>
      <p:sp>
        <p:nvSpPr>
          <p:cNvPr id="14" name="Shape 12"/>
          <p:cNvSpPr/>
          <p:nvPr/>
        </p:nvSpPr>
        <p:spPr>
          <a:xfrm>
            <a:off x="8014716" y="2087575"/>
            <a:ext cx="3491179" cy="810158"/>
          </a:xfrm>
          <a:prstGeom prst="roundRect">
            <a:avLst>
              <a:gd name="adj" fmla="val 14108"/>
            </a:avLst>
          </a:prstGeom>
          <a:solidFill>
            <a:srgbClr val="142838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14716" y="2201875"/>
            <a:ext cx="38130" cy="581467"/>
          </a:xfrm>
          <a:prstGeom prst="rect">
            <a:avLst/>
          </a:prstGeom>
          <a:solidFill>
            <a:srgbClr val="F87171"/>
          </a:solidFill>
          <a:ln/>
        </p:spPr>
      </p:sp>
      <p:sp>
        <p:nvSpPr>
          <p:cNvPr id="16" name="Shape 14"/>
          <p:cNvSpPr/>
          <p:nvPr/>
        </p:nvSpPr>
        <p:spPr>
          <a:xfrm>
            <a:off x="8014716" y="2992831"/>
            <a:ext cx="3491179" cy="810158"/>
          </a:xfrm>
          <a:prstGeom prst="roundRect">
            <a:avLst>
              <a:gd name="adj" fmla="val 14108"/>
            </a:avLst>
          </a:prstGeom>
          <a:solidFill>
            <a:srgbClr val="142838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8014716" y="3107131"/>
            <a:ext cx="38130" cy="581467"/>
          </a:xfrm>
          <a:prstGeom prst="rect">
            <a:avLst/>
          </a:prstGeom>
          <a:solidFill>
            <a:srgbClr val="FBBF24"/>
          </a:solidFill>
          <a:ln/>
        </p:spPr>
      </p:sp>
      <p:sp>
        <p:nvSpPr>
          <p:cNvPr id="18" name="Shape 16"/>
          <p:cNvSpPr/>
          <p:nvPr/>
        </p:nvSpPr>
        <p:spPr>
          <a:xfrm>
            <a:off x="8014716" y="3898087"/>
            <a:ext cx="3491179" cy="1095451"/>
          </a:xfrm>
          <a:prstGeom prst="roundRect">
            <a:avLst>
              <a:gd name="adj" fmla="val 10434"/>
            </a:avLst>
          </a:prstGeom>
          <a:solidFill>
            <a:srgbClr val="142838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9" name="Shape 17"/>
          <p:cNvSpPr/>
          <p:nvPr/>
        </p:nvSpPr>
        <p:spPr>
          <a:xfrm>
            <a:off x="8014716" y="4012387"/>
            <a:ext cx="38130" cy="867217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20" name="Shape 18"/>
          <p:cNvSpPr/>
          <p:nvPr/>
        </p:nvSpPr>
        <p:spPr>
          <a:xfrm>
            <a:off x="685800" y="5127955"/>
            <a:ext cx="10820095" cy="694944"/>
          </a:xfrm>
          <a:prstGeom prst="roundRect">
            <a:avLst>
              <a:gd name="adj" fmla="val 16447"/>
            </a:avLst>
          </a:prstGeom>
          <a:solidFill>
            <a:srgbClr val="192E3F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1" name="Shape 19"/>
          <p:cNvSpPr/>
          <p:nvPr/>
        </p:nvSpPr>
        <p:spPr>
          <a:xfrm>
            <a:off x="685800" y="5242255"/>
            <a:ext cx="38130" cy="466710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22" name="Text 20"/>
          <p:cNvSpPr/>
          <p:nvPr/>
        </p:nvSpPr>
        <p:spPr>
          <a:xfrm>
            <a:off x="685800" y="1110996"/>
            <a:ext cx="7891272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final rollout holds if routing clears on 24 September</a:t>
            </a:r>
            <a:endParaRPr lang="en-US" sz="2400" dirty="0"/>
          </a:p>
        </p:txBody>
      </p:sp>
      <p:sp>
        <p:nvSpPr>
          <p:cNvPr id="23" name="Text 21"/>
          <p:cNvSpPr/>
          <p:nvPr/>
        </p:nvSpPr>
        <p:spPr>
          <a:xfrm>
            <a:off x="685800" y="1754734"/>
            <a:ext cx="5905195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Integration controls the date; training controls whether the expansion creates value.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1800454" y="2087575"/>
            <a:ext cx="565099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707B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 W3</a:t>
            </a:r>
            <a:endParaRPr lang="en-US" sz="1050" dirty="0"/>
          </a:p>
        </p:txBody>
      </p:sp>
      <p:sp>
        <p:nvSpPr>
          <p:cNvPr id="25" name="Text 23"/>
          <p:cNvSpPr/>
          <p:nvPr/>
        </p:nvSpPr>
        <p:spPr>
          <a:xfrm>
            <a:off x="3327502" y="2087575"/>
            <a:ext cx="565099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707B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SEP W4</a:t>
            </a:r>
            <a:endParaRPr lang="en-US" sz="1050" dirty="0"/>
          </a:p>
        </p:txBody>
      </p:sp>
      <p:sp>
        <p:nvSpPr>
          <p:cNvPr id="26" name="Text 24"/>
          <p:cNvSpPr/>
          <p:nvPr/>
        </p:nvSpPr>
        <p:spPr>
          <a:xfrm>
            <a:off x="4854550" y="2087575"/>
            <a:ext cx="576072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707B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 W1</a:t>
            </a:r>
            <a:endParaRPr lang="en-US" sz="1050" dirty="0"/>
          </a:p>
        </p:txBody>
      </p:sp>
      <p:sp>
        <p:nvSpPr>
          <p:cNvPr id="27" name="Text 25"/>
          <p:cNvSpPr/>
          <p:nvPr/>
        </p:nvSpPr>
        <p:spPr>
          <a:xfrm>
            <a:off x="6382512" y="2087575"/>
            <a:ext cx="594360" cy="181051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050" spc="63" kern="0" dirty="0">
                <a:solidFill>
                  <a:srgbClr val="707B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OCT W2</a:t>
            </a:r>
            <a:endParaRPr lang="en-US" sz="1050" dirty="0"/>
          </a:p>
        </p:txBody>
      </p:sp>
      <p:sp>
        <p:nvSpPr>
          <p:cNvPr id="28" name="Text 26"/>
          <p:cNvSpPr/>
          <p:nvPr/>
        </p:nvSpPr>
        <p:spPr>
          <a:xfrm>
            <a:off x="685800" y="2589581"/>
            <a:ext cx="585216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Routing</a:t>
            </a:r>
            <a:endParaRPr lang="en-US" sz="1270" dirty="0"/>
          </a:p>
        </p:txBody>
      </p:sp>
      <p:sp>
        <p:nvSpPr>
          <p:cNvPr id="29" name="Text 27"/>
          <p:cNvSpPr/>
          <p:nvPr/>
        </p:nvSpPr>
        <p:spPr>
          <a:xfrm>
            <a:off x="685800" y="2819095"/>
            <a:ext cx="41148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707B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MARA</a:t>
            </a:r>
            <a:endParaRPr lang="en-US" sz="970" dirty="0"/>
          </a:p>
        </p:txBody>
      </p:sp>
      <p:sp>
        <p:nvSpPr>
          <p:cNvPr id="30" name="Text 28"/>
          <p:cNvSpPr/>
          <p:nvPr/>
        </p:nvSpPr>
        <p:spPr>
          <a:xfrm>
            <a:off x="1943100" y="2592324"/>
            <a:ext cx="97749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Repair events</a:t>
            </a:r>
            <a:endParaRPr lang="en-US" sz="1120" dirty="0"/>
          </a:p>
        </p:txBody>
      </p:sp>
      <p:sp>
        <p:nvSpPr>
          <p:cNvPr id="31" name="Text 29"/>
          <p:cNvSpPr/>
          <p:nvPr/>
        </p:nvSpPr>
        <p:spPr>
          <a:xfrm>
            <a:off x="1943100" y="2799893"/>
            <a:ext cx="86502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engineers</a:t>
            </a:r>
            <a:endParaRPr lang="en-US" sz="970" dirty="0"/>
          </a:p>
        </p:txBody>
      </p:sp>
      <p:sp>
        <p:nvSpPr>
          <p:cNvPr id="32" name="Text 30"/>
          <p:cNvSpPr/>
          <p:nvPr/>
        </p:nvSpPr>
        <p:spPr>
          <a:xfrm>
            <a:off x="4998110" y="2592324"/>
            <a:ext cx="57058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Monitor</a:t>
            </a:r>
            <a:endParaRPr lang="en-US" sz="1120" dirty="0"/>
          </a:p>
        </p:txBody>
      </p:sp>
      <p:sp>
        <p:nvSpPr>
          <p:cNvPr id="33" name="Text 31"/>
          <p:cNvSpPr/>
          <p:nvPr/>
        </p:nvSpPr>
        <p:spPr>
          <a:xfrm>
            <a:off x="4998110" y="2799893"/>
            <a:ext cx="77906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releases</a:t>
            </a:r>
            <a:endParaRPr lang="en-US" sz="970" dirty="0"/>
          </a:p>
        </p:txBody>
      </p:sp>
      <p:sp>
        <p:nvSpPr>
          <p:cNvPr id="34" name="Text 32"/>
          <p:cNvSpPr/>
          <p:nvPr/>
        </p:nvSpPr>
        <p:spPr>
          <a:xfrm>
            <a:off x="685800" y="3411626"/>
            <a:ext cx="689458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Evidence</a:t>
            </a:r>
            <a:endParaRPr lang="en-US" sz="1270" dirty="0"/>
          </a:p>
        </p:txBody>
      </p:sp>
      <p:sp>
        <p:nvSpPr>
          <p:cNvPr id="35" name="Text 33"/>
          <p:cNvSpPr/>
          <p:nvPr/>
        </p:nvSpPr>
        <p:spPr>
          <a:xfrm>
            <a:off x="685800" y="3641141"/>
            <a:ext cx="45537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707B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ELENA</a:t>
            </a:r>
            <a:endParaRPr lang="en-US" sz="970" dirty="0"/>
          </a:p>
        </p:txBody>
      </p:sp>
      <p:sp>
        <p:nvSpPr>
          <p:cNvPr id="36" name="Text 34"/>
          <p:cNvSpPr/>
          <p:nvPr/>
        </p:nvSpPr>
        <p:spPr>
          <a:xfrm>
            <a:off x="1943100" y="3414370"/>
            <a:ext cx="728777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pack</a:t>
            </a:r>
            <a:endParaRPr lang="en-US" sz="1120" dirty="0"/>
          </a:p>
        </p:txBody>
      </p:sp>
      <p:sp>
        <p:nvSpPr>
          <p:cNvPr id="37" name="Text 35"/>
          <p:cNvSpPr/>
          <p:nvPr/>
        </p:nvSpPr>
        <p:spPr>
          <a:xfrm>
            <a:off x="1943100" y="3621938"/>
            <a:ext cx="84582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24 Sep review</a:t>
            </a:r>
            <a:endParaRPr lang="en-US" sz="970" dirty="0"/>
          </a:p>
        </p:txBody>
      </p:sp>
      <p:sp>
        <p:nvSpPr>
          <p:cNvPr id="38" name="Text 36"/>
          <p:cNvSpPr/>
          <p:nvPr/>
        </p:nvSpPr>
        <p:spPr>
          <a:xfrm>
            <a:off x="4998110" y="3414370"/>
            <a:ext cx="62819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</a:t>
            </a:r>
            <a:endParaRPr lang="en-US" sz="1120" dirty="0"/>
          </a:p>
        </p:txBody>
      </p:sp>
      <p:sp>
        <p:nvSpPr>
          <p:cNvPr id="39" name="Text 37"/>
          <p:cNvSpPr/>
          <p:nvPr/>
        </p:nvSpPr>
        <p:spPr>
          <a:xfrm>
            <a:off x="4998110" y="3621938"/>
            <a:ext cx="54864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Go / hold</a:t>
            </a:r>
            <a:endParaRPr lang="en-US" sz="970" dirty="0"/>
          </a:p>
        </p:txBody>
      </p:sp>
      <p:sp>
        <p:nvSpPr>
          <p:cNvPr id="40" name="Text 38"/>
          <p:cNvSpPr/>
          <p:nvPr/>
        </p:nvSpPr>
        <p:spPr>
          <a:xfrm>
            <a:off x="685800" y="4233672"/>
            <a:ext cx="68305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Adoption</a:t>
            </a:r>
            <a:endParaRPr lang="en-US" sz="1270" dirty="0"/>
          </a:p>
        </p:txBody>
      </p:sp>
      <p:sp>
        <p:nvSpPr>
          <p:cNvPr id="41" name="Text 39"/>
          <p:cNvSpPr/>
          <p:nvPr/>
        </p:nvSpPr>
        <p:spPr>
          <a:xfrm>
            <a:off x="685800" y="4463186"/>
            <a:ext cx="47823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spc="58" kern="0" dirty="0">
                <a:solidFill>
                  <a:srgbClr val="707B89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JONAS</a:t>
            </a:r>
            <a:endParaRPr lang="en-US" sz="970" dirty="0"/>
          </a:p>
        </p:txBody>
      </p:sp>
      <p:sp>
        <p:nvSpPr>
          <p:cNvPr id="42" name="Text 40"/>
          <p:cNvSpPr/>
          <p:nvPr/>
        </p:nvSpPr>
        <p:spPr>
          <a:xfrm>
            <a:off x="1943100" y="4236415"/>
            <a:ext cx="81473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Champions</a:t>
            </a:r>
            <a:endParaRPr lang="en-US" sz="1120" dirty="0"/>
          </a:p>
        </p:txBody>
      </p:sp>
      <p:sp>
        <p:nvSpPr>
          <p:cNvPr id="43" name="Text 41"/>
          <p:cNvSpPr/>
          <p:nvPr/>
        </p:nvSpPr>
        <p:spPr>
          <a:xfrm>
            <a:off x="1943100" y="4443984"/>
            <a:ext cx="619049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trained</a:t>
            </a:r>
            <a:endParaRPr lang="en-US" sz="970" dirty="0"/>
          </a:p>
        </p:txBody>
      </p:sp>
      <p:sp>
        <p:nvSpPr>
          <p:cNvPr id="44" name="Text 42"/>
          <p:cNvSpPr/>
          <p:nvPr/>
        </p:nvSpPr>
        <p:spPr>
          <a:xfrm>
            <a:off x="4998110" y="4236415"/>
            <a:ext cx="74523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Readiness</a:t>
            </a:r>
            <a:endParaRPr lang="en-US" sz="1120" dirty="0"/>
          </a:p>
        </p:txBody>
      </p:sp>
      <p:sp>
        <p:nvSpPr>
          <p:cNvPr id="45" name="Text 43"/>
          <p:cNvSpPr/>
          <p:nvPr/>
        </p:nvSpPr>
        <p:spPr>
          <a:xfrm>
            <a:off x="4998110" y="4443984"/>
            <a:ext cx="40965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2</a:t>
            </a:r>
            <a:endParaRPr lang="en-US" sz="970" dirty="0"/>
          </a:p>
        </p:txBody>
      </p:sp>
      <p:sp>
        <p:nvSpPr>
          <p:cNvPr id="46" name="Text 44"/>
          <p:cNvSpPr/>
          <p:nvPr/>
        </p:nvSpPr>
        <p:spPr>
          <a:xfrm>
            <a:off x="6525158" y="4236415"/>
            <a:ext cx="73975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hubs</a:t>
            </a:r>
            <a:endParaRPr lang="en-US" sz="1120" dirty="0"/>
          </a:p>
        </p:txBody>
      </p:sp>
      <p:sp>
        <p:nvSpPr>
          <p:cNvPr id="47" name="Text 45"/>
          <p:cNvSpPr/>
          <p:nvPr/>
        </p:nvSpPr>
        <p:spPr>
          <a:xfrm>
            <a:off x="6525158" y="4443984"/>
            <a:ext cx="569671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sites</a:t>
            </a:r>
            <a:endParaRPr lang="en-US" sz="970" dirty="0"/>
          </a:p>
        </p:txBody>
      </p:sp>
      <p:sp>
        <p:nvSpPr>
          <p:cNvPr id="48" name="Text 46"/>
          <p:cNvSpPr/>
          <p:nvPr/>
        </p:nvSpPr>
        <p:spPr>
          <a:xfrm>
            <a:off x="8195767" y="2221078"/>
            <a:ext cx="1193292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1 · Routing</a:t>
            </a:r>
            <a:endParaRPr lang="en-US" sz="1270" dirty="0"/>
          </a:p>
        </p:txBody>
      </p:sp>
      <p:sp>
        <p:nvSpPr>
          <p:cNvPr id="49" name="Text 47"/>
          <p:cNvSpPr/>
          <p:nvPr/>
        </p:nvSpPr>
        <p:spPr>
          <a:xfrm>
            <a:off x="8195767" y="2535631"/>
            <a:ext cx="2647188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Clear by 24 Sep or hold two hubs.</a:t>
            </a:r>
            <a:endParaRPr lang="en-US" sz="1350" dirty="0"/>
          </a:p>
        </p:txBody>
      </p:sp>
      <p:sp>
        <p:nvSpPr>
          <p:cNvPr id="50" name="Text 48"/>
          <p:cNvSpPr/>
          <p:nvPr/>
        </p:nvSpPr>
        <p:spPr>
          <a:xfrm>
            <a:off x="8195767" y="3126334"/>
            <a:ext cx="1409090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Gate 2 · Readiness</a:t>
            </a:r>
            <a:endParaRPr lang="en-US" sz="1270" dirty="0"/>
          </a:p>
        </p:txBody>
      </p:sp>
      <p:sp>
        <p:nvSpPr>
          <p:cNvPr id="51" name="Text 49"/>
          <p:cNvSpPr/>
          <p:nvPr/>
        </p:nvSpPr>
        <p:spPr>
          <a:xfrm>
            <a:off x="8195767" y="3440887"/>
            <a:ext cx="2881274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32 champions pass the live scenario.</a:t>
            </a:r>
            <a:endParaRPr lang="en-US" sz="1350" dirty="0"/>
          </a:p>
        </p:txBody>
      </p:sp>
      <p:sp>
        <p:nvSpPr>
          <p:cNvPr id="52" name="Text 50"/>
          <p:cNvSpPr/>
          <p:nvPr/>
        </p:nvSpPr>
        <p:spPr>
          <a:xfrm>
            <a:off x="8195767" y="4031590"/>
            <a:ext cx="107807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NEXT ACTION</a:t>
            </a:r>
            <a:endParaRPr lang="en-US" sz="970" dirty="0"/>
          </a:p>
        </p:txBody>
      </p:sp>
      <p:sp>
        <p:nvSpPr>
          <p:cNvPr id="53" name="Text 51"/>
          <p:cNvSpPr/>
          <p:nvPr/>
        </p:nvSpPr>
        <p:spPr>
          <a:xfrm>
            <a:off x="8195767" y="4317797"/>
            <a:ext cx="1941271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7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Book the evidence review</a:t>
            </a:r>
            <a:endParaRPr lang="en-US" sz="1270" dirty="0"/>
          </a:p>
        </p:txBody>
      </p:sp>
      <p:sp>
        <p:nvSpPr>
          <p:cNvPr id="54" name="Text 52"/>
          <p:cNvSpPr/>
          <p:nvPr/>
        </p:nvSpPr>
        <p:spPr>
          <a:xfrm>
            <a:off x="8195767" y="4632350"/>
            <a:ext cx="2540203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Elena · 24 Sep · decision in room</a:t>
            </a:r>
            <a:endParaRPr lang="en-US" sz="1350" dirty="0"/>
          </a:p>
        </p:txBody>
      </p:sp>
      <p:sp>
        <p:nvSpPr>
          <p:cNvPr id="55" name="Text 53"/>
          <p:cNvSpPr/>
          <p:nvPr/>
        </p:nvSpPr>
        <p:spPr>
          <a:xfrm>
            <a:off x="886054" y="5260543"/>
            <a:ext cx="87142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Rollout rule</a:t>
            </a:r>
            <a:endParaRPr lang="en-US" sz="1200" dirty="0"/>
          </a:p>
        </p:txBody>
      </p:sp>
      <p:sp>
        <p:nvSpPr>
          <p:cNvPr id="56" name="Text 54"/>
          <p:cNvSpPr/>
          <p:nvPr/>
        </p:nvSpPr>
        <p:spPr>
          <a:xfrm>
            <a:off x="886054" y="5460797"/>
            <a:ext cx="6027725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Protect the routing gate; reduce scope rather than accepting manual queues.</a:t>
            </a:r>
            <a:endParaRPr lang="en-US" sz="1350" dirty="0"/>
          </a:p>
        </p:txBody>
      </p:sp>
    </p:spTree>
  </p:cSld>
  <p:clrMapOvr>
    <a:masterClrMapping/>
  </p:clrMapOvr>
</p:sld>
</file>

<file path=ppt/slides/slide7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7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0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5400000" scaled="0"/>
          </a:gradFill>
          <a:ln/>
        </p:spPr>
      </p:sp>
      <p:sp>
        <p:nvSpPr>
          <p:cNvPr id="3" name="h2pg-11"/>
          <p:cNvSpPr/>
          <p:nvPr/>
        </p:nvSpPr>
        <p:spPr>
          <a:xfrm>
            <a:off x="685800" y="2112264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1828800" y="2873959"/>
            <a:ext cx="8534095" cy="19202"/>
          </a:xfrm>
          <a:prstGeom prst="rect">
            <a:avLst/>
          </a:prstGeom>
          <a:solidFill>
            <a:srgbClr val="8CA5C3">
              <a:alpha val="16000"/>
            </a:srgbClr>
          </a:solidFill>
          <a:ln/>
        </p:spPr>
      </p:sp>
      <p:sp>
        <p:nvSpPr>
          <p:cNvPr id="5" name="Shape 3"/>
          <p:cNvSpPr/>
          <p:nvPr/>
        </p:nvSpPr>
        <p:spPr>
          <a:xfrm>
            <a:off x="1771193" y="2664562"/>
            <a:ext cx="418795" cy="418795"/>
          </a:xfrm>
          <a:prstGeom prst="ellipse">
            <a:avLst/>
          </a:prstGeom>
          <a:solidFill>
            <a:srgbClr val="7FB3EF"/>
          </a:solidFill>
          <a:ln/>
        </p:spPr>
      </p:sp>
      <p:sp>
        <p:nvSpPr>
          <p:cNvPr id="6" name="Shape 4"/>
          <p:cNvSpPr/>
          <p:nvPr/>
        </p:nvSpPr>
        <p:spPr>
          <a:xfrm>
            <a:off x="6858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7" name="Shape 5"/>
          <p:cNvSpPr/>
          <p:nvPr/>
        </p:nvSpPr>
        <p:spPr>
          <a:xfrm>
            <a:off x="4514393" y="2664562"/>
            <a:ext cx="418795" cy="418795"/>
          </a:xfrm>
          <a:prstGeom prst="ellipse">
            <a:avLst/>
          </a:prstGeom>
          <a:solidFill>
            <a:srgbClr val="F87171"/>
          </a:solidFill>
          <a:ln/>
        </p:spPr>
      </p:sp>
      <p:sp>
        <p:nvSpPr>
          <p:cNvPr id="8" name="Shape 6"/>
          <p:cNvSpPr/>
          <p:nvPr/>
        </p:nvSpPr>
        <p:spPr>
          <a:xfrm>
            <a:off x="34290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102230"/>
          </a:solidFill>
          <a:ln w="9525">
            <a:solidFill>
              <a:srgbClr val="F87171"/>
            </a:solidFill>
            <a:prstDash val="solid"/>
          </a:ln>
        </p:spPr>
      </p:sp>
      <p:sp>
        <p:nvSpPr>
          <p:cNvPr id="9" name="Shape 7"/>
          <p:cNvSpPr/>
          <p:nvPr/>
        </p:nvSpPr>
        <p:spPr>
          <a:xfrm>
            <a:off x="7257593" y="2664562"/>
            <a:ext cx="418795" cy="418795"/>
          </a:xfrm>
          <a:prstGeom prst="ellipse">
            <a:avLst/>
          </a:prstGeom>
          <a:solidFill>
            <a:srgbClr val="7FB3EF"/>
          </a:solidFill>
          <a:ln/>
        </p:spPr>
      </p:sp>
      <p:sp>
        <p:nvSpPr>
          <p:cNvPr id="10" name="Shape 8"/>
          <p:cNvSpPr/>
          <p:nvPr/>
        </p:nvSpPr>
        <p:spPr>
          <a:xfrm>
            <a:off x="61722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11" name="Shape 9"/>
          <p:cNvSpPr/>
          <p:nvPr/>
        </p:nvSpPr>
        <p:spPr>
          <a:xfrm>
            <a:off x="10000793" y="2664562"/>
            <a:ext cx="418795" cy="418795"/>
          </a:xfrm>
          <a:prstGeom prst="ellipse">
            <a:avLst/>
          </a:prstGeom>
          <a:solidFill>
            <a:srgbClr val="7FB3EF"/>
          </a:solidFill>
          <a:ln/>
        </p:spPr>
      </p:sp>
      <p:sp>
        <p:nvSpPr>
          <p:cNvPr id="12" name="Shape 10"/>
          <p:cNvSpPr/>
          <p:nvPr/>
        </p:nvSpPr>
        <p:spPr>
          <a:xfrm>
            <a:off x="8915400" y="4045306"/>
            <a:ext cx="2590495" cy="467258"/>
          </a:xfrm>
          <a:prstGeom prst="roundRect">
            <a:avLst>
              <a:gd name="adj" fmla="val 16243"/>
            </a:avLst>
          </a:prstGeom>
          <a:solidFill>
            <a:srgbClr val="102230"/>
          </a:solidFill>
          <a:ln w="9525">
            <a:solidFill>
              <a:srgbClr val="8CA5C3">
                <a:alpha val="16000"/>
              </a:srgbClr>
            </a:solidFill>
            <a:prstDash val="solid"/>
          </a:ln>
        </p:spPr>
      </p:sp>
      <p:sp>
        <p:nvSpPr>
          <p:cNvPr id="13" name="Shape 11"/>
          <p:cNvSpPr/>
          <p:nvPr/>
        </p:nvSpPr>
        <p:spPr>
          <a:xfrm>
            <a:off x="685800" y="4646066"/>
            <a:ext cx="10820095" cy="694944"/>
          </a:xfrm>
          <a:prstGeom prst="roundRect">
            <a:avLst>
              <a:gd name="adj" fmla="val 16447"/>
            </a:avLst>
          </a:prstGeom>
          <a:solidFill>
            <a:srgbClr val="192E3F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4" name="Shape 12"/>
          <p:cNvSpPr/>
          <p:nvPr/>
        </p:nvSpPr>
        <p:spPr>
          <a:xfrm>
            <a:off x="685800" y="4760366"/>
            <a:ext cx="38130" cy="466710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15" name="Text 13"/>
          <p:cNvSpPr/>
          <p:nvPr/>
        </p:nvSpPr>
        <p:spPr>
          <a:xfrm>
            <a:off x="685800" y="1591970"/>
            <a:ext cx="4953305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Jobs stall at routing, not in the field</a:t>
            </a:r>
            <a:endParaRPr lang="en-US" sz="2400" dirty="0"/>
          </a:p>
        </p:txBody>
      </p:sp>
      <p:sp>
        <p:nvSpPr>
          <p:cNvPr id="16" name="Text 14"/>
          <p:cNvSpPr/>
          <p:nvPr/>
        </p:nvSpPr>
        <p:spPr>
          <a:xfrm>
            <a:off x="685800" y="2235708"/>
            <a:ext cx="623986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The service is fast after assignment; Central's manual queue creates the 27-minute loss.</a:t>
            </a:r>
            <a:endParaRPr lang="en-US" sz="1200" dirty="0"/>
          </a:p>
        </p:txBody>
      </p:sp>
      <p:sp>
        <p:nvSpPr>
          <p:cNvPr id="17" name="Text 15"/>
          <p:cNvSpPr/>
          <p:nvPr/>
        </p:nvSpPr>
        <p:spPr>
          <a:xfrm>
            <a:off x="1918411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1</a:t>
            </a:r>
            <a:endParaRPr lang="en-US" sz="1270" dirty="0"/>
          </a:p>
        </p:txBody>
      </p:sp>
      <p:sp>
        <p:nvSpPr>
          <p:cNvPr id="18" name="Text 16"/>
          <p:cNvSpPr/>
          <p:nvPr/>
        </p:nvSpPr>
        <p:spPr>
          <a:xfrm>
            <a:off x="1662379" y="3197657"/>
            <a:ext cx="637337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Request</a:t>
            </a:r>
            <a:endParaRPr lang="en-US" sz="1200" dirty="0"/>
          </a:p>
        </p:txBody>
      </p:sp>
      <p:sp>
        <p:nvSpPr>
          <p:cNvPr id="19" name="Text 17"/>
          <p:cNvSpPr/>
          <p:nvPr/>
        </p:nvSpPr>
        <p:spPr>
          <a:xfrm>
            <a:off x="970178" y="3445459"/>
            <a:ext cx="20217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Customer submits job and location.</a:t>
            </a:r>
            <a:endParaRPr lang="en-US" sz="940" dirty="0"/>
          </a:p>
        </p:txBody>
      </p:sp>
      <p:sp>
        <p:nvSpPr>
          <p:cNvPr id="20" name="Text 18"/>
          <p:cNvSpPr/>
          <p:nvPr/>
        </p:nvSpPr>
        <p:spPr>
          <a:xfrm>
            <a:off x="8001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21" name="Text 19"/>
          <p:cNvSpPr/>
          <p:nvPr/>
        </p:nvSpPr>
        <p:spPr>
          <a:xfrm>
            <a:off x="800100" y="4273906"/>
            <a:ext cx="128016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96% complete first time</a:t>
            </a:r>
            <a:endParaRPr lang="en-US" sz="860" dirty="0"/>
          </a:p>
        </p:txBody>
      </p:sp>
      <p:sp>
        <p:nvSpPr>
          <p:cNvPr id="22" name="Text 20"/>
          <p:cNvSpPr/>
          <p:nvPr/>
        </p:nvSpPr>
        <p:spPr>
          <a:xfrm>
            <a:off x="4661611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2</a:t>
            </a:r>
            <a:endParaRPr lang="en-US" sz="1270" dirty="0"/>
          </a:p>
        </p:txBody>
      </p:sp>
      <p:sp>
        <p:nvSpPr>
          <p:cNvPr id="23" name="Text 21"/>
          <p:cNvSpPr/>
          <p:nvPr/>
        </p:nvSpPr>
        <p:spPr>
          <a:xfrm>
            <a:off x="4493362" y="3197657"/>
            <a:ext cx="46085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Route</a:t>
            </a:r>
            <a:endParaRPr lang="en-US" sz="1200" dirty="0"/>
          </a:p>
        </p:txBody>
      </p:sp>
      <p:sp>
        <p:nvSpPr>
          <p:cNvPr id="24" name="Text 22"/>
          <p:cNvSpPr/>
          <p:nvPr/>
        </p:nvSpPr>
        <p:spPr>
          <a:xfrm>
            <a:off x="3487522" y="3445459"/>
            <a:ext cx="2472538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Manual queue at Central</a:t>
            </a:r>
            <a:pPr algn="ctr" indent="0" marL="0">
              <a:buNone/>
            </a:pPr>
            <a:r>
              <a:rPr lang="en-US" sz="94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 when events fail.</a:t>
            </a:r>
            <a:endParaRPr lang="en-US" sz="940" dirty="0"/>
          </a:p>
        </p:txBody>
      </p:sp>
      <p:sp>
        <p:nvSpPr>
          <p:cNvPr id="25" name="Text 23"/>
          <p:cNvSpPr/>
          <p:nvPr/>
        </p:nvSpPr>
        <p:spPr>
          <a:xfrm>
            <a:off x="3543300" y="4140403"/>
            <a:ext cx="647395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F87171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BOTTLENECK</a:t>
            </a:r>
            <a:endParaRPr lang="en-US" sz="670" dirty="0"/>
          </a:p>
        </p:txBody>
      </p:sp>
      <p:sp>
        <p:nvSpPr>
          <p:cNvPr id="26" name="Text 24"/>
          <p:cNvSpPr/>
          <p:nvPr/>
        </p:nvSpPr>
        <p:spPr>
          <a:xfrm>
            <a:off x="3543300" y="4273906"/>
            <a:ext cx="940918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42 min · target 15</a:t>
            </a:r>
            <a:endParaRPr lang="en-US" sz="860" dirty="0"/>
          </a:p>
        </p:txBody>
      </p:sp>
      <p:sp>
        <p:nvSpPr>
          <p:cNvPr id="27" name="Text 25"/>
          <p:cNvSpPr/>
          <p:nvPr/>
        </p:nvSpPr>
        <p:spPr>
          <a:xfrm>
            <a:off x="7403897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3</a:t>
            </a:r>
            <a:endParaRPr lang="en-US" sz="1270" dirty="0"/>
          </a:p>
        </p:txBody>
      </p:sp>
      <p:sp>
        <p:nvSpPr>
          <p:cNvPr id="28" name="Text 26"/>
          <p:cNvSpPr/>
          <p:nvPr/>
        </p:nvSpPr>
        <p:spPr>
          <a:xfrm>
            <a:off x="7164324" y="3197657"/>
            <a:ext cx="60533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Resolve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6549847" y="3445459"/>
            <a:ext cx="1835201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Technician follows ordered jobs.</a:t>
            </a:r>
            <a:endParaRPr lang="en-US" sz="940" dirty="0"/>
          </a:p>
        </p:txBody>
      </p:sp>
      <p:sp>
        <p:nvSpPr>
          <p:cNvPr id="30" name="Text 28"/>
          <p:cNvSpPr/>
          <p:nvPr/>
        </p:nvSpPr>
        <p:spPr>
          <a:xfrm>
            <a:off x="62865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31" name="Text 29"/>
          <p:cNvSpPr/>
          <p:nvPr/>
        </p:nvSpPr>
        <p:spPr>
          <a:xfrm>
            <a:off x="6286500" y="4273906"/>
            <a:ext cx="937260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88% first-time fix</a:t>
            </a:r>
            <a:endParaRPr lang="en-US" sz="860" dirty="0"/>
          </a:p>
        </p:txBody>
      </p:sp>
      <p:sp>
        <p:nvSpPr>
          <p:cNvPr id="32" name="Text 30"/>
          <p:cNvSpPr/>
          <p:nvPr/>
        </p:nvSpPr>
        <p:spPr>
          <a:xfrm>
            <a:off x="10147097" y="2778862"/>
            <a:ext cx="126187" cy="209398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70" b="1" dirty="0">
                <a:solidFill>
                  <a:srgbClr val="FFFFF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4</a:t>
            </a:r>
            <a:endParaRPr lang="en-US" sz="1270" dirty="0"/>
          </a:p>
        </p:txBody>
      </p:sp>
      <p:sp>
        <p:nvSpPr>
          <p:cNvPr id="33" name="Text 31"/>
          <p:cNvSpPr/>
          <p:nvPr/>
        </p:nvSpPr>
        <p:spPr>
          <a:xfrm>
            <a:off x="9988906" y="3197657"/>
            <a:ext cx="44439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12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Close</a:t>
            </a:r>
            <a:endParaRPr lang="en-US" sz="1200" dirty="0"/>
          </a:p>
        </p:txBody>
      </p:sp>
      <p:sp>
        <p:nvSpPr>
          <p:cNvPr id="34" name="Text 32"/>
          <p:cNvSpPr/>
          <p:nvPr/>
        </p:nvSpPr>
        <p:spPr>
          <a:xfrm>
            <a:off x="9362542" y="3445459"/>
            <a:ext cx="1696212" cy="1618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ctr" indent="0" marL="0">
              <a:buNone/>
            </a:pPr>
            <a:r>
              <a:rPr lang="en-US" sz="94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Outcome writes to the ledger.</a:t>
            </a:r>
            <a:endParaRPr lang="en-US" sz="940" dirty="0"/>
          </a:p>
        </p:txBody>
      </p:sp>
      <p:sp>
        <p:nvSpPr>
          <p:cNvPr id="35" name="Text 33"/>
          <p:cNvSpPr/>
          <p:nvPr/>
        </p:nvSpPr>
        <p:spPr>
          <a:xfrm>
            <a:off x="9029700" y="4140403"/>
            <a:ext cx="461772" cy="1143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670" b="1" spc="81" kern="0" dirty="0">
                <a:solidFill>
                  <a:srgbClr val="7FB3EF"/>
                </a:solidFill>
                <a:latin typeface="Consolas" pitchFamily="34" charset="0"/>
                <a:ea typeface="Consolas" pitchFamily="34" charset="-122"/>
                <a:cs typeface="Consolas" pitchFamily="34" charset="-120"/>
              </a:rPr>
              <a:t>MEASURE</a:t>
            </a:r>
            <a:endParaRPr lang="en-US" sz="670" dirty="0"/>
          </a:p>
        </p:txBody>
      </p:sp>
      <p:sp>
        <p:nvSpPr>
          <p:cNvPr id="36" name="Text 34"/>
          <p:cNvSpPr/>
          <p:nvPr/>
        </p:nvSpPr>
        <p:spPr>
          <a:xfrm>
            <a:off x="9029700" y="4273906"/>
            <a:ext cx="779983" cy="14264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86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93.2% on time</a:t>
            </a:r>
            <a:endParaRPr lang="en-US" sz="860" dirty="0"/>
          </a:p>
        </p:txBody>
      </p:sp>
      <p:sp>
        <p:nvSpPr>
          <p:cNvPr id="37" name="Text 35"/>
          <p:cNvSpPr/>
          <p:nvPr/>
        </p:nvSpPr>
        <p:spPr>
          <a:xfrm>
            <a:off x="886054" y="4779569"/>
            <a:ext cx="133502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Control at routing</a:t>
            </a:r>
            <a:endParaRPr lang="en-US" sz="1200" dirty="0"/>
          </a:p>
        </p:txBody>
      </p:sp>
      <p:sp>
        <p:nvSpPr>
          <p:cNvPr id="38" name="Text 36"/>
          <p:cNvSpPr/>
          <p:nvPr/>
        </p:nvSpPr>
        <p:spPr>
          <a:xfrm>
            <a:off x="886054" y="4979822"/>
            <a:ext cx="9395460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Reconcile events every 15 minutes; alert Mara after two misses. Expected effect: recover 27 minutes and €16k per week.</a:t>
            </a:r>
            <a:endParaRPr lang="en-US" sz="1350" dirty="0"/>
          </a:p>
        </p:txBody>
      </p:sp>
    </p:spTree>
  </p:cSld>
  <p:clrMapOvr>
    <a:masterClrMapping/>
  </p:clrMapOvr>
</p:sld>
</file>

<file path=ppt/slides/slide8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8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2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5400000" scaled="0"/>
          </a:gradFill>
          <a:ln/>
        </p:spPr>
      </p:sp>
      <p:sp>
        <p:nvSpPr>
          <p:cNvPr id="3" name="h2pg-13"/>
          <p:cNvSpPr/>
          <p:nvPr/>
        </p:nvSpPr>
        <p:spPr>
          <a:xfrm>
            <a:off x="685800" y="1812341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16293A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685800" y="2088490"/>
            <a:ext cx="38130" cy="982797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6" name="Shape 4"/>
          <p:cNvSpPr/>
          <p:nvPr/>
        </p:nvSpPr>
        <p:spPr>
          <a:xfrm>
            <a:off x="3418942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16293A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7" name="Shape 5"/>
          <p:cNvSpPr/>
          <p:nvPr/>
        </p:nvSpPr>
        <p:spPr>
          <a:xfrm>
            <a:off x="3418942" y="2088490"/>
            <a:ext cx="38130" cy="982797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8" name="Shape 6"/>
          <p:cNvSpPr/>
          <p:nvPr/>
        </p:nvSpPr>
        <p:spPr>
          <a:xfrm>
            <a:off x="6152998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16293A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9" name="Shape 7"/>
          <p:cNvSpPr/>
          <p:nvPr/>
        </p:nvSpPr>
        <p:spPr>
          <a:xfrm>
            <a:off x="6152998" y="2088490"/>
            <a:ext cx="38130" cy="982797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10" name="Shape 8"/>
          <p:cNvSpPr/>
          <p:nvPr/>
        </p:nvSpPr>
        <p:spPr>
          <a:xfrm>
            <a:off x="8887054" y="1974190"/>
            <a:ext cx="2619756" cy="1211580"/>
          </a:xfrm>
          <a:prstGeom prst="roundRect">
            <a:avLst>
              <a:gd name="adj" fmla="val 9434"/>
            </a:avLst>
          </a:prstGeom>
          <a:solidFill>
            <a:srgbClr val="16293A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1" name="Shape 9"/>
          <p:cNvSpPr/>
          <p:nvPr/>
        </p:nvSpPr>
        <p:spPr>
          <a:xfrm>
            <a:off x="8887054" y="2088490"/>
            <a:ext cx="38130" cy="982797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12" name="h2pc-2"/>
          <p:cNvSpPr/>
          <p:nvPr/>
        </p:nvSpPr>
        <p:spPr>
          <a:xfrm>
            <a:off x="685800" y="3375965"/>
            <a:ext cx="4381805" cy="724205"/>
          </a:xfrm>
          <a:custGeom>
            <a:avLst/>
            <a:gdLst/>
            <a:ahLst/>
            <a:rect l="0" t="0" r="46008" b="7600"/>
            <a:pathLst>
              <a:path w="46008" h="7600">
                <a:moveTo>
                  <a:pt x="800" y="0"/>
                </a:moveTo>
                <a:lnTo>
                  <a:pt x="46008" y="0"/>
                </a:lnTo>
                <a:lnTo>
                  <a:pt x="46008" y="0"/>
                </a:lnTo>
                <a:lnTo>
                  <a:pt x="46008" y="7600"/>
                </a:lnTo>
                <a:lnTo>
                  <a:pt x="46008" y="7600"/>
                </a:lnTo>
                <a:lnTo>
                  <a:pt x="800" y="7600"/>
                </a:lnTo>
                <a:arcTo wR="800" hR="800" stAng="5400000" swAng="5400000"/>
                <a:lnTo>
                  <a:pt x="0" y="800"/>
                </a:lnTo>
                <a:arcTo wR="800" hR="800" stAng="10800000" swAng="5400000"/>
                <a:close/>
              </a:path>
            </a:pathLst>
          </a:custGeom>
          <a:solidFill>
            <a:srgbClr val="7FB3EF"/>
          </a:solidFill>
          <a:ln/>
        </p:spPr>
      </p:sp>
      <p:sp>
        <p:nvSpPr>
          <p:cNvPr id="13" name="Shape 11"/>
          <p:cNvSpPr/>
          <p:nvPr/>
        </p:nvSpPr>
        <p:spPr>
          <a:xfrm>
            <a:off x="5067605" y="3375965"/>
            <a:ext cx="3094330" cy="724205"/>
          </a:xfrm>
          <a:prstGeom prst="rect">
            <a:avLst/>
          </a:prstGeom>
          <a:solidFill>
            <a:srgbClr val="374858"/>
          </a:solidFill>
          <a:ln/>
        </p:spPr>
      </p:sp>
      <p:sp>
        <p:nvSpPr>
          <p:cNvPr id="14" name="Shape 12"/>
          <p:cNvSpPr/>
          <p:nvPr/>
        </p:nvSpPr>
        <p:spPr>
          <a:xfrm>
            <a:off x="8162849" y="3375965"/>
            <a:ext cx="2055571" cy="724205"/>
          </a:xfrm>
          <a:prstGeom prst="rect">
            <a:avLst/>
          </a:prstGeom>
          <a:solidFill>
            <a:srgbClr val="2D3E4E"/>
          </a:solidFill>
          <a:ln/>
        </p:spPr>
      </p:sp>
      <p:sp>
        <p:nvSpPr>
          <p:cNvPr id="15" name="h2pc-3"/>
          <p:cNvSpPr/>
          <p:nvPr/>
        </p:nvSpPr>
        <p:spPr>
          <a:xfrm>
            <a:off x="10218420" y="3375965"/>
            <a:ext cx="1287475" cy="724205"/>
          </a:xfrm>
          <a:custGeom>
            <a:avLst/>
            <a:gdLst/>
            <a:ahLst/>
            <a:rect l="0" t="0" r="13517" b="7600"/>
            <a:pathLst>
              <a:path w="13517" h="7600">
                <a:moveTo>
                  <a:pt x="0" y="0"/>
                </a:moveTo>
                <a:lnTo>
                  <a:pt x="12717" y="0"/>
                </a:lnTo>
                <a:arcTo wR="800" hR="800" stAng="16200000" swAng="5400000"/>
                <a:lnTo>
                  <a:pt x="13517" y="6800"/>
                </a:lnTo>
                <a:arcTo wR="800" hR="800" stAng="0" swAng="5400000"/>
                <a:lnTo>
                  <a:pt x="0" y="7600"/>
                </a:lnTo>
                <a:lnTo>
                  <a:pt x="0" y="7600"/>
                </a:lnTo>
                <a:lnTo>
                  <a:pt x="0" y="0"/>
                </a:lnTo>
                <a:lnTo>
                  <a:pt x="0" y="0"/>
                </a:lnTo>
                <a:close/>
              </a:path>
            </a:pathLst>
          </a:custGeom>
          <a:solidFill>
            <a:srgbClr val="243646"/>
          </a:solidFill>
          <a:ln/>
        </p:spPr>
      </p:sp>
      <p:sp>
        <p:nvSpPr>
          <p:cNvPr id="16" name="Shape 14"/>
          <p:cNvSpPr/>
          <p:nvPr/>
        </p:nvSpPr>
        <p:spPr>
          <a:xfrm>
            <a:off x="685800" y="4593031"/>
            <a:ext cx="2519263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7" name="Shape 15"/>
          <p:cNvSpPr/>
          <p:nvPr/>
        </p:nvSpPr>
        <p:spPr>
          <a:xfrm>
            <a:off x="685800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7FB3EF"/>
          </a:solidFill>
          <a:ln/>
        </p:spPr>
      </p:sp>
      <p:sp>
        <p:nvSpPr>
          <p:cNvPr id="18" name="Shape 16"/>
          <p:cNvSpPr/>
          <p:nvPr/>
        </p:nvSpPr>
        <p:spPr>
          <a:xfrm>
            <a:off x="3452774" y="4593031"/>
            <a:ext cx="2519263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9" name="Shape 17"/>
          <p:cNvSpPr/>
          <p:nvPr/>
        </p:nvSpPr>
        <p:spPr>
          <a:xfrm>
            <a:off x="3452774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374858"/>
          </a:solidFill>
          <a:ln/>
        </p:spPr>
      </p:sp>
      <p:sp>
        <p:nvSpPr>
          <p:cNvPr id="20" name="Shape 18"/>
          <p:cNvSpPr/>
          <p:nvPr/>
        </p:nvSpPr>
        <p:spPr>
          <a:xfrm>
            <a:off x="6219749" y="4593031"/>
            <a:ext cx="2519263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21" name="Shape 19"/>
          <p:cNvSpPr/>
          <p:nvPr/>
        </p:nvSpPr>
        <p:spPr>
          <a:xfrm>
            <a:off x="6219749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2D3E4E"/>
          </a:solidFill>
          <a:ln/>
        </p:spPr>
      </p:sp>
      <p:sp>
        <p:nvSpPr>
          <p:cNvPr id="22" name="Shape 20"/>
          <p:cNvSpPr/>
          <p:nvPr/>
        </p:nvSpPr>
        <p:spPr>
          <a:xfrm>
            <a:off x="8986723" y="4593031"/>
            <a:ext cx="2519263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23" name="Shape 21"/>
          <p:cNvSpPr/>
          <p:nvPr/>
        </p:nvSpPr>
        <p:spPr>
          <a:xfrm>
            <a:off x="8986723" y="4328770"/>
            <a:ext cx="133502" cy="133502"/>
          </a:xfrm>
          <a:prstGeom prst="roundRect">
            <a:avLst>
              <a:gd name="adj" fmla="val 28767"/>
            </a:avLst>
          </a:prstGeom>
          <a:solidFill>
            <a:srgbClr val="243646"/>
          </a:solidFill>
          <a:ln/>
        </p:spPr>
      </p:sp>
      <p:sp>
        <p:nvSpPr>
          <p:cNvPr id="24" name="Shape 22"/>
          <p:cNvSpPr/>
          <p:nvPr/>
        </p:nvSpPr>
        <p:spPr>
          <a:xfrm>
            <a:off x="685800" y="4774082"/>
            <a:ext cx="10820095" cy="866851"/>
          </a:xfrm>
          <a:prstGeom prst="roundRect">
            <a:avLst>
              <a:gd name="adj" fmla="val 13186"/>
            </a:avLst>
          </a:prstGeom>
          <a:solidFill>
            <a:srgbClr val="192E3F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25" name="Shape 23"/>
          <p:cNvSpPr/>
          <p:nvPr/>
        </p:nvSpPr>
        <p:spPr>
          <a:xfrm>
            <a:off x="685800" y="4888382"/>
            <a:ext cx="38130" cy="638160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26" name="Text 24"/>
          <p:cNvSpPr/>
          <p:nvPr/>
        </p:nvSpPr>
        <p:spPr>
          <a:xfrm>
            <a:off x="685800" y="1292962"/>
            <a:ext cx="5593385" cy="390449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2400" b="1" spc="-48" kern="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Six stable hubs create €84k each week</a:t>
            </a:r>
            <a:endParaRPr lang="en-US" sz="2400" dirty="0"/>
          </a:p>
        </p:txBody>
      </p:sp>
      <p:sp>
        <p:nvSpPr>
          <p:cNvPr id="27" name="Text 25"/>
          <p:cNvSpPr/>
          <p:nvPr/>
        </p:nvSpPr>
        <p:spPr>
          <a:xfrm>
            <a:off x="971093" y="2174443"/>
            <a:ext cx="843077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410</a:t>
            </a:r>
            <a:endParaRPr lang="en-US" sz="3600" dirty="0"/>
          </a:p>
        </p:txBody>
      </p:sp>
      <p:sp>
        <p:nvSpPr>
          <p:cNvPr id="28" name="Text 26"/>
          <p:cNvSpPr/>
          <p:nvPr/>
        </p:nvSpPr>
        <p:spPr>
          <a:xfrm>
            <a:off x="971093" y="2745943"/>
            <a:ext cx="161025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Completed jobs / week</a:t>
            </a:r>
            <a:endParaRPr lang="en-US" sz="1200" dirty="0"/>
          </a:p>
        </p:txBody>
      </p:sp>
      <p:sp>
        <p:nvSpPr>
          <p:cNvPr id="29" name="Text 27"/>
          <p:cNvSpPr/>
          <p:nvPr/>
        </p:nvSpPr>
        <p:spPr>
          <a:xfrm>
            <a:off x="3705149" y="2174443"/>
            <a:ext cx="1438351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37 min</a:t>
            </a:r>
            <a:endParaRPr lang="en-US" sz="3600" dirty="0"/>
          </a:p>
        </p:txBody>
      </p:sp>
      <p:sp>
        <p:nvSpPr>
          <p:cNvPr id="30" name="Text 28"/>
          <p:cNvSpPr/>
          <p:nvPr/>
        </p:nvSpPr>
        <p:spPr>
          <a:xfrm>
            <a:off x="3705149" y="2745943"/>
            <a:ext cx="973836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Saved per job</a:t>
            </a:r>
            <a:endParaRPr lang="en-US" sz="1200" dirty="0"/>
          </a:p>
        </p:txBody>
      </p:sp>
      <p:sp>
        <p:nvSpPr>
          <p:cNvPr id="31" name="Text 29"/>
          <p:cNvSpPr/>
          <p:nvPr/>
        </p:nvSpPr>
        <p:spPr>
          <a:xfrm>
            <a:off x="6438290" y="2174443"/>
            <a:ext cx="1168603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€84k</a:t>
            </a:r>
            <a:endParaRPr lang="en-US" sz="3600" dirty="0"/>
          </a:p>
        </p:txBody>
      </p:sp>
      <p:sp>
        <p:nvSpPr>
          <p:cNvPr id="32" name="Text 30"/>
          <p:cNvSpPr/>
          <p:nvPr/>
        </p:nvSpPr>
        <p:spPr>
          <a:xfrm>
            <a:off x="6438290" y="2745943"/>
            <a:ext cx="105247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Weekly benefit</a:t>
            </a:r>
            <a:endParaRPr lang="en-US" sz="1200" dirty="0"/>
          </a:p>
        </p:txBody>
      </p:sp>
      <p:sp>
        <p:nvSpPr>
          <p:cNvPr id="33" name="Text 31"/>
          <p:cNvSpPr/>
          <p:nvPr/>
        </p:nvSpPr>
        <p:spPr>
          <a:xfrm>
            <a:off x="9172346" y="2174443"/>
            <a:ext cx="928116" cy="576072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3600" b="1" spc="-72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6 / 8</a:t>
            </a:r>
            <a:endParaRPr lang="en-US" sz="3600" dirty="0"/>
          </a:p>
        </p:txBody>
      </p:sp>
      <p:sp>
        <p:nvSpPr>
          <p:cNvPr id="34" name="Text 32"/>
          <p:cNvSpPr/>
          <p:nvPr/>
        </p:nvSpPr>
        <p:spPr>
          <a:xfrm>
            <a:off x="9172346" y="2745943"/>
            <a:ext cx="84673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8B9AAA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Stable hubs</a:t>
            </a:r>
            <a:endParaRPr lang="en-US" sz="1200" dirty="0"/>
          </a:p>
        </p:txBody>
      </p:sp>
      <p:sp>
        <p:nvSpPr>
          <p:cNvPr id="35" name="Text 33"/>
          <p:cNvSpPr/>
          <p:nvPr/>
        </p:nvSpPr>
        <p:spPr>
          <a:xfrm>
            <a:off x="2691079" y="3652114"/>
            <a:ext cx="39959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0D2030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€34k</a:t>
            </a:r>
            <a:endParaRPr lang="en-US" sz="1120" dirty="0"/>
          </a:p>
        </p:txBody>
      </p:sp>
      <p:sp>
        <p:nvSpPr>
          <p:cNvPr id="36" name="Text 34"/>
          <p:cNvSpPr/>
          <p:nvPr/>
        </p:nvSpPr>
        <p:spPr>
          <a:xfrm>
            <a:off x="6431890" y="3652114"/>
            <a:ext cx="39502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€24k</a:t>
            </a:r>
            <a:endParaRPr lang="en-US" sz="1120" dirty="0"/>
          </a:p>
        </p:txBody>
      </p:sp>
      <p:sp>
        <p:nvSpPr>
          <p:cNvPr id="37" name="Text 35"/>
          <p:cNvSpPr/>
          <p:nvPr/>
        </p:nvSpPr>
        <p:spPr>
          <a:xfrm>
            <a:off x="9015984" y="3652114"/>
            <a:ext cx="37673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€16k</a:t>
            </a:r>
            <a:endParaRPr lang="en-US" sz="1120" dirty="0"/>
          </a:p>
        </p:txBody>
      </p:sp>
      <p:sp>
        <p:nvSpPr>
          <p:cNvPr id="38" name="Text 36"/>
          <p:cNvSpPr/>
          <p:nvPr/>
        </p:nvSpPr>
        <p:spPr>
          <a:xfrm>
            <a:off x="10687507" y="3652114"/>
            <a:ext cx="376733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12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€10k</a:t>
            </a:r>
            <a:endParaRPr lang="en-US" sz="1120" dirty="0"/>
          </a:p>
        </p:txBody>
      </p:sp>
      <p:sp>
        <p:nvSpPr>
          <p:cNvPr id="39" name="Text 37"/>
          <p:cNvSpPr/>
          <p:nvPr/>
        </p:nvSpPr>
        <p:spPr>
          <a:xfrm>
            <a:off x="933602" y="4319626"/>
            <a:ext cx="512064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Labour</a:t>
            </a:r>
            <a:endParaRPr lang="en-US" sz="1200" dirty="0"/>
          </a:p>
        </p:txBody>
      </p:sp>
      <p:sp>
        <p:nvSpPr>
          <p:cNvPr id="40" name="Text 38"/>
          <p:cNvSpPr/>
          <p:nvPr/>
        </p:nvSpPr>
        <p:spPr>
          <a:xfrm>
            <a:off x="2813609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€34k</a:t>
            </a:r>
            <a:endParaRPr lang="en-US" sz="1200" dirty="0"/>
          </a:p>
        </p:txBody>
      </p:sp>
      <p:sp>
        <p:nvSpPr>
          <p:cNvPr id="41" name="Text 39"/>
          <p:cNvSpPr/>
          <p:nvPr/>
        </p:nvSpPr>
        <p:spPr>
          <a:xfrm>
            <a:off x="3700577" y="4319626"/>
            <a:ext cx="440741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Travel</a:t>
            </a:r>
            <a:endParaRPr lang="en-US" sz="1200" dirty="0"/>
          </a:p>
        </p:txBody>
      </p:sp>
      <p:sp>
        <p:nvSpPr>
          <p:cNvPr id="42" name="Text 40"/>
          <p:cNvSpPr/>
          <p:nvPr/>
        </p:nvSpPr>
        <p:spPr>
          <a:xfrm>
            <a:off x="5580583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€24k</a:t>
            </a:r>
            <a:endParaRPr lang="en-US" sz="1200" dirty="0"/>
          </a:p>
        </p:txBody>
      </p:sp>
      <p:sp>
        <p:nvSpPr>
          <p:cNvPr id="43" name="Text 41"/>
          <p:cNvSpPr/>
          <p:nvPr/>
        </p:nvSpPr>
        <p:spPr>
          <a:xfrm>
            <a:off x="6467551" y="4319626"/>
            <a:ext cx="907999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Repeat visits</a:t>
            </a:r>
            <a:endParaRPr lang="en-US" sz="1200" dirty="0"/>
          </a:p>
        </p:txBody>
      </p:sp>
      <p:sp>
        <p:nvSpPr>
          <p:cNvPr id="44" name="Text 42"/>
          <p:cNvSpPr/>
          <p:nvPr/>
        </p:nvSpPr>
        <p:spPr>
          <a:xfrm>
            <a:off x="8347558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€16k</a:t>
            </a:r>
            <a:endParaRPr lang="en-US" sz="1200" dirty="0"/>
          </a:p>
        </p:txBody>
      </p:sp>
      <p:sp>
        <p:nvSpPr>
          <p:cNvPr id="45" name="Text 43"/>
          <p:cNvSpPr/>
          <p:nvPr/>
        </p:nvSpPr>
        <p:spPr>
          <a:xfrm>
            <a:off x="9234526" y="4319626"/>
            <a:ext cx="1024128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Administration</a:t>
            </a:r>
            <a:endParaRPr lang="en-US" sz="1200" dirty="0"/>
          </a:p>
        </p:txBody>
      </p:sp>
      <p:sp>
        <p:nvSpPr>
          <p:cNvPr id="46" name="Text 44"/>
          <p:cNvSpPr/>
          <p:nvPr/>
        </p:nvSpPr>
        <p:spPr>
          <a:xfrm>
            <a:off x="11114532" y="4319626"/>
            <a:ext cx="419710" cy="19019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200" b="1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€10k</a:t>
            </a:r>
            <a:endParaRPr lang="en-US" sz="1200" dirty="0"/>
          </a:p>
        </p:txBody>
      </p:sp>
      <p:sp>
        <p:nvSpPr>
          <p:cNvPr id="47" name="Text 45"/>
          <p:cNvSpPr/>
          <p:nvPr/>
        </p:nvSpPr>
        <p:spPr>
          <a:xfrm>
            <a:off x="952805" y="4974336"/>
            <a:ext cx="919886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Value gate</a:t>
            </a:r>
            <a:endParaRPr lang="en-US" sz="1400" dirty="0"/>
          </a:p>
        </p:txBody>
      </p:sp>
      <p:sp>
        <p:nvSpPr>
          <p:cNvPr id="48" name="Text 46"/>
          <p:cNvSpPr/>
          <p:nvPr/>
        </p:nvSpPr>
        <p:spPr>
          <a:xfrm>
            <a:off x="952805" y="5212994"/>
            <a:ext cx="6398057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Central's routing repair closes the remaining €16k gap to the €100k weekly target.</a:t>
            </a:r>
            <a:endParaRPr lang="en-US" sz="1350" dirty="0"/>
          </a:p>
        </p:txBody>
      </p:sp>
    </p:spTree>
  </p:cSld>
  <p:clrMapOvr>
    <a:masterClrMapping/>
  </p:clrMapOvr>
</p:sld>
</file>

<file path=ppt/slides/slide9.xml><?xml version="1.0" encoding="utf-8"?>
<p:sld xmlns:a="http://schemas.openxmlformats.org/drawingml/2006/main" xmlns:r="http://schemas.openxmlformats.org/officeDocument/2006/relationships" xmlns:p="http://schemas.openxmlformats.org/presentationml/2006/main">
  <p:cSld name="Slide 9"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  <p:sp>
        <p:nvSpPr>
          <p:cNvPr id="2" name="h2pg-14"/>
          <p:cNvSpPr/>
          <p:nvPr/>
        </p:nvSpPr>
        <p:spPr>
          <a:xfrm>
            <a:off x="0" y="0"/>
            <a:ext cx="114300" cy="6858000"/>
          </a:xfrm>
          <a:prstGeom prst="rect">
            <a:avLst/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5400000" scaled="0"/>
          </a:gradFill>
          <a:ln/>
        </p:spPr>
      </p:sp>
      <p:sp>
        <p:nvSpPr>
          <p:cNvPr id="3" name="h2pg-15"/>
          <p:cNvSpPr/>
          <p:nvPr/>
        </p:nvSpPr>
        <p:spPr>
          <a:xfrm>
            <a:off x="685800" y="1899209"/>
            <a:ext cx="800100" cy="47549"/>
          </a:xfrm>
          <a:prstGeom prst="roundRect">
            <a:avLst>
              <a:gd name="adj" fmla="val 50000"/>
            </a:avLst>
          </a:prstGeom>
          <a:gradFill rotWithShape="1">
            <a:gsLst>
              <a:gs pos="0">
                <a:srgbClr val="7FB3EF"/>
              </a:gs>
              <a:gs pos="100000">
                <a:srgbClr val="4CC5EE"/>
              </a:gs>
            </a:gsLst>
            <a:lin ang="0" scaled="0"/>
          </a:gradFill>
          <a:ln/>
        </p:spPr>
      </p:sp>
      <p:sp>
        <p:nvSpPr>
          <p:cNvPr id="4" name="Shape 2"/>
          <p:cNvSpPr/>
          <p:nvPr/>
        </p:nvSpPr>
        <p:spPr>
          <a:xfrm>
            <a:off x="685800" y="2737714"/>
            <a:ext cx="3479292" cy="1947672"/>
          </a:xfrm>
          <a:prstGeom prst="roundRect">
            <a:avLst>
              <a:gd name="adj" fmla="val 5869"/>
            </a:avLst>
          </a:prstGeom>
          <a:solidFill>
            <a:srgbClr val="142838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5" name="Shape 3"/>
          <p:cNvSpPr/>
          <p:nvPr/>
        </p:nvSpPr>
        <p:spPr>
          <a:xfrm>
            <a:off x="800100" y="2737714"/>
            <a:ext cx="3251058" cy="47640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6" name="Shape 4"/>
          <p:cNvSpPr/>
          <p:nvPr/>
        </p:nvSpPr>
        <p:spPr>
          <a:xfrm>
            <a:off x="800100" y="4675327"/>
            <a:ext cx="3251058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7" name="Shape 5"/>
          <p:cNvSpPr/>
          <p:nvPr/>
        </p:nvSpPr>
        <p:spPr>
          <a:xfrm>
            <a:off x="685800" y="2852014"/>
            <a:ext cx="38130" cy="1719255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8" name="Shape 6"/>
          <p:cNvSpPr/>
          <p:nvPr/>
        </p:nvSpPr>
        <p:spPr>
          <a:xfrm>
            <a:off x="4155948" y="2852014"/>
            <a:ext cx="9510" cy="1719255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9" name="Shape 7"/>
          <p:cNvSpPr/>
          <p:nvPr/>
        </p:nvSpPr>
        <p:spPr>
          <a:xfrm>
            <a:off x="4356202" y="2737714"/>
            <a:ext cx="3479292" cy="1947672"/>
          </a:xfrm>
          <a:prstGeom prst="roundRect">
            <a:avLst>
              <a:gd name="adj" fmla="val 5869"/>
            </a:avLst>
          </a:prstGeom>
          <a:solidFill>
            <a:srgbClr val="142838"/>
          </a:solidFill>
          <a:ln/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0" name="Shape 8"/>
          <p:cNvSpPr/>
          <p:nvPr/>
        </p:nvSpPr>
        <p:spPr>
          <a:xfrm>
            <a:off x="4470502" y="2737714"/>
            <a:ext cx="3251058" cy="47640"/>
          </a:xfrm>
          <a:prstGeom prst="rect">
            <a:avLst/>
          </a:prstGeom>
          <a:solidFill>
            <a:srgbClr val="FBBF24"/>
          </a:solidFill>
          <a:ln/>
        </p:spPr>
      </p:sp>
      <p:sp>
        <p:nvSpPr>
          <p:cNvPr id="11" name="Shape 9"/>
          <p:cNvSpPr/>
          <p:nvPr/>
        </p:nvSpPr>
        <p:spPr>
          <a:xfrm>
            <a:off x="4470502" y="4675327"/>
            <a:ext cx="3251058" cy="9510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2" name="Shape 10"/>
          <p:cNvSpPr/>
          <p:nvPr/>
        </p:nvSpPr>
        <p:spPr>
          <a:xfrm>
            <a:off x="4356202" y="2852014"/>
            <a:ext cx="38130" cy="1719255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13" name="Shape 11"/>
          <p:cNvSpPr/>
          <p:nvPr/>
        </p:nvSpPr>
        <p:spPr>
          <a:xfrm>
            <a:off x="7826350" y="2852014"/>
            <a:ext cx="9510" cy="1719255"/>
          </a:xfrm>
          <a:prstGeom prst="rect">
            <a:avLst/>
          </a:prstGeom>
          <a:solidFill>
            <a:srgbClr val="8CA5C3">
              <a:alpha val="8000"/>
            </a:srgbClr>
          </a:solidFill>
          <a:ln/>
        </p:spPr>
      </p:sp>
      <p:sp>
        <p:nvSpPr>
          <p:cNvPr id="14" name="Shape 12"/>
          <p:cNvSpPr/>
          <p:nvPr/>
        </p:nvSpPr>
        <p:spPr>
          <a:xfrm>
            <a:off x="8025689" y="2737714"/>
            <a:ext cx="3480206" cy="1947672"/>
          </a:xfrm>
          <a:prstGeom prst="roundRect">
            <a:avLst>
              <a:gd name="adj" fmla="val 5869"/>
            </a:avLst>
          </a:prstGeom>
          <a:solidFill>
            <a:srgbClr val="142838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5" name="Shape 13"/>
          <p:cNvSpPr/>
          <p:nvPr/>
        </p:nvSpPr>
        <p:spPr>
          <a:xfrm>
            <a:off x="8025689" y="2852014"/>
            <a:ext cx="38130" cy="1719255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16" name="Shape 14"/>
          <p:cNvSpPr/>
          <p:nvPr/>
        </p:nvSpPr>
        <p:spPr>
          <a:xfrm>
            <a:off x="685800" y="4913986"/>
            <a:ext cx="10820095" cy="866851"/>
          </a:xfrm>
          <a:prstGeom prst="roundRect">
            <a:avLst>
              <a:gd name="adj" fmla="val 13186"/>
            </a:avLst>
          </a:prstGeom>
          <a:solidFill>
            <a:srgbClr val="192E3F"/>
          </a:solidFill>
          <a:ln w="9525">
            <a:solidFill>
              <a:srgbClr val="8CA5C3">
                <a:alpha val="8000"/>
              </a:srgbClr>
            </a:solidFill>
            <a:prstDash val="solid"/>
          </a:ln>
          <a:effectLst>
            <a:outerShdw sx="100000" sy="100000" kx="0" ky="0" algn="bl" rotWithShape="0" blurRad="209550" dist="57150" dir="5400000">
              <a:srgbClr val="3C2814">
                <a:alpha val="7000"/>
              </a:srgbClr>
            </a:outerShdw>
          </a:effectLst>
        </p:spPr>
      </p:sp>
      <p:sp>
        <p:nvSpPr>
          <p:cNvPr id="17" name="Shape 15"/>
          <p:cNvSpPr/>
          <p:nvPr/>
        </p:nvSpPr>
        <p:spPr>
          <a:xfrm>
            <a:off x="685800" y="5028286"/>
            <a:ext cx="38130" cy="638160"/>
          </a:xfrm>
          <a:prstGeom prst="rect">
            <a:avLst/>
          </a:prstGeom>
          <a:solidFill>
            <a:srgbClr val="7FB3EF"/>
          </a:solidFill>
          <a:ln/>
        </p:spPr>
      </p:sp>
      <p:sp>
        <p:nvSpPr>
          <p:cNvPr id="18" name="Text 16"/>
          <p:cNvSpPr/>
          <p:nvPr/>
        </p:nvSpPr>
        <p:spPr>
          <a:xfrm>
            <a:off x="685800" y="1143914"/>
            <a:ext cx="8158277" cy="64831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4050" b="1" spc="-81" kern="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Three decisions protect the rollout</a:t>
            </a:r>
            <a:endParaRPr lang="en-US" sz="4050" dirty="0"/>
          </a:p>
        </p:txBody>
      </p:sp>
      <p:sp>
        <p:nvSpPr>
          <p:cNvPr id="19" name="Text 17"/>
          <p:cNvSpPr/>
          <p:nvPr/>
        </p:nvSpPr>
        <p:spPr>
          <a:xfrm>
            <a:off x="685800" y="2203704"/>
            <a:ext cx="7513625" cy="267005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6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Keep the six stable hubs moving while the shared routing dependency is repaired.</a:t>
            </a:r>
            <a:endParaRPr lang="en-US" sz="1650" dirty="0"/>
          </a:p>
        </p:txBody>
      </p:sp>
      <p:sp>
        <p:nvSpPr>
          <p:cNvPr id="20" name="Text 18"/>
          <p:cNvSpPr/>
          <p:nvPr/>
        </p:nvSpPr>
        <p:spPr>
          <a:xfrm>
            <a:off x="952805" y="3013862"/>
            <a:ext cx="1087222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01 · APPROVE</a:t>
            </a:r>
            <a:endParaRPr lang="en-US" sz="970" dirty="0"/>
          </a:p>
        </p:txBody>
      </p:sp>
      <p:sp>
        <p:nvSpPr>
          <p:cNvPr id="21" name="Text 19"/>
          <p:cNvSpPr/>
          <p:nvPr/>
        </p:nvSpPr>
        <p:spPr>
          <a:xfrm>
            <a:off x="952805" y="3299155"/>
            <a:ext cx="2782519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Two integration engineers</a:t>
            </a:r>
            <a:endParaRPr lang="en-US" sz="1870" dirty="0"/>
          </a:p>
        </p:txBody>
      </p:sp>
      <p:sp>
        <p:nvSpPr>
          <p:cNvPr id="22" name="Text 20"/>
          <p:cNvSpPr/>
          <p:nvPr/>
        </p:nvSpPr>
        <p:spPr>
          <a:xfrm>
            <a:off x="952805" y="3704234"/>
            <a:ext cx="2286914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Elena V.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· Today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· Recover €16k / week</a:t>
            </a:r>
            <a:endParaRPr lang="en-US" sz="1350" dirty="0"/>
          </a:p>
        </p:txBody>
      </p:sp>
      <p:sp>
        <p:nvSpPr>
          <p:cNvPr id="23" name="Text 21"/>
          <p:cNvSpPr/>
          <p:nvPr/>
        </p:nvSpPr>
        <p:spPr>
          <a:xfrm>
            <a:off x="4622292" y="3013862"/>
            <a:ext cx="810158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02 · HOLD</a:t>
            </a:r>
            <a:endParaRPr lang="en-US" sz="970" dirty="0"/>
          </a:p>
        </p:txBody>
      </p:sp>
      <p:sp>
        <p:nvSpPr>
          <p:cNvPr id="24" name="Text 22"/>
          <p:cNvSpPr/>
          <p:nvPr/>
        </p:nvSpPr>
        <p:spPr>
          <a:xfrm>
            <a:off x="4622292" y="3299155"/>
            <a:ext cx="2755087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Final two hubs at the gate</a:t>
            </a:r>
            <a:endParaRPr lang="en-US" sz="1870" dirty="0"/>
          </a:p>
        </p:txBody>
      </p:sp>
      <p:sp>
        <p:nvSpPr>
          <p:cNvPr id="25" name="Text 23"/>
          <p:cNvSpPr/>
          <p:nvPr/>
        </p:nvSpPr>
        <p:spPr>
          <a:xfrm>
            <a:off x="4622292" y="3704234"/>
            <a:ext cx="2517343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Mara I.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· 24 Sep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· No manual routing debt</a:t>
            </a:r>
            <a:endParaRPr lang="en-US" sz="1350" dirty="0"/>
          </a:p>
        </p:txBody>
      </p:sp>
      <p:sp>
        <p:nvSpPr>
          <p:cNvPr id="26" name="Text 24"/>
          <p:cNvSpPr/>
          <p:nvPr/>
        </p:nvSpPr>
        <p:spPr>
          <a:xfrm>
            <a:off x="8292694" y="2975458"/>
            <a:ext cx="800100" cy="170993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970" b="1" spc="136" kern="0" dirty="0">
                <a:solidFill>
                  <a:srgbClr val="7FB3EF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03 · LOCK</a:t>
            </a:r>
            <a:endParaRPr lang="en-US" sz="970" dirty="0"/>
          </a:p>
        </p:txBody>
      </p:sp>
      <p:sp>
        <p:nvSpPr>
          <p:cNvPr id="27" name="Text 25"/>
          <p:cNvSpPr/>
          <p:nvPr/>
        </p:nvSpPr>
        <p:spPr>
          <a:xfrm>
            <a:off x="8292694" y="3261665"/>
            <a:ext cx="2160727" cy="29809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870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Champion coverage</a:t>
            </a:r>
            <a:endParaRPr lang="en-US" sz="1870" dirty="0"/>
          </a:p>
        </p:txBody>
      </p:sp>
      <p:sp>
        <p:nvSpPr>
          <p:cNvPr id="28" name="Text 26"/>
          <p:cNvSpPr/>
          <p:nvPr/>
        </p:nvSpPr>
        <p:spPr>
          <a:xfrm>
            <a:off x="8292694" y="3665830"/>
            <a:ext cx="2275942" cy="771754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Owner · Jonas K.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Date · 20 Sep</a:t>
            </a:r>
            <a:endParaRPr lang="en-US" sz="1350" dirty="0"/>
          </a:p>
          <a:p>
            <a:pPr algn="l" indent="0" marL="0">
              <a:lnSpc>
                <a:spcPts val="2020"/>
              </a:lnSpc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Impact · 32 trained operators</a:t>
            </a:r>
            <a:endParaRPr lang="en-US" sz="1350" dirty="0"/>
          </a:p>
        </p:txBody>
      </p:sp>
      <p:sp>
        <p:nvSpPr>
          <p:cNvPr id="29" name="Text 27"/>
          <p:cNvSpPr/>
          <p:nvPr/>
        </p:nvSpPr>
        <p:spPr>
          <a:xfrm>
            <a:off x="952805" y="5114239"/>
            <a:ext cx="1130198" cy="228600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400" b="1" dirty="0">
                <a:solidFill>
                  <a:srgbClr val="F4F7FB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Decision rule</a:t>
            </a:r>
            <a:endParaRPr lang="en-US" sz="1400" dirty="0"/>
          </a:p>
        </p:txBody>
      </p:sp>
      <p:sp>
        <p:nvSpPr>
          <p:cNvPr id="30" name="Text 28"/>
          <p:cNvSpPr/>
          <p:nvPr/>
        </p:nvSpPr>
        <p:spPr>
          <a:xfrm>
            <a:off x="952805" y="5351983"/>
            <a:ext cx="6398971" cy="219456"/>
          </a:xfrm>
          <a:prstGeom prst="rect">
            <a:avLst/>
          </a:prstGeom>
          <a:noFill/>
          <a:ln/>
        </p:spPr>
        <p:txBody>
          <a:bodyPr wrap="none" lIns="0" tIns="0" rIns="0" bIns="0" rtlCol="0" anchor="t"/>
          <a:lstStyle/>
          <a:p>
            <a:pPr algn="l" indent="0" marL="0">
              <a:buNone/>
            </a:pPr>
            <a:r>
              <a:rPr lang="en-US" sz="1350" dirty="0">
                <a:solidFill>
                  <a:srgbClr val="C4CFDD"/>
                </a:solidFill>
                <a:latin typeface="Arial" pitchFamily="34" charset="0"/>
                <a:ea typeface="Arial" pitchFamily="34" charset="-122"/>
                <a:cs typeface="Arial" pitchFamily="34" charset="-120"/>
              </a:rPr>
              <a:t>Expand only when routing clears and every final-hub shift has a trained champion.</a:t>
            </a:r>
            <a:endParaRPr lang="en-US" sz="1350" dirty="0"/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Office Theme">
  <a:themeElements>
    <a:clrScheme name="Office">
      <a:dk1>
        <a:srgbClr val="0D2030"/>
      </a:dk1>
      <a:lt1>
        <a:srgbClr val="C4CFDD"/>
      </a:lt1>
      <a:dk2>
        <a:srgbClr val="44546A"/>
      </a:dk2>
      <a:lt2>
        <a:srgbClr val="E7E6E6"/>
      </a:lt2>
      <a:accent1>
        <a:srgbClr val="7FB3EF"/>
      </a:accent1>
      <a:accent2>
        <a:srgbClr val="F87171"/>
      </a:accent2>
      <a:accent3>
        <a:srgbClr val="142838"/>
      </a:accent3>
      <a:accent4>
        <a:srgbClr val="16293A"/>
      </a:accent4>
      <a:accent5>
        <a:srgbClr val="192E3F"/>
      </a:accent5>
      <a:accent6>
        <a:srgbClr val="2563A8"/>
      </a:accent6>
      <a:hlink>
        <a:srgbClr val="7FB3EF"/>
      </a:hlink>
      <a:folHlink>
        <a:srgbClr val="954F72"/>
      </a:folHlink>
    </a:clrScheme>
    <a:fontScheme name="Office">
      <a:majorFont>
        <a:latin typeface="Arial" panose="020F0302020204030204"/>
        <a:ea typeface=""/>
        <a:cs typeface=""/>
        <a:font script="Jpan" typeface="游ゴシック Light"/>
        <a:font script="Hang" typeface="맑은 고딕"/>
        <a:font script="Hans" typeface="等线 Light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ajorFont>
      <a:minorFont>
        <a:latin typeface="Arial" panose="020F0502020204030204"/>
        <a:ea typeface=""/>
        <a:cs typeface=""/>
        <a:font script="Jpan" typeface="游ゴシック"/>
        <a:font script="Hang" typeface="맑은 고딕"/>
        <a:font script="Hans" typeface="等线"/>
        <a:font script="Hant" typeface="新細明體"/>
        <a:font script="Arab" typeface="Arial"/>
        <a:font script="Hebr" typeface="Arial"/>
        <a:font script="Thai" typeface="Cordia New"/>
        <a:font script="Ethi" typeface="Nyala"/>
        <a:font script="Beng" typeface="Vrinda"/>
        <a:font script="Gujr" typeface="Shruti"/>
        <a:font script="Khmr" typeface="DaunPenh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Arial"/>
        <a:font script="Uigh" typeface="Microsoft Uighur"/>
        <a:font script="Geor" typeface="Sylfaen"/>
        <a:font script="Armn" typeface="Arial"/>
        <a:font script="Bugi" typeface="Leelawadee UI"/>
        <a:font script="Bopo" typeface="Microsoft JhengHei"/>
        <a:font script="Java" typeface="Javanese Text"/>
        <a:font script="Lisu" typeface="Segoe UI"/>
        <a:font script="Mymr" typeface="Myanmar Text"/>
        <a:font script="Nkoo" typeface="Ebrima"/>
        <a:font script="Olck" typeface="Nirmala UI"/>
        <a:font script="Osma" typeface="Ebrima"/>
        <a:font script="Phag" typeface="Phagspa"/>
        <a:font script="Syrn" typeface="Estrangelo Edessa"/>
        <a:font script="Syrj" typeface="Estrangelo Edessa"/>
        <a:font script="Syre" typeface="Estrangelo Edessa"/>
        <a:font script="Sora" typeface="Nirmala UI"/>
        <a:font script="Tale" typeface="Microsoft Tai Le"/>
        <a:font script="Talu" typeface="Microsoft New Tai Lue"/>
        <a:font script="Tfng" typeface="Ebrima"/>
      </a:minorFont>
    </a:fontScheme>
    <a:fmtScheme name="Office">
      <a:fillStyleLst>
        <a:solidFill>
          <a:schemeClr val="phClr"/>
        </a:solidFill>
        <a:gradFill rotWithShape="1">
          <a:gsLst>
            <a:gs pos="0">
              <a:schemeClr val="phClr">
                <a:lumMod val="110000"/>
                <a:satMod val="105000"/>
                <a:tint val="67000"/>
              </a:schemeClr>
            </a:gs>
            <a:gs pos="50000">
              <a:schemeClr val="phClr">
                <a:lumMod val="105000"/>
                <a:satMod val="103000"/>
                <a:tint val="73000"/>
              </a:schemeClr>
            </a:gs>
            <a:gs pos="100000">
              <a:schemeClr val="phClr">
                <a:lumMod val="105000"/>
                <a:satMod val="109000"/>
                <a:tint val="81000"/>
              </a:schemeClr>
            </a:gs>
          </a:gsLst>
          <a:lin ang="5400000" scaled="0"/>
        </a:gradFill>
        <a:gradFill rotWithShape="1">
          <a:gsLst>
            <a:gs pos="0">
              <a:schemeClr val="phClr">
                <a:satMod val="103000"/>
                <a:lumMod val="102000"/>
                <a:tint val="94000"/>
              </a:schemeClr>
            </a:gs>
            <a:gs pos="50000">
              <a:schemeClr val="phClr">
                <a:satMod val="110000"/>
                <a:lumMod val="100000"/>
                <a:shade val="100000"/>
              </a:schemeClr>
            </a:gs>
            <a:gs pos="100000">
              <a:schemeClr val="phClr">
                <a:lumMod val="99000"/>
                <a:satMod val="120000"/>
                <a:shade val="78000"/>
              </a:schemeClr>
            </a:gs>
          </a:gsLst>
          <a:lin ang="5400000" scaled="0"/>
        </a:gradFill>
      </a:fillStyleLst>
      <a:lnStyleLst>
        <a:ln w="6350" cap="flat" cmpd="sng" algn="ctr">
          <a:solidFill>
            <a:schemeClr val="phClr"/>
          </a:solidFill>
          <a:prstDash val="solid"/>
          <a:miter lim="800000"/>
        </a:ln>
        <a:ln w="12700" cap="flat" cmpd="sng" algn="ctr">
          <a:solidFill>
            <a:schemeClr val="phClr"/>
          </a:solidFill>
          <a:prstDash val="solid"/>
          <a:miter lim="800000"/>
        </a:ln>
        <a:ln w="19050" cap="flat" cmpd="sng" algn="ctr">
          <a:solidFill>
            <a:schemeClr val="phClr"/>
          </a:solidFill>
          <a:prstDash val="solid"/>
          <a:miter lim="800000"/>
        </a:ln>
      </a:lnStyleLst>
      <a:effectStyleLst>
        <a:effectStyle>
          <a:effectLst/>
        </a:effectStyle>
        <a:effectStyle>
          <a:effectLst/>
        </a:effectStyle>
        <a:effectStyle>
          <a:effectLst>
            <a:outerShdw blurRad="57150" dist="19050" dir="5400000" algn="ctr" rotWithShape="0">
              <a:srgbClr val="000000">
                <a:alpha val="63000"/>
              </a:srgbClr>
            </a:outerShdw>
          </a:effectLst>
        </a:effectStyle>
      </a:effectStyleLst>
      <a:bgFillStyleLst>
        <a:solidFill>
          <a:schemeClr val="phClr"/>
        </a:solidFill>
        <a:solidFill>
          <a:schemeClr val="phClr">
            <a:tint val="95000"/>
            <a:satMod val="170000"/>
          </a:schemeClr>
        </a:solidFill>
        <a:gradFill rotWithShape="1">
          <a:gsLst>
            <a:gs pos="0">
              <a:schemeClr val="phClr">
                <a:tint val="93000"/>
                <a:satMod val="150000"/>
                <a:shade val="98000"/>
                <a:lumMod val="102000"/>
              </a:schemeClr>
            </a:gs>
            <a:gs pos="50000">
              <a:schemeClr val="phClr">
                <a:tint val="98000"/>
                <a:satMod val="130000"/>
                <a:shade val="90000"/>
                <a:lumMod val="103000"/>
              </a:schemeClr>
            </a:gs>
            <a:gs pos="100000">
              <a:schemeClr val="phClr">
                <a:shade val="63000"/>
                <a:satMod val="120000"/>
              </a:schemeClr>
            </a:gs>
          </a:gsLst>
          <a:lin ang="5400000" scaled="0"/>
        </a:gradFill>
      </a:bgFillStyleLst>
    </a:fmtScheme>
  </a:themeElements>
  <a:objectDefaults/>
  <a:extraClrSchemeLst/>
  <a:extLst>
    <a:ext uri="{05A4C25C-085E-4340-85A3-A5531E510DB2}">
      <thm15:themeFamily xmlns:thm15="http://schemas.microsoft.com/office/thememl/2012/main" name="Office Theme" id="{62F939B6-93AF-4DB8-9C6B-D6C7DFDC589F}" vid="{4A3C46E8-61CC-4603-A589-7422A47A8E4A}"/>
    </a:ext>
  </a:extLst>
</a:theme>
</file>

<file path=docProps/app.xml><?xml version="1.0" encoding="utf-8"?>
<Properties xmlns="http://schemas.openxmlformats.org/officeDocument/2006/extended-properties" xmlns:vt="http://schemas.openxmlformats.org/officeDocument/2006/docPropsVTypes">
  <TotalTime>0</TotalTime>
  <Words>0</Words>
  <Application>Microsoft Office PowerPoint</Application>
  <PresentationFormat>On-screen Show (16:9)</PresentationFormat>
  <Paragraphs>0</Paragraphs>
  <Slides>10</Slides>
  <Notes>10</Notes>
  <HiddenSlides>0</HiddenSlides>
  <MMClips>0</MMClips>
  <ScaleCrop>false</ScaleCrop>
  <HeadingPairs>
    <vt:vector size="6" baseType="variant">
      <vt:variant>
        <vt:lpstr>Fonts Used</vt:lpstr>
      </vt:variant>
      <vt:variant>
        <vt:i4>2</vt:i4>
      </vt:variant>
      <vt:variant>
        <vt:lpstr>Theme</vt:lpstr>
      </vt:variant>
      <vt:variant>
        <vt:i4>1</vt:i4>
      </vt:variant>
      <vt:variant>
        <vt:lpstr>Slide Titles</vt:lpstr>
      </vt:variant>
      <vt:variant>
        <vt:i4>10</vt:i4>
      </vt:variant>
    </vt:vector>
  </HeadingPairs>
  <TitlesOfParts>
    <vt:vector size="13" baseType="lpstr">
      <vt:lpstr>Arial</vt:lpstr>
      <vt:lpstr>Calibri</vt:lpstr>
      <vt:lpstr>Office Theme</vt:lpstr>
      <vt:lpstr>Slide 1</vt:lpstr>
      <vt:lpstr>Slide 2</vt:lpstr>
      <vt:lpstr>Slide 3</vt:lpstr>
      <vt:lpstr>Slide 4</vt:lpstr>
      <vt:lpstr>Slide 5</vt:lpstr>
      <vt:lpstr>Slide 6</vt:lpstr>
      <vt:lpstr>Slide 7</vt:lpstr>
      <vt:lpstr>Slide 8</vt:lpstr>
      <vt:lpstr>Slide 9</vt:lpstr>
      <vt:lpstr>Slide 10</vt:lpstr>
    </vt:vector>
  </TitlesOfParts>
  <Company>unPaper · www.unpaper.ai</Company>
  <LinksUpToDate>false</LinksUpToDate>
  <SharedDoc>false</SharedDoc>
  <HyperlinksChanged>false</HyperlinksChanged>
  <AppVersion>16.0000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title>Aster Relay · Quiet Keyline · Contrast</dc:title>
  <dc:subject>Aster Relay · Quiet Keyline · Contrast</dc:subject>
  <dc:creator>unPaper</dc:creator>
  <cp:lastModifiedBy>unPaper</cp:lastModifiedBy>
  <cp:revision>1</cp:revision>
  <dcterms:created xsi:type="dcterms:W3CDTF">2026-09-03T16:56:20Z</dcterms:created>
  <dcterms:modified xsi:type="dcterms:W3CDTF">2026-09-03T16:56:20Z</dcterms:modified>
</cp:coreProperties>
</file>