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On time</c:v>
                </c:pt>
              </c:strCache>
            </c:strRef>
          </c:tx>
          <c:spPr>
            <a:solidFill>
              <a:srgbClr val="2563A8"/>
            </a:solidFill>
            <a:ln w="25400" cap="flat">
              <a:solidFill>
                <a:srgbClr val="2563A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72033"/>
                    </a:solidFill>
                    <a:latin typeface="Trebuchet MS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2563A8"/>
              </a:solidFill>
              <a:ln w="9525" cap="flat">
                <a:solidFill>
                  <a:srgbClr val="2563A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  <c:pt idx="5">
                    <c:v>W6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86</c:v>
                </c:pt>
                <c:pt idx="1">
                  <c:v>88</c:v>
                </c:pt>
                <c:pt idx="2">
                  <c:v>90</c:v>
                </c:pt>
                <c:pt idx="3">
                  <c:v>92</c:v>
                </c:pt>
                <c:pt idx="4">
                  <c:v>93</c:v>
                </c:pt>
                <c:pt idx="5">
                  <c:v>93.2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Target</c:v>
                </c:pt>
              </c:strCache>
            </c:strRef>
          </c:tx>
          <c:spPr>
            <a:solidFill>
              <a:srgbClr val="A8730C"/>
            </a:solidFill>
            <a:ln w="25400" cap="flat">
              <a:solidFill>
                <a:srgbClr val="A8730C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72033"/>
                    </a:solidFill>
                    <a:latin typeface="Trebuchet MS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A8730C"/>
              </a:solidFill>
              <a:ln w="9525" cap="flat">
                <a:solidFill>
                  <a:srgbClr val="A8730C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  <c:pt idx="5">
                    <c:v>W6</c:v>
                  </c:pt>
                </c:lvl>
              </c:multiLvlStrCache>
            </c:multiLvl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95</c:v>
                </c:pt>
                <c:pt idx="1">
                  <c:v>95</c:v>
                </c:pt>
                <c:pt idx="2">
                  <c:v>95</c:v>
                </c:pt>
                <c:pt idx="3">
                  <c:v>95</c:v>
                </c:pt>
                <c:pt idx="4">
                  <c:v>95</c:v>
                </c:pt>
                <c:pt idx="5">
                  <c:v>95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172033"/>
                  </a:solidFill>
                  <a:latin typeface="Trebuchet MS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72033"/>
                </a:solidFill>
                <a:latin typeface="Trebuchet M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84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72033"/>
                </a:solidFill>
                <a:latin typeface="Trebuchet M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On time</c:v>
                </c:pt>
              </c:strCache>
            </c:strRef>
          </c:tx>
          <c:spPr>
            <a:solidFill>
              <a:srgbClr val="2563A8"/>
            </a:solidFill>
            <a:ln w="25400" cap="flat">
              <a:solidFill>
                <a:srgbClr val="2563A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72033"/>
                    </a:solidFill>
                    <a:latin typeface="Trebuchet M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2563A8"/>
              </a:solidFill>
              <a:ln w="9525" cap="flat">
                <a:solidFill>
                  <a:srgbClr val="2563A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  <c:pt idx="5">
                    <c:v>W6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86</c:v>
                </c:pt>
                <c:pt idx="1">
                  <c:v>88</c:v>
                </c:pt>
                <c:pt idx="2">
                  <c:v>90</c:v>
                </c:pt>
                <c:pt idx="3">
                  <c:v>92</c:v>
                </c:pt>
                <c:pt idx="4">
                  <c:v>93</c:v>
                </c:pt>
                <c:pt idx="5">
                  <c:v>93.2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Gate</c:v>
                </c:pt>
              </c:strCache>
            </c:strRef>
          </c:tx>
          <c:spPr>
            <a:solidFill>
              <a:srgbClr val="A8730C"/>
            </a:solidFill>
            <a:ln w="25400" cap="flat">
              <a:solidFill>
                <a:srgbClr val="A8730C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72033"/>
                    </a:solidFill>
                    <a:latin typeface="Trebuchet M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A8730C"/>
              </a:solidFill>
              <a:ln w="9525" cap="flat">
                <a:solidFill>
                  <a:srgbClr val="A8730C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  <c:pt idx="5">
                    <c:v>W6</c:v>
                  </c:pt>
                </c:lvl>
              </c:multiLvlStrCache>
            </c:multiLvl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95</c:v>
                </c:pt>
                <c:pt idx="1">
                  <c:v>95</c:v>
                </c:pt>
                <c:pt idx="2">
                  <c:v>95</c:v>
                </c:pt>
                <c:pt idx="3">
                  <c:v>95</c:v>
                </c:pt>
                <c:pt idx="4">
                  <c:v>95</c:v>
                </c:pt>
                <c:pt idx="5">
                  <c:v>95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172033"/>
                  </a:solidFill>
                  <a:latin typeface="Trebuchet M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72033"/>
                </a:solidFill>
                <a:latin typeface="Trebuchet M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84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72033"/>
                </a:solidFill>
                <a:latin typeface="Trebuchet M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2-image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1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F5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ASTER / RELAY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9B9EA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9B9EA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9B9EA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AR · 09.29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(dark)">
    <p:bg>
      <p:bgPr>
        <a:solidFill>
          <a:srgbClr val="5F667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5F1E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ASTER / RELAY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F5F1E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F5F1E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B9B9B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B9B9B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B9B9B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AR · 09.29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rgbClr val="F5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B9EA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Fictional identity · illustrative figures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B9EA2"/>
                </a:solidFill>
                <a:latin typeface="Trebuchet MS"/>
                <a:ea typeface="Trebuchet MS"/>
                <a:cs typeface="Trebuchet MS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dark)">
    <p:bg>
      <p:bgPr>
        <a:solidFill>
          <a:srgbClr val="5F667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F5F1E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F5F1E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B9B9B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Fictional identity · illustrative figures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B9B9B9"/>
                </a:solidFill>
                <a:latin typeface="Trebuchet MS"/>
                <a:ea typeface="Trebuchet MS"/>
                <a:cs typeface="Trebuchet MS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F5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09585" y="411480"/>
            <a:ext cx="10972526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200" b="1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200" b="1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Slide title states the takeaway</a:t>
            </a:r>
            <a:endParaRPr lang="en-US" sz="2200" dirty="0"/>
          </a:p>
        </p:txBody>
      </p:sp>
      <p:sp>
        <p:nvSpPr>
          <p:cNvPr id="3" name="Shape 0"/>
          <p:cNvSpPr/>
          <p:nvPr/>
        </p:nvSpPr>
        <p:spPr>
          <a:xfrm>
            <a:off x="609585" y="1131570"/>
            <a:ext cx="10972526" cy="13716"/>
          </a:xfrm>
          <a:prstGeom prst="rect">
            <a:avLst/>
          </a:prstGeom>
          <a:solidFill>
            <a:srgbClr val="DAD8D3"/>
          </a:solidFill>
          <a:ln/>
        </p:spPr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609585" y="1371600"/>
            <a:ext cx="10972526" cy="47320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Content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B9EA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Fictional identity · illustrative figures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B9EA2"/>
                </a:solidFill>
                <a:latin typeface="Trebuchet MS"/>
                <a:ea typeface="Trebuchet MS"/>
                <a:cs typeface="Trebuchet MS"/>
              </a:defRPr>
            </a:lvl1pPr>
          </a:lstStyle>
          <a:p>
            <a:pPr algn="r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5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B9EA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Fictional identity · illustrative figures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B9EA2"/>
                </a:solidFill>
                <a:latin typeface="Trebuchet MS"/>
                <a:ea typeface="Trebuchet MS"/>
                <a:cs typeface="Trebuchet MS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rgbClr val="F5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3" name="Text 1"/>
          <p:cNvSpPr/>
          <p:nvPr>
            <p:ph idx="101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975336" y="4251960"/>
            <a:ext cx="7315017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9B9EA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9B9EA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Contact · next step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7955280" y="4757738"/>
            <a:ext cx="731520" cy="2314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B9EA2"/>
                </a:solidFill>
                <a:latin typeface="Trebuchet MS"/>
                <a:ea typeface="Trebuchet MS"/>
                <a:cs typeface="Trebuchet MS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2510942"/>
            <a:ext cx="5900623" cy="4727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550" b="1" spc="-51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Fictional operating review · Week 6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685800" y="3137306"/>
            <a:ext cx="2598725" cy="9052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Aster Relay</a:t>
            </a:r>
            <a:endParaRPr lang="en-US" sz="2400" dirty="0"/>
          </a:p>
          <a:p>
            <a:pPr algn="l" indent="0" marL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operating review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85800" y="3974897"/>
            <a:ext cx="318119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Eight service hubs · dispatch-platform rollout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85800" y="4185209"/>
            <a:ext cx="267370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17 September 2029</a:t>
            </a:r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Decision meeting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190902" y="4413809"/>
            <a:ext cx="7809890" cy="1162202"/>
          </a:xfrm>
          <a:prstGeom prst="roundRect">
            <a:avLst>
              <a:gd name="adj" fmla="val 9835"/>
            </a:avLst>
          </a:prstGeom>
          <a:solidFill>
            <a:srgbClr val="88D8FB">
              <a:alpha val="13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2190902" y="4528109"/>
            <a:ext cx="38130" cy="933420"/>
          </a:xfrm>
          <a:prstGeom prst="rect">
            <a:avLst/>
          </a:prstGeom>
          <a:solidFill>
            <a:srgbClr val="38BDF8"/>
          </a:solidFill>
          <a:ln/>
        </p:spPr>
      </p:sp>
      <p:sp>
        <p:nvSpPr>
          <p:cNvPr id="4" name="Text 2"/>
          <p:cNvSpPr/>
          <p:nvPr/>
        </p:nvSpPr>
        <p:spPr>
          <a:xfrm>
            <a:off x="4625950" y="1330452"/>
            <a:ext cx="2939796" cy="4727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2550" b="1" spc="-51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Recommendation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1219810" y="1955902"/>
            <a:ext cx="4999025" cy="16248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440"/>
              </a:lnSpc>
              <a:buNone/>
            </a:pPr>
            <a:r>
              <a:rPr lang="en-US" sz="43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Proceed with six.</a:t>
            </a:r>
            <a:endParaRPr lang="en-US" sz="4350" dirty="0"/>
          </a:p>
          <a:p>
            <a:pPr algn="ctr" indent="0" marL="0">
              <a:lnSpc>
                <a:spcPts val="5440"/>
              </a:lnSpc>
              <a:buNone/>
            </a:pPr>
            <a:r>
              <a:rPr lang="en-US" sz="43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Earn the final two.</a:t>
            </a:r>
            <a:endParaRPr lang="en-US" sz="4350" dirty="0"/>
          </a:p>
        </p:txBody>
      </p:sp>
      <p:sp>
        <p:nvSpPr>
          <p:cNvPr id="6" name="Text 4"/>
          <p:cNvSpPr/>
          <p:nvPr/>
        </p:nvSpPr>
        <p:spPr>
          <a:xfrm>
            <a:off x="722376" y="3461004"/>
            <a:ext cx="3285439" cy="678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Clear Central's routing gate before expansion.</a:t>
            </a:r>
            <a:endParaRPr lang="en-US" sz="12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Do not trade a visible date for invisible</a:t>
            </a:r>
            <a:endParaRPr lang="en-US" sz="12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operating debt.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895698" y="4613148"/>
            <a:ext cx="2428646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Next action · 24 September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2557577" y="4871009"/>
            <a:ext cx="7104888" cy="53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FFFFFF">
                    <a:alpha val="86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Review routing evidence, champion readiness and the €16k weekly value gap in one go /</a:t>
            </a:r>
            <a:endParaRPr lang="en-US" sz="1350" dirty="0"/>
          </a:p>
          <a:p>
            <a:pPr algn="ctr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FFFFFF">
                    <a:alpha val="86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hold decision.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0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183F78"/>
              </a:gs>
              <a:gs pos="100000">
                <a:srgbClr val="1D90B9"/>
              </a:gs>
            </a:gsLst>
            <a:lin ang="5400000" scaled="0"/>
          </a:gradFill>
          <a:ln/>
        </p:spPr>
      </p:sp>
      <p:sp>
        <p:nvSpPr>
          <p:cNvPr id="3" name="h2pg-1"/>
          <p:cNvSpPr/>
          <p:nvPr/>
        </p:nvSpPr>
        <p:spPr>
          <a:xfrm>
            <a:off x="685800" y="1994306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83F78"/>
              </a:gs>
              <a:gs pos="100000">
                <a:srgbClr val="1D90B9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685800" y="2156155"/>
            <a:ext cx="10820095" cy="495605"/>
          </a:xfrm>
          <a:prstGeom prst="rect">
            <a:avLst/>
          </a:prstGeom>
          <a:solidFill>
            <a:srgbClr val="DADCDB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2641702"/>
            <a:ext cx="10820095" cy="9510"/>
          </a:xfrm>
          <a:prstGeom prst="rect">
            <a:avLst/>
          </a:prstGeom>
          <a:solidFill>
            <a:srgbClr val="183F78">
              <a:alpha val="4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2784348"/>
            <a:ext cx="2619756" cy="827532"/>
          </a:xfrm>
          <a:prstGeom prst="roundRect">
            <a:avLst>
              <a:gd name="adj" fmla="val 13812"/>
            </a:avLst>
          </a:prstGeom>
          <a:solidFill>
            <a:srgbClr val="F3F4F3"/>
          </a:solidFill>
          <a:ln w="9525">
            <a:solidFill>
              <a:srgbClr val="D8D0C3">
                <a:alpha val="45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85800" y="2898648"/>
            <a:ext cx="38130" cy="598566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8" name="Shape 6"/>
          <p:cNvSpPr/>
          <p:nvPr/>
        </p:nvSpPr>
        <p:spPr>
          <a:xfrm>
            <a:off x="3418942" y="2784348"/>
            <a:ext cx="2619756" cy="827532"/>
          </a:xfrm>
          <a:prstGeom prst="roundRect">
            <a:avLst>
              <a:gd name="adj" fmla="val 13812"/>
            </a:avLst>
          </a:prstGeom>
          <a:solidFill>
            <a:srgbClr val="F3F4F3"/>
          </a:solidFill>
          <a:ln w="9525">
            <a:solidFill>
              <a:srgbClr val="D8D0C3">
                <a:alpha val="45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418942" y="2898648"/>
            <a:ext cx="38130" cy="598566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10" name="Shape 8"/>
          <p:cNvSpPr/>
          <p:nvPr/>
        </p:nvSpPr>
        <p:spPr>
          <a:xfrm>
            <a:off x="6152998" y="2784348"/>
            <a:ext cx="2619756" cy="827532"/>
          </a:xfrm>
          <a:prstGeom prst="roundRect">
            <a:avLst>
              <a:gd name="adj" fmla="val 13812"/>
            </a:avLst>
          </a:prstGeom>
          <a:solidFill>
            <a:srgbClr val="F3F4F3"/>
          </a:solidFill>
          <a:ln w="9525">
            <a:solidFill>
              <a:srgbClr val="D8D0C3">
                <a:alpha val="45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152998" y="2898648"/>
            <a:ext cx="38130" cy="598566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12" name="Shape 10"/>
          <p:cNvSpPr/>
          <p:nvPr/>
        </p:nvSpPr>
        <p:spPr>
          <a:xfrm>
            <a:off x="8887054" y="2784348"/>
            <a:ext cx="2619756" cy="827532"/>
          </a:xfrm>
          <a:prstGeom prst="roundRect">
            <a:avLst>
              <a:gd name="adj" fmla="val 13812"/>
            </a:avLst>
          </a:prstGeom>
          <a:solidFill>
            <a:srgbClr val="F3F4F3"/>
          </a:solidFill>
          <a:ln w="9525">
            <a:solidFill>
              <a:srgbClr val="D8D0C3">
                <a:alpha val="45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887054" y="2898648"/>
            <a:ext cx="38130" cy="598566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14" name="Shape 12"/>
          <p:cNvSpPr/>
          <p:nvPr/>
        </p:nvSpPr>
        <p:spPr>
          <a:xfrm>
            <a:off x="7487107" y="3745382"/>
            <a:ext cx="4017874" cy="1714500"/>
          </a:xfrm>
          <a:prstGeom prst="roundRect">
            <a:avLst>
              <a:gd name="adj" fmla="val 6667"/>
            </a:avLst>
          </a:prstGeom>
          <a:solidFill>
            <a:srgbClr val="F6F5F4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601407" y="3745382"/>
            <a:ext cx="3789639" cy="47640"/>
          </a:xfrm>
          <a:prstGeom prst="rect">
            <a:avLst/>
          </a:prstGeom>
          <a:solidFill>
            <a:srgbClr val="A53B35"/>
          </a:solidFill>
          <a:ln/>
        </p:spPr>
      </p:sp>
      <p:sp>
        <p:nvSpPr>
          <p:cNvPr id="16" name="Shape 14"/>
          <p:cNvSpPr/>
          <p:nvPr/>
        </p:nvSpPr>
        <p:spPr>
          <a:xfrm>
            <a:off x="7601407" y="5449824"/>
            <a:ext cx="3789639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7487107" y="3859682"/>
            <a:ext cx="38130" cy="1485900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18" name="Shape 16"/>
          <p:cNvSpPr/>
          <p:nvPr/>
        </p:nvSpPr>
        <p:spPr>
          <a:xfrm>
            <a:off x="11495837" y="3859682"/>
            <a:ext cx="9510" cy="148590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7697419" y="4941418"/>
            <a:ext cx="1095451" cy="261518"/>
          </a:xfrm>
          <a:prstGeom prst="roundRect">
            <a:avLst>
              <a:gd name="adj" fmla="val 50000"/>
            </a:avLst>
          </a:prstGeom>
          <a:solidFill>
            <a:srgbClr val="E8D4CB"/>
          </a:solidFill>
          <a:ln/>
        </p:spPr>
      </p:sp>
      <p:graphicFrame>
        <p:nvGraphicFramePr>
          <p:cNvPr id="20" name="Chart 0" descr=""/>
          <p:cNvGraphicFramePr/>
          <p:nvPr/>
        </p:nvGraphicFramePr>
        <p:xfrm>
          <a:off x="838505" y="4144975"/>
          <a:ext cx="6325819" cy="1218895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21" name="Text 18"/>
          <p:cNvSpPr/>
          <p:nvPr/>
        </p:nvSpPr>
        <p:spPr>
          <a:xfrm>
            <a:off x="685800" y="1445666"/>
            <a:ext cx="7406640" cy="452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Six hubs are stable; Central blocks the final two</a:t>
            </a:r>
            <a:endParaRPr lang="en-US" sz="2400" dirty="0"/>
          </a:p>
        </p:txBody>
      </p:sp>
      <p:sp>
        <p:nvSpPr>
          <p:cNvPr id="22" name="Text 19"/>
          <p:cNvSpPr/>
          <p:nvPr/>
        </p:nvSpPr>
        <p:spPr>
          <a:xfrm>
            <a:off x="856793" y="2279599"/>
            <a:ext cx="5681167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Proceed with six hubs and clear the routing gate before expanding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886054" y="2870302"/>
            <a:ext cx="1033272" cy="452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93.2%</a:t>
            </a:r>
            <a:endParaRPr lang="en-US" sz="2400" dirty="0"/>
          </a:p>
        </p:txBody>
      </p:sp>
      <p:sp>
        <p:nvSpPr>
          <p:cNvPr id="24" name="Text 21"/>
          <p:cNvSpPr/>
          <p:nvPr/>
        </p:nvSpPr>
        <p:spPr>
          <a:xfrm>
            <a:off x="886054" y="3289097"/>
            <a:ext cx="1196035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673">
                    <a:alpha val="78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On time · target 95%</a:t>
            </a:r>
            <a:endParaRPr lang="en-US" sz="970" dirty="0"/>
          </a:p>
        </p:txBody>
      </p:sp>
      <p:sp>
        <p:nvSpPr>
          <p:cNvPr id="25" name="Text 22"/>
          <p:cNvSpPr/>
          <p:nvPr/>
        </p:nvSpPr>
        <p:spPr>
          <a:xfrm>
            <a:off x="3619195" y="2870302"/>
            <a:ext cx="722376" cy="452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88%</a:t>
            </a:r>
            <a:endParaRPr lang="en-US" sz="2400" dirty="0"/>
          </a:p>
        </p:txBody>
      </p:sp>
      <p:sp>
        <p:nvSpPr>
          <p:cNvPr id="26" name="Text 23"/>
          <p:cNvSpPr/>
          <p:nvPr/>
        </p:nvSpPr>
        <p:spPr>
          <a:xfrm>
            <a:off x="3619195" y="3289097"/>
            <a:ext cx="142829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673">
                    <a:alpha val="78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First-time fix · target 90%</a:t>
            </a:r>
            <a:endParaRPr lang="en-US" sz="970" dirty="0"/>
          </a:p>
        </p:txBody>
      </p:sp>
      <p:sp>
        <p:nvSpPr>
          <p:cNvPr id="27" name="Text 24"/>
          <p:cNvSpPr/>
          <p:nvPr/>
        </p:nvSpPr>
        <p:spPr>
          <a:xfrm>
            <a:off x="6353251" y="2870302"/>
            <a:ext cx="650138" cy="452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146</a:t>
            </a:r>
            <a:endParaRPr lang="en-US" sz="2400" dirty="0"/>
          </a:p>
        </p:txBody>
      </p:sp>
      <p:sp>
        <p:nvSpPr>
          <p:cNvPr id="28" name="Text 25"/>
          <p:cNvSpPr/>
          <p:nvPr/>
        </p:nvSpPr>
        <p:spPr>
          <a:xfrm>
            <a:off x="6353251" y="3289097"/>
            <a:ext cx="1390802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673">
                    <a:alpha val="78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Open jobs · target ≤120</a:t>
            </a:r>
            <a:endParaRPr lang="en-US" sz="970" dirty="0"/>
          </a:p>
        </p:txBody>
      </p:sp>
      <p:sp>
        <p:nvSpPr>
          <p:cNvPr id="29" name="Text 26"/>
          <p:cNvSpPr/>
          <p:nvPr/>
        </p:nvSpPr>
        <p:spPr>
          <a:xfrm>
            <a:off x="9086393" y="2870302"/>
            <a:ext cx="848563" cy="452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€84k</a:t>
            </a:r>
            <a:endParaRPr lang="en-US" sz="2400" dirty="0"/>
          </a:p>
        </p:txBody>
      </p:sp>
      <p:sp>
        <p:nvSpPr>
          <p:cNvPr id="30" name="Text 27"/>
          <p:cNvSpPr/>
          <p:nvPr/>
        </p:nvSpPr>
        <p:spPr>
          <a:xfrm>
            <a:off x="9086393" y="3289097"/>
            <a:ext cx="169529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673">
                    <a:alpha val="78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Weekly benefit · target €100k</a:t>
            </a:r>
            <a:endParaRPr lang="en-US" sz="970" dirty="0"/>
          </a:p>
        </p:txBody>
      </p:sp>
      <p:sp>
        <p:nvSpPr>
          <p:cNvPr id="31" name="Text 28"/>
          <p:cNvSpPr/>
          <p:nvPr/>
        </p:nvSpPr>
        <p:spPr>
          <a:xfrm>
            <a:off x="838505" y="3878885"/>
            <a:ext cx="2923337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RECOVERY IS REAL, BUT BELOW GATE</a:t>
            </a:r>
            <a:endParaRPr lang="en-US" sz="970" dirty="0"/>
          </a:p>
        </p:txBody>
      </p:sp>
      <p:sp>
        <p:nvSpPr>
          <p:cNvPr id="32" name="Text 29"/>
          <p:cNvSpPr/>
          <p:nvPr/>
        </p:nvSpPr>
        <p:spPr>
          <a:xfrm>
            <a:off x="7697419" y="3945636"/>
            <a:ext cx="181417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DOMINANT EXCEPTION</a:t>
            </a:r>
            <a:endParaRPr lang="en-US" sz="970" dirty="0"/>
          </a:p>
        </p:txBody>
      </p:sp>
      <p:sp>
        <p:nvSpPr>
          <p:cNvPr id="33" name="Text 30"/>
          <p:cNvSpPr/>
          <p:nvPr/>
        </p:nvSpPr>
        <p:spPr>
          <a:xfrm>
            <a:off x="7697419" y="4230929"/>
            <a:ext cx="3268980" cy="277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Central routing creates 64 open jobs</a:t>
            </a:r>
            <a:endParaRPr lang="en-US" sz="1500" dirty="0"/>
          </a:p>
        </p:txBody>
      </p:sp>
      <p:sp>
        <p:nvSpPr>
          <p:cNvPr id="34" name="Text 31"/>
          <p:cNvSpPr/>
          <p:nvPr/>
        </p:nvSpPr>
        <p:spPr>
          <a:xfrm>
            <a:off x="7697419" y="4579315"/>
            <a:ext cx="3669487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It holds back €16k of the €100k weekly target.</a:t>
            </a:r>
            <a:endParaRPr lang="en-US" sz="1350" dirty="0"/>
          </a:p>
        </p:txBody>
      </p:sp>
      <p:sp>
        <p:nvSpPr>
          <p:cNvPr id="35" name="Text 32"/>
          <p:cNvSpPr/>
          <p:nvPr/>
        </p:nvSpPr>
        <p:spPr>
          <a:xfrm>
            <a:off x="7811719" y="4979822"/>
            <a:ext cx="89519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39" kern="0" dirty="0">
                <a:solidFill>
                  <a:srgbClr val="A53B3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Gate · 24 Sep</a:t>
            </a:r>
            <a:endParaRPr lang="en-US" sz="97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2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183F78"/>
              </a:gs>
              <a:gs pos="100000">
                <a:srgbClr val="1D90B9"/>
              </a:gs>
            </a:gsLst>
            <a:lin ang="5400000" scaled="0"/>
          </a:gradFill>
          <a:ln/>
        </p:spPr>
      </p:sp>
      <p:sp>
        <p:nvSpPr>
          <p:cNvPr id="3" name="h2pg-3"/>
          <p:cNvSpPr/>
          <p:nvPr/>
        </p:nvSpPr>
        <p:spPr>
          <a:xfrm>
            <a:off x="685800" y="1699870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83F78"/>
              </a:gs>
              <a:gs pos="100000">
                <a:srgbClr val="1D90B9"/>
              </a:gs>
            </a:gsLst>
            <a:lin ang="0" scaled="0"/>
          </a:gradFill>
          <a:ln/>
        </p:spPr>
      </p:sp>
      <p:sp>
        <p:nvSpPr>
          <p:cNvPr id="4" name="h2pc-0"/>
          <p:cNvSpPr/>
          <p:nvPr/>
        </p:nvSpPr>
        <p:spPr>
          <a:xfrm>
            <a:off x="685800" y="2204618"/>
            <a:ext cx="1937614" cy="415138"/>
          </a:xfrm>
          <a:custGeom>
            <a:avLst/>
            <a:gdLst/>
            <a:ahLst/>
            <a:rect l="0" t="0" r="20345" b="4355"/>
            <a:pathLst>
              <a:path w="20345" h="4355">
                <a:moveTo>
                  <a:pt x="800" y="0"/>
                </a:moveTo>
                <a:lnTo>
                  <a:pt x="20345" y="0"/>
                </a:lnTo>
                <a:lnTo>
                  <a:pt x="20345" y="0"/>
                </a:lnTo>
                <a:lnTo>
                  <a:pt x="20345" y="4355"/>
                </a:lnTo>
                <a:lnTo>
                  <a:pt x="20345" y="4355"/>
                </a:lnTo>
                <a:lnTo>
                  <a:pt x="0" y="4355"/>
                </a:lnTo>
                <a:lnTo>
                  <a:pt x="0" y="4355"/>
                </a:lnTo>
                <a:lnTo>
                  <a:pt x="0" y="800"/>
                </a:lnTo>
                <a:arcTo wR="800" hR="800" stAng="10800000" swAng="5400000"/>
                <a:close/>
              </a:path>
            </a:pathLst>
          </a:custGeom>
          <a:solidFill>
            <a:srgbClr val="172033"/>
          </a:solidFill>
          <a:ln/>
        </p:spPr>
      </p:sp>
      <p:sp>
        <p:nvSpPr>
          <p:cNvPr id="5" name="Shape 3"/>
          <p:cNvSpPr/>
          <p:nvPr/>
        </p:nvSpPr>
        <p:spPr>
          <a:xfrm>
            <a:off x="2623414" y="2204618"/>
            <a:ext cx="1311250" cy="415138"/>
          </a:xfrm>
          <a:prstGeom prst="rect">
            <a:avLst/>
          </a:prstGeom>
          <a:solidFill>
            <a:srgbClr val="172033"/>
          </a:solidFill>
          <a:ln/>
        </p:spPr>
      </p:sp>
      <p:sp>
        <p:nvSpPr>
          <p:cNvPr id="6" name="Shape 4"/>
          <p:cNvSpPr/>
          <p:nvPr/>
        </p:nvSpPr>
        <p:spPr>
          <a:xfrm>
            <a:off x="3934663" y="2204618"/>
            <a:ext cx="1280160" cy="415138"/>
          </a:xfrm>
          <a:prstGeom prst="rect">
            <a:avLst/>
          </a:prstGeom>
          <a:solidFill>
            <a:srgbClr val="172033"/>
          </a:solidFill>
          <a:ln/>
        </p:spPr>
      </p:sp>
      <p:sp>
        <p:nvSpPr>
          <p:cNvPr id="7" name="h2pc-1"/>
          <p:cNvSpPr/>
          <p:nvPr/>
        </p:nvSpPr>
        <p:spPr>
          <a:xfrm>
            <a:off x="5214823" y="2204618"/>
            <a:ext cx="2175358" cy="415138"/>
          </a:xfrm>
          <a:custGeom>
            <a:avLst/>
            <a:gdLst/>
            <a:ahLst/>
            <a:rect l="0" t="0" r="22838" b="4355"/>
            <a:pathLst>
              <a:path w="22838" h="4355">
                <a:moveTo>
                  <a:pt x="0" y="0"/>
                </a:moveTo>
                <a:lnTo>
                  <a:pt x="22038" y="0"/>
                </a:lnTo>
                <a:arcTo wR="800" hR="800" stAng="16200000" swAng="5400000"/>
                <a:lnTo>
                  <a:pt x="22838" y="4355"/>
                </a:lnTo>
                <a:lnTo>
                  <a:pt x="22838" y="4355"/>
                </a:lnTo>
                <a:lnTo>
                  <a:pt x="0" y="4355"/>
                </a:lnTo>
                <a:lnTo>
                  <a:pt x="0" y="435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72033"/>
          </a:solidFill>
          <a:ln/>
        </p:spPr>
      </p:sp>
      <p:sp>
        <p:nvSpPr>
          <p:cNvPr id="8" name="Shape 6"/>
          <p:cNvSpPr/>
          <p:nvPr/>
        </p:nvSpPr>
        <p:spPr>
          <a:xfrm>
            <a:off x="685800" y="3161995"/>
            <a:ext cx="1937888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2623414" y="3161995"/>
            <a:ext cx="1311432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2814523" y="2771546"/>
            <a:ext cx="734263" cy="24323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11" name="Shape 9"/>
          <p:cNvSpPr/>
          <p:nvPr/>
        </p:nvSpPr>
        <p:spPr>
          <a:xfrm>
            <a:off x="3934663" y="3161995"/>
            <a:ext cx="1280160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5214823" y="3161995"/>
            <a:ext cx="2175175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685800" y="3172054"/>
            <a:ext cx="1937614" cy="557784"/>
          </a:xfrm>
          <a:prstGeom prst="rect">
            <a:avLst/>
          </a:prstGeom>
          <a:solidFill>
            <a:srgbClr val="EAE7DF"/>
          </a:solidFill>
          <a:ln/>
        </p:spPr>
      </p:sp>
      <p:sp>
        <p:nvSpPr>
          <p:cNvPr id="14" name="Shape 12"/>
          <p:cNvSpPr/>
          <p:nvPr/>
        </p:nvSpPr>
        <p:spPr>
          <a:xfrm>
            <a:off x="685800" y="3719779"/>
            <a:ext cx="1937888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2623414" y="3172054"/>
            <a:ext cx="1311250" cy="557784"/>
          </a:xfrm>
          <a:prstGeom prst="rect">
            <a:avLst/>
          </a:prstGeom>
          <a:solidFill>
            <a:srgbClr val="EAE7DF"/>
          </a:solidFill>
          <a:ln/>
        </p:spPr>
      </p:sp>
      <p:sp>
        <p:nvSpPr>
          <p:cNvPr id="16" name="Shape 14"/>
          <p:cNvSpPr/>
          <p:nvPr/>
        </p:nvSpPr>
        <p:spPr>
          <a:xfrm>
            <a:off x="2623414" y="3719779"/>
            <a:ext cx="1311432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2814523" y="3329330"/>
            <a:ext cx="659282" cy="243230"/>
          </a:xfrm>
          <a:prstGeom prst="roundRect">
            <a:avLst>
              <a:gd name="adj" fmla="val 50000"/>
            </a:avLst>
          </a:prstGeom>
          <a:solidFill>
            <a:srgbClr val="A06E1C"/>
          </a:solidFill>
          <a:ln/>
        </p:spPr>
      </p:sp>
      <p:sp>
        <p:nvSpPr>
          <p:cNvPr id="18" name="Shape 16"/>
          <p:cNvSpPr/>
          <p:nvPr/>
        </p:nvSpPr>
        <p:spPr>
          <a:xfrm>
            <a:off x="3934663" y="3172054"/>
            <a:ext cx="1280160" cy="557784"/>
          </a:xfrm>
          <a:prstGeom prst="rect">
            <a:avLst/>
          </a:prstGeom>
          <a:solidFill>
            <a:srgbClr val="EAE7DF"/>
          </a:solidFill>
          <a:ln/>
        </p:spPr>
      </p:sp>
      <p:sp>
        <p:nvSpPr>
          <p:cNvPr id="19" name="Shape 17"/>
          <p:cNvSpPr/>
          <p:nvPr/>
        </p:nvSpPr>
        <p:spPr>
          <a:xfrm>
            <a:off x="3934663" y="3719779"/>
            <a:ext cx="1280160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5214823" y="3172054"/>
            <a:ext cx="2175358" cy="557784"/>
          </a:xfrm>
          <a:prstGeom prst="rect">
            <a:avLst/>
          </a:prstGeom>
          <a:solidFill>
            <a:srgbClr val="EAE7DF"/>
          </a:solidFill>
          <a:ln/>
        </p:spPr>
      </p:sp>
      <p:sp>
        <p:nvSpPr>
          <p:cNvPr id="21" name="Shape 19"/>
          <p:cNvSpPr/>
          <p:nvPr/>
        </p:nvSpPr>
        <p:spPr>
          <a:xfrm>
            <a:off x="5214823" y="3719779"/>
            <a:ext cx="2175175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685800" y="4277563"/>
            <a:ext cx="1937888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2623414" y="4277563"/>
            <a:ext cx="1311432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2814523" y="3887114"/>
            <a:ext cx="734263" cy="24323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25" name="Shape 23"/>
          <p:cNvSpPr/>
          <p:nvPr/>
        </p:nvSpPr>
        <p:spPr>
          <a:xfrm>
            <a:off x="3934663" y="4277563"/>
            <a:ext cx="1280160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5214823" y="4277563"/>
            <a:ext cx="2175175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685800" y="4286707"/>
            <a:ext cx="1937614" cy="552298"/>
          </a:xfrm>
          <a:prstGeom prst="rect">
            <a:avLst/>
          </a:prstGeom>
          <a:solidFill>
            <a:srgbClr val="EAE7DF"/>
          </a:solidFill>
          <a:ln/>
        </p:spPr>
      </p:sp>
      <p:sp>
        <p:nvSpPr>
          <p:cNvPr id="28" name="Shape 26"/>
          <p:cNvSpPr/>
          <p:nvPr/>
        </p:nvSpPr>
        <p:spPr>
          <a:xfrm>
            <a:off x="2623414" y="4286707"/>
            <a:ext cx="1311250" cy="552298"/>
          </a:xfrm>
          <a:prstGeom prst="rect">
            <a:avLst/>
          </a:prstGeom>
          <a:solidFill>
            <a:srgbClr val="EAE7DF"/>
          </a:solidFill>
          <a:ln/>
        </p:spPr>
      </p:sp>
      <p:sp>
        <p:nvSpPr>
          <p:cNvPr id="29" name="Shape 27"/>
          <p:cNvSpPr/>
          <p:nvPr/>
        </p:nvSpPr>
        <p:spPr>
          <a:xfrm>
            <a:off x="2814523" y="4443984"/>
            <a:ext cx="808330" cy="243230"/>
          </a:xfrm>
          <a:prstGeom prst="roundRect">
            <a:avLst>
              <a:gd name="adj" fmla="val 50000"/>
            </a:avLst>
          </a:prstGeom>
          <a:solidFill>
            <a:srgbClr val="B3403A"/>
          </a:solidFill>
          <a:ln/>
        </p:spPr>
      </p:sp>
      <p:sp>
        <p:nvSpPr>
          <p:cNvPr id="30" name="Shape 28"/>
          <p:cNvSpPr/>
          <p:nvPr/>
        </p:nvSpPr>
        <p:spPr>
          <a:xfrm>
            <a:off x="3934663" y="4286707"/>
            <a:ext cx="1280160" cy="552298"/>
          </a:xfrm>
          <a:prstGeom prst="rect">
            <a:avLst/>
          </a:prstGeom>
          <a:solidFill>
            <a:srgbClr val="EAE7DF"/>
          </a:solidFill>
          <a:ln/>
        </p:spPr>
      </p:sp>
      <p:sp>
        <p:nvSpPr>
          <p:cNvPr id="31" name="Shape 29"/>
          <p:cNvSpPr/>
          <p:nvPr/>
        </p:nvSpPr>
        <p:spPr>
          <a:xfrm>
            <a:off x="5214823" y="4286707"/>
            <a:ext cx="2175358" cy="552298"/>
          </a:xfrm>
          <a:prstGeom prst="rect">
            <a:avLst/>
          </a:prstGeom>
          <a:solidFill>
            <a:srgbClr val="EAE7DF"/>
          </a:solidFill>
          <a:ln/>
        </p:spPr>
      </p:sp>
      <p:sp>
        <p:nvSpPr>
          <p:cNvPr id="32" name="Shape 30"/>
          <p:cNvSpPr/>
          <p:nvPr/>
        </p:nvSpPr>
        <p:spPr>
          <a:xfrm>
            <a:off x="7562088" y="2204618"/>
            <a:ext cx="3943807" cy="2635301"/>
          </a:xfrm>
          <a:prstGeom prst="roundRect">
            <a:avLst>
              <a:gd name="adj" fmla="val 4337"/>
            </a:avLst>
          </a:prstGeom>
          <a:solidFill>
            <a:srgbClr val="F6F5F4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7676388" y="2204618"/>
            <a:ext cx="3715207" cy="47640"/>
          </a:xfrm>
          <a:prstGeom prst="rect">
            <a:avLst/>
          </a:prstGeom>
          <a:solidFill>
            <a:srgbClr val="A53B35"/>
          </a:solidFill>
          <a:ln/>
        </p:spPr>
      </p:sp>
      <p:sp>
        <p:nvSpPr>
          <p:cNvPr id="34" name="Shape 32"/>
          <p:cNvSpPr/>
          <p:nvPr/>
        </p:nvSpPr>
        <p:spPr>
          <a:xfrm>
            <a:off x="7676388" y="4829861"/>
            <a:ext cx="3715207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7562088" y="2318918"/>
            <a:ext cx="38130" cy="2406609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36" name="Shape 34"/>
          <p:cNvSpPr/>
          <p:nvPr/>
        </p:nvSpPr>
        <p:spPr>
          <a:xfrm>
            <a:off x="11495837" y="2318918"/>
            <a:ext cx="9510" cy="2406609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7790688" y="3942893"/>
            <a:ext cx="1227125" cy="261518"/>
          </a:xfrm>
          <a:prstGeom prst="roundRect">
            <a:avLst>
              <a:gd name="adj" fmla="val 50000"/>
            </a:avLst>
          </a:prstGeom>
          <a:solidFill>
            <a:srgbClr val="E8D4CB"/>
          </a:solidFill>
          <a:ln/>
        </p:spPr>
      </p:sp>
      <p:sp>
        <p:nvSpPr>
          <p:cNvPr id="38" name="Shape 36"/>
          <p:cNvSpPr/>
          <p:nvPr/>
        </p:nvSpPr>
        <p:spPr>
          <a:xfrm>
            <a:off x="685800" y="4991710"/>
            <a:ext cx="10820095" cy="761695"/>
          </a:xfrm>
          <a:prstGeom prst="roundRect">
            <a:avLst>
              <a:gd name="adj" fmla="val 15006"/>
            </a:avLst>
          </a:prstGeom>
          <a:solidFill>
            <a:srgbClr val="EDEEEF"/>
          </a:solidFill>
          <a:ln w="9525">
            <a:solidFill>
              <a:srgbClr val="D8D0C3">
                <a:alpha val="45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685800" y="5106010"/>
            <a:ext cx="38130" cy="533370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40" name="Text 38"/>
          <p:cNvSpPr/>
          <p:nvPr/>
        </p:nvSpPr>
        <p:spPr>
          <a:xfrm>
            <a:off x="685800" y="1151230"/>
            <a:ext cx="5651906" cy="452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One hub changes the rollout answer</a:t>
            </a:r>
            <a:endParaRPr lang="en-US" sz="2400" dirty="0"/>
          </a:p>
        </p:txBody>
      </p:sp>
      <p:sp>
        <p:nvSpPr>
          <p:cNvPr id="41" name="Text 39"/>
          <p:cNvSpPr/>
          <p:nvPr/>
        </p:nvSpPr>
        <p:spPr>
          <a:xfrm>
            <a:off x="685800" y="1833372"/>
            <a:ext cx="444489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Six of eight hubs are stable; Central owns 64 of 146 open jobs.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875995" y="2318918"/>
            <a:ext cx="31089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58" kern="0" dirty="0">
                <a:solidFill>
                  <a:srgbClr val="F5F1E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HUB</a:t>
            </a:r>
            <a:endParaRPr lang="en-US" sz="970" dirty="0"/>
          </a:p>
        </p:txBody>
      </p:sp>
      <p:sp>
        <p:nvSpPr>
          <p:cNvPr id="43" name="Text 41"/>
          <p:cNvSpPr/>
          <p:nvPr/>
        </p:nvSpPr>
        <p:spPr>
          <a:xfrm>
            <a:off x="2814523" y="2318918"/>
            <a:ext cx="52852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58" kern="0" dirty="0">
                <a:solidFill>
                  <a:srgbClr val="F5F1E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STATUS</a:t>
            </a:r>
            <a:endParaRPr lang="en-US" sz="970" dirty="0"/>
          </a:p>
        </p:txBody>
      </p:sp>
      <p:sp>
        <p:nvSpPr>
          <p:cNvPr id="44" name="Text 42"/>
          <p:cNvSpPr/>
          <p:nvPr/>
        </p:nvSpPr>
        <p:spPr>
          <a:xfrm>
            <a:off x="4215384" y="2318918"/>
            <a:ext cx="80924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970" b="1" spc="58" kern="0" dirty="0">
                <a:solidFill>
                  <a:srgbClr val="F5F1E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OPEN JOBS</a:t>
            </a:r>
            <a:endParaRPr lang="en-US" sz="970" dirty="0"/>
          </a:p>
        </p:txBody>
      </p:sp>
      <p:sp>
        <p:nvSpPr>
          <p:cNvPr id="45" name="Text 43"/>
          <p:cNvSpPr/>
          <p:nvPr/>
        </p:nvSpPr>
        <p:spPr>
          <a:xfrm>
            <a:off x="5405933" y="2318918"/>
            <a:ext cx="111465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58" kern="0" dirty="0">
                <a:solidFill>
                  <a:srgbClr val="F5F1E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NEXT EVIDENCE</a:t>
            </a:r>
            <a:endParaRPr lang="en-US" sz="970" dirty="0"/>
          </a:p>
        </p:txBody>
      </p:sp>
      <p:sp>
        <p:nvSpPr>
          <p:cNvPr id="46" name="Text 44"/>
          <p:cNvSpPr/>
          <p:nvPr/>
        </p:nvSpPr>
        <p:spPr>
          <a:xfrm>
            <a:off x="875995" y="2767889"/>
            <a:ext cx="485546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North</a:t>
            </a:r>
            <a:endParaRPr lang="en-US" sz="1350" dirty="0"/>
          </a:p>
        </p:txBody>
      </p:sp>
      <p:sp>
        <p:nvSpPr>
          <p:cNvPr id="47" name="Text 45"/>
          <p:cNvSpPr/>
          <p:nvPr/>
        </p:nvSpPr>
        <p:spPr>
          <a:xfrm>
            <a:off x="2957170" y="2819095"/>
            <a:ext cx="47640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STABLE</a:t>
            </a:r>
            <a:endParaRPr lang="en-US" sz="860" dirty="0"/>
          </a:p>
        </p:txBody>
      </p:sp>
      <p:sp>
        <p:nvSpPr>
          <p:cNvPr id="48" name="Text 46"/>
          <p:cNvSpPr/>
          <p:nvPr/>
        </p:nvSpPr>
        <p:spPr>
          <a:xfrm>
            <a:off x="4796942" y="2767889"/>
            <a:ext cx="227686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18</a:t>
            </a:r>
            <a:endParaRPr lang="en-US" sz="1350" dirty="0"/>
          </a:p>
        </p:txBody>
      </p:sp>
      <p:sp>
        <p:nvSpPr>
          <p:cNvPr id="49" name="Text 47"/>
          <p:cNvSpPr/>
          <p:nvPr/>
        </p:nvSpPr>
        <p:spPr>
          <a:xfrm>
            <a:off x="5405933" y="2767889"/>
            <a:ext cx="1151230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95.4% on time</a:t>
            </a:r>
            <a:endParaRPr lang="en-US" sz="1350" dirty="0"/>
          </a:p>
        </p:txBody>
      </p:sp>
      <p:sp>
        <p:nvSpPr>
          <p:cNvPr id="50" name="Text 48"/>
          <p:cNvSpPr/>
          <p:nvPr/>
        </p:nvSpPr>
        <p:spPr>
          <a:xfrm>
            <a:off x="875995" y="3325673"/>
            <a:ext cx="362102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East</a:t>
            </a:r>
            <a:endParaRPr lang="en-US" sz="1350" dirty="0"/>
          </a:p>
        </p:txBody>
      </p:sp>
      <p:sp>
        <p:nvSpPr>
          <p:cNvPr id="51" name="Text 49"/>
          <p:cNvSpPr/>
          <p:nvPr/>
        </p:nvSpPr>
        <p:spPr>
          <a:xfrm>
            <a:off x="2957170" y="3376879"/>
            <a:ext cx="40233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WATCH</a:t>
            </a:r>
            <a:endParaRPr lang="en-US" sz="860" dirty="0"/>
          </a:p>
        </p:txBody>
      </p:sp>
      <p:sp>
        <p:nvSpPr>
          <p:cNvPr id="52" name="Text 50"/>
          <p:cNvSpPr/>
          <p:nvPr/>
        </p:nvSpPr>
        <p:spPr>
          <a:xfrm>
            <a:off x="4796942" y="3325673"/>
            <a:ext cx="227686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31</a:t>
            </a:r>
            <a:endParaRPr lang="en-US" sz="1350" dirty="0"/>
          </a:p>
        </p:txBody>
      </p:sp>
      <p:sp>
        <p:nvSpPr>
          <p:cNvPr id="53" name="Text 51"/>
          <p:cNvSpPr/>
          <p:nvPr/>
        </p:nvSpPr>
        <p:spPr>
          <a:xfrm>
            <a:off x="5405933" y="3325673"/>
            <a:ext cx="1245413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Training 20 Sep</a:t>
            </a:r>
            <a:endParaRPr lang="en-US" sz="1350" dirty="0"/>
          </a:p>
        </p:txBody>
      </p:sp>
      <p:sp>
        <p:nvSpPr>
          <p:cNvPr id="54" name="Text 52"/>
          <p:cNvSpPr/>
          <p:nvPr/>
        </p:nvSpPr>
        <p:spPr>
          <a:xfrm>
            <a:off x="875995" y="3882542"/>
            <a:ext cx="1410919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South + five hubs</a:t>
            </a:r>
            <a:endParaRPr lang="en-US" sz="1350" dirty="0"/>
          </a:p>
        </p:txBody>
      </p:sp>
      <p:sp>
        <p:nvSpPr>
          <p:cNvPr id="55" name="Text 53"/>
          <p:cNvSpPr/>
          <p:nvPr/>
        </p:nvSpPr>
        <p:spPr>
          <a:xfrm>
            <a:off x="2957170" y="3934663"/>
            <a:ext cx="47640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STABLE</a:t>
            </a:r>
            <a:endParaRPr lang="en-US" sz="860" dirty="0"/>
          </a:p>
        </p:txBody>
      </p:sp>
      <p:sp>
        <p:nvSpPr>
          <p:cNvPr id="56" name="Text 54"/>
          <p:cNvSpPr/>
          <p:nvPr/>
        </p:nvSpPr>
        <p:spPr>
          <a:xfrm>
            <a:off x="4796942" y="3882542"/>
            <a:ext cx="227686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33</a:t>
            </a:r>
            <a:endParaRPr lang="en-US" sz="1350" dirty="0"/>
          </a:p>
        </p:txBody>
      </p:sp>
      <p:sp>
        <p:nvSpPr>
          <p:cNvPr id="57" name="Text 55"/>
          <p:cNvSpPr/>
          <p:nvPr/>
        </p:nvSpPr>
        <p:spPr>
          <a:xfrm>
            <a:off x="5405933" y="3882542"/>
            <a:ext cx="1454810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Benefits sustained</a:t>
            </a:r>
            <a:endParaRPr lang="en-US" sz="1350" dirty="0"/>
          </a:p>
        </p:txBody>
      </p:sp>
      <p:sp>
        <p:nvSpPr>
          <p:cNvPr id="58" name="Text 56"/>
          <p:cNvSpPr/>
          <p:nvPr/>
        </p:nvSpPr>
        <p:spPr>
          <a:xfrm>
            <a:off x="875995" y="4440326"/>
            <a:ext cx="602590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Central</a:t>
            </a:r>
            <a:endParaRPr lang="en-US" sz="1350" dirty="0"/>
          </a:p>
        </p:txBody>
      </p:sp>
      <p:sp>
        <p:nvSpPr>
          <p:cNvPr id="59" name="Text 57"/>
          <p:cNvSpPr/>
          <p:nvPr/>
        </p:nvSpPr>
        <p:spPr>
          <a:xfrm>
            <a:off x="2957170" y="4491533"/>
            <a:ext cx="551383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BLOCKED</a:t>
            </a:r>
            <a:endParaRPr lang="en-US" sz="860" dirty="0"/>
          </a:p>
        </p:txBody>
      </p:sp>
      <p:sp>
        <p:nvSpPr>
          <p:cNvPr id="60" name="Text 58"/>
          <p:cNvSpPr/>
          <p:nvPr/>
        </p:nvSpPr>
        <p:spPr>
          <a:xfrm>
            <a:off x="4796942" y="4440326"/>
            <a:ext cx="227686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64</a:t>
            </a:r>
            <a:endParaRPr lang="en-US" sz="1350" dirty="0"/>
          </a:p>
        </p:txBody>
      </p:sp>
      <p:sp>
        <p:nvSpPr>
          <p:cNvPr id="61" name="Text 59"/>
          <p:cNvSpPr/>
          <p:nvPr/>
        </p:nvSpPr>
        <p:spPr>
          <a:xfrm>
            <a:off x="5405933" y="4440326"/>
            <a:ext cx="1632204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Routing gate 24 Sep</a:t>
            </a:r>
            <a:endParaRPr lang="en-US" sz="1350" dirty="0"/>
          </a:p>
        </p:txBody>
      </p:sp>
      <p:sp>
        <p:nvSpPr>
          <p:cNvPr id="62" name="Text 60"/>
          <p:cNvSpPr/>
          <p:nvPr/>
        </p:nvSpPr>
        <p:spPr>
          <a:xfrm>
            <a:off x="7790688" y="2423160"/>
            <a:ext cx="209854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EXCEPTION THAT MATTERS</a:t>
            </a:r>
            <a:endParaRPr lang="en-US" sz="970" dirty="0"/>
          </a:p>
        </p:txBody>
      </p:sp>
      <p:sp>
        <p:nvSpPr>
          <p:cNvPr id="63" name="Text 61"/>
          <p:cNvSpPr/>
          <p:nvPr/>
        </p:nvSpPr>
        <p:spPr>
          <a:xfrm>
            <a:off x="7790688" y="2699309"/>
            <a:ext cx="2946197" cy="553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60"/>
              </a:lnSpc>
              <a:buNone/>
            </a:pPr>
            <a:r>
              <a:rPr lang="en-US" sz="157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Central cannot scale on manual</a:t>
            </a:r>
            <a:endParaRPr lang="en-US" sz="1570" dirty="0"/>
          </a:p>
          <a:p>
            <a:pPr algn="l" indent="0" marL="0">
              <a:lnSpc>
                <a:spcPts val="1860"/>
              </a:lnSpc>
              <a:buNone/>
            </a:pPr>
            <a:r>
              <a:rPr lang="en-US" sz="157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routing</a:t>
            </a:r>
            <a:endParaRPr lang="en-US" sz="1570" dirty="0"/>
          </a:p>
        </p:txBody>
      </p:sp>
      <p:sp>
        <p:nvSpPr>
          <p:cNvPr id="64" name="Text 62"/>
          <p:cNvSpPr/>
          <p:nvPr/>
        </p:nvSpPr>
        <p:spPr>
          <a:xfrm>
            <a:off x="7790688" y="3304642"/>
            <a:ext cx="3288182" cy="53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It contributes the full €16k weekly benefit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gap and delays the final two hubs.</a:t>
            </a:r>
            <a:endParaRPr lang="en-US" sz="1350" dirty="0"/>
          </a:p>
        </p:txBody>
      </p:sp>
      <p:sp>
        <p:nvSpPr>
          <p:cNvPr id="65" name="Text 63"/>
          <p:cNvSpPr/>
          <p:nvPr/>
        </p:nvSpPr>
        <p:spPr>
          <a:xfrm>
            <a:off x="7904988" y="3981298"/>
            <a:ext cx="102778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39" kern="0" dirty="0">
                <a:solidFill>
                  <a:srgbClr val="A53B3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Owner · Mara I.</a:t>
            </a:r>
            <a:endParaRPr lang="en-US" sz="970" dirty="0"/>
          </a:p>
        </p:txBody>
      </p:sp>
      <p:sp>
        <p:nvSpPr>
          <p:cNvPr id="66" name="Text 64"/>
          <p:cNvSpPr/>
          <p:nvPr/>
        </p:nvSpPr>
        <p:spPr>
          <a:xfrm>
            <a:off x="895198" y="5135270"/>
            <a:ext cx="1199693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Decision today</a:t>
            </a:r>
            <a:endParaRPr lang="en-US" sz="1270" dirty="0"/>
          </a:p>
        </p:txBody>
      </p:sp>
      <p:sp>
        <p:nvSpPr>
          <p:cNvPr id="67" name="Text 65"/>
          <p:cNvSpPr/>
          <p:nvPr/>
        </p:nvSpPr>
        <p:spPr>
          <a:xfrm>
            <a:off x="895198" y="5363870"/>
            <a:ext cx="6044184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Assign two integration engineers through the 24 September evidence gate.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4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183F78"/>
              </a:gs>
              <a:gs pos="100000">
                <a:srgbClr val="1D90B9"/>
              </a:gs>
            </a:gsLst>
            <a:lin ang="5400000" scaled="0"/>
          </a:gradFill>
          <a:ln/>
        </p:spPr>
      </p:sp>
      <p:sp>
        <p:nvSpPr>
          <p:cNvPr id="3" name="h2pg-5"/>
          <p:cNvSpPr/>
          <p:nvPr/>
        </p:nvSpPr>
        <p:spPr>
          <a:xfrm>
            <a:off x="685800" y="1984248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83F78"/>
              </a:gs>
              <a:gs pos="100000">
                <a:srgbClr val="1D90B9"/>
              </a:gs>
            </a:gsLst>
            <a:lin ang="0" scaled="0"/>
          </a:gradFill>
          <a:ln/>
        </p:spPr>
      </p:sp>
      <p:sp>
        <p:nvSpPr>
          <p:cNvPr id="4" name="h2pe-3-0"/>
          <p:cNvSpPr/>
          <p:nvPr/>
        </p:nvSpPr>
        <p:spPr>
          <a:xfrm>
            <a:off x="685800" y="2650846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FFFDF9"/>
          </a:solidFill>
          <a:ln w="9525">
            <a:solidFill>
              <a:srgbClr val="D8D0C3"/>
            </a:solidFill>
            <a:prstDash val="solid"/>
          </a:ln>
        </p:spPr>
      </p:sp>
      <p:sp>
        <p:nvSpPr>
          <p:cNvPr id="5" name="h2pe-3-1"/>
          <p:cNvSpPr/>
          <p:nvPr/>
        </p:nvSpPr>
        <p:spPr>
          <a:xfrm>
            <a:off x="4496105" y="2650846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FFFDF9"/>
          </a:solidFill>
          <a:ln w="19050">
            <a:solidFill>
              <a:srgbClr val="183F78"/>
            </a:solidFill>
            <a:prstDash val="solid"/>
          </a:ln>
        </p:spPr>
      </p:sp>
      <p:sp>
        <p:nvSpPr>
          <p:cNvPr id="6" name="h2pe-3-2"/>
          <p:cNvSpPr/>
          <p:nvPr/>
        </p:nvSpPr>
        <p:spPr>
          <a:xfrm>
            <a:off x="4496105" y="4497934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FFFDF9"/>
          </a:solidFill>
          <a:ln w="9525">
            <a:solidFill>
              <a:srgbClr val="D8D0C3"/>
            </a:solidFill>
            <a:prstDash val="solid"/>
          </a:ln>
        </p:spPr>
      </p:sp>
      <p:sp>
        <p:nvSpPr>
          <p:cNvPr id="7" name="h2pe-3-3"/>
          <p:cNvSpPr/>
          <p:nvPr/>
        </p:nvSpPr>
        <p:spPr>
          <a:xfrm>
            <a:off x="685800" y="4497934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FFFDF9"/>
          </a:solidFill>
          <a:ln w="9525">
            <a:solidFill>
              <a:srgbClr val="D8D0C3"/>
            </a:solidFill>
            <a:prstDash val="solid"/>
          </a:ln>
        </p:spPr>
      </p:sp>
      <p:cxnSp>
        <p:nvCxnSpPr>
          <p:cNvPr id="8" name="h2px-0"/>
          <p:cNvCxnSpPr>
            <a:stCxn id="4" idx="3"/>
            <a:endCxn id="5" idx="1"/>
          </p:cNvCxnSpPr>
          <p:nvPr/>
        </p:nvCxnSpPr>
        <p:spPr>
          <a:xfrm>
            <a:off x="3066898" y="3022092"/>
            <a:ext cx="1428293" cy="0"/>
          </a:xfrm>
          <a:prstGeom prst="straightConnector1">
            <a:avLst/>
          </a:prstGeom>
          <a:noFill/>
          <a:ln w="38100">
            <a:solidFill>
              <a:srgbClr val="A53B35"/>
            </a:solidFill>
            <a:prstDash val="solid"/>
            <a:tailEnd type="triangle"/>
          </a:ln>
        </p:spPr>
      </p:cxnSp>
      <p:cxnSp>
        <p:nvCxnSpPr>
          <p:cNvPr id="9" name="h2px-1"/>
          <p:cNvCxnSpPr>
            <a:stCxn id="5" idx="2"/>
            <a:endCxn id="6" idx="0"/>
          </p:cNvCxnSpPr>
          <p:nvPr/>
        </p:nvCxnSpPr>
        <p:spPr>
          <a:xfrm>
            <a:off x="5686654" y="3393338"/>
            <a:ext cx="0" cy="1104595"/>
          </a:xfrm>
          <a:prstGeom prst="straightConnector1">
            <a:avLst/>
          </a:prstGeom>
          <a:noFill/>
          <a:ln w="19050">
            <a:solidFill>
              <a:srgbClr val="D8D0C3"/>
            </a:solidFill>
            <a:prstDash val="solid"/>
            <a:tailEnd type="triangle"/>
          </a:ln>
        </p:spPr>
      </p:cxnSp>
      <p:cxnSp>
        <p:nvCxnSpPr>
          <p:cNvPr id="10" name="h2px-2"/>
          <p:cNvCxnSpPr>
            <a:stCxn id="6" idx="1"/>
            <a:endCxn id="7" idx="3"/>
          </p:cNvCxnSpPr>
          <p:nvPr/>
        </p:nvCxnSpPr>
        <p:spPr>
          <a:xfrm flipH="1">
            <a:off x="3066898" y="4870094"/>
            <a:ext cx="1428293" cy="0"/>
          </a:xfrm>
          <a:prstGeom prst="straightConnector1">
            <a:avLst/>
          </a:prstGeom>
          <a:noFill/>
          <a:ln w="19050">
            <a:solidFill>
              <a:srgbClr val="D8D0C3"/>
            </a:solidFill>
            <a:prstDash val="solid"/>
            <a:tailEnd type="triangle"/>
          </a:ln>
        </p:spPr>
      </p:cxnSp>
      <p:cxnSp>
        <p:nvCxnSpPr>
          <p:cNvPr id="11" name="h2px-3"/>
          <p:cNvCxnSpPr>
            <a:stCxn id="7" idx="0"/>
            <a:endCxn id="4" idx="2"/>
          </p:cNvCxnSpPr>
          <p:nvPr/>
        </p:nvCxnSpPr>
        <p:spPr>
          <a:xfrm flipV="1">
            <a:off x="1876349" y="3393338"/>
            <a:ext cx="0" cy="1104595"/>
          </a:xfrm>
          <a:prstGeom prst="straightConnector1">
            <a:avLst/>
          </a:prstGeom>
          <a:noFill/>
          <a:ln w="19050">
            <a:solidFill>
              <a:srgbClr val="5F6673">
                <a:alpha val="52000"/>
              </a:srgbClr>
            </a:solidFill>
            <a:prstDash val="dash"/>
          </a:ln>
        </p:spPr>
      </p:cxnSp>
      <p:sp>
        <p:nvSpPr>
          <p:cNvPr id="12" name="Shape 10"/>
          <p:cNvSpPr/>
          <p:nvPr/>
        </p:nvSpPr>
        <p:spPr>
          <a:xfrm>
            <a:off x="3257093" y="2670048"/>
            <a:ext cx="844906" cy="160934"/>
          </a:xfrm>
          <a:prstGeom prst="rect">
            <a:avLst/>
          </a:prstGeom>
          <a:solidFill>
            <a:srgbClr val="F5F1E8"/>
          </a:solidFill>
          <a:ln/>
        </p:spPr>
      </p:sp>
      <p:sp>
        <p:nvSpPr>
          <p:cNvPr id="13" name="Shape 11"/>
          <p:cNvSpPr/>
          <p:nvPr/>
        </p:nvSpPr>
        <p:spPr>
          <a:xfrm>
            <a:off x="5848502" y="3850538"/>
            <a:ext cx="924458" cy="160934"/>
          </a:xfrm>
          <a:prstGeom prst="rect">
            <a:avLst/>
          </a:prstGeom>
          <a:solidFill>
            <a:srgbClr val="F5F1E8"/>
          </a:solidFill>
          <a:ln/>
        </p:spPr>
      </p:sp>
      <p:sp>
        <p:nvSpPr>
          <p:cNvPr id="14" name="Shape 12"/>
          <p:cNvSpPr/>
          <p:nvPr/>
        </p:nvSpPr>
        <p:spPr>
          <a:xfrm>
            <a:off x="3257093" y="4546397"/>
            <a:ext cx="723290" cy="160934"/>
          </a:xfrm>
          <a:prstGeom prst="rect">
            <a:avLst/>
          </a:prstGeom>
          <a:solidFill>
            <a:srgbClr val="F5F1E8"/>
          </a:solidFill>
          <a:ln/>
        </p:spPr>
      </p:sp>
      <p:sp>
        <p:nvSpPr>
          <p:cNvPr id="15" name="Shape 13"/>
          <p:cNvSpPr/>
          <p:nvPr/>
        </p:nvSpPr>
        <p:spPr>
          <a:xfrm>
            <a:off x="7956194" y="2441448"/>
            <a:ext cx="3549701" cy="1347826"/>
          </a:xfrm>
          <a:prstGeom prst="roundRect">
            <a:avLst>
              <a:gd name="adj" fmla="val 8480"/>
            </a:avLst>
          </a:prstGeom>
          <a:solidFill>
            <a:srgbClr val="F6F5F4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070494" y="2441448"/>
            <a:ext cx="3320826" cy="47640"/>
          </a:xfrm>
          <a:prstGeom prst="rect">
            <a:avLst/>
          </a:prstGeom>
          <a:solidFill>
            <a:srgbClr val="A53B35"/>
          </a:solidFill>
          <a:ln/>
        </p:spPr>
      </p:sp>
      <p:sp>
        <p:nvSpPr>
          <p:cNvPr id="17" name="Shape 15"/>
          <p:cNvSpPr/>
          <p:nvPr/>
        </p:nvSpPr>
        <p:spPr>
          <a:xfrm>
            <a:off x="8070494" y="3779215"/>
            <a:ext cx="3320826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7956194" y="2555748"/>
            <a:ext cx="38130" cy="1119134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19" name="Shape 17"/>
          <p:cNvSpPr/>
          <p:nvPr/>
        </p:nvSpPr>
        <p:spPr>
          <a:xfrm>
            <a:off x="11495837" y="2555748"/>
            <a:ext cx="9510" cy="1119134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7956194" y="3902659"/>
            <a:ext cx="3549701" cy="1566367"/>
          </a:xfrm>
          <a:prstGeom prst="roundRect">
            <a:avLst>
              <a:gd name="adj" fmla="val 7297"/>
            </a:avLst>
          </a:prstGeom>
          <a:solidFill>
            <a:srgbClr val="F6F5F4"/>
          </a:solidFill>
          <a:ln w="9525">
            <a:solidFill>
              <a:srgbClr val="D8D0C3">
                <a:alpha val="45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7956194" y="4016959"/>
            <a:ext cx="38130" cy="1338224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1435608"/>
            <a:ext cx="6583680" cy="452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Every hub depends on one routing service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685800" y="2088490"/>
            <a:ext cx="624809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Central still uses manual queues when the dispatch orchestrator misses a location event.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47649" y="2765146"/>
            <a:ext cx="88422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5F6673">
                    <a:alpha val="52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· DEMAND</a:t>
            </a:r>
            <a:endParaRPr lang="en-US" sz="820" dirty="0"/>
          </a:p>
        </p:txBody>
      </p:sp>
      <p:sp>
        <p:nvSpPr>
          <p:cNvPr id="25" name="Text 23"/>
          <p:cNvSpPr/>
          <p:nvPr/>
        </p:nvSpPr>
        <p:spPr>
          <a:xfrm>
            <a:off x="847649" y="2898648"/>
            <a:ext cx="1042416" cy="277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Field intake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47649" y="3155594"/>
            <a:ext cx="102961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673">
                    <a:alpha val="78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Jobs and location</a:t>
            </a:r>
            <a:endParaRPr lang="en-US" sz="970" dirty="0"/>
          </a:p>
        </p:txBody>
      </p:sp>
      <p:sp>
        <p:nvSpPr>
          <p:cNvPr id="27" name="Text 25"/>
          <p:cNvSpPr/>
          <p:nvPr/>
        </p:nvSpPr>
        <p:spPr>
          <a:xfrm>
            <a:off x="4667098" y="2774290"/>
            <a:ext cx="175290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5F6673">
                    <a:alpha val="52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· SHARED DEPENDENCY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4667098" y="2907792"/>
            <a:ext cx="1922983" cy="277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Dispatch orchestrator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667098" y="3164738"/>
            <a:ext cx="999439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673">
                    <a:alpha val="78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Priority and route</a:t>
            </a:r>
            <a:endParaRPr lang="en-US" sz="970" dirty="0"/>
          </a:p>
        </p:txBody>
      </p:sp>
      <p:sp>
        <p:nvSpPr>
          <p:cNvPr id="30" name="Text 28"/>
          <p:cNvSpPr/>
          <p:nvPr/>
        </p:nvSpPr>
        <p:spPr>
          <a:xfrm>
            <a:off x="4657954" y="4612234"/>
            <a:ext cx="103967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5F6673">
                    <a:alpha val="52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· DELIVERY</a:t>
            </a:r>
            <a:endParaRPr lang="en-US" sz="820" dirty="0"/>
          </a:p>
        </p:txBody>
      </p:sp>
      <p:sp>
        <p:nvSpPr>
          <p:cNvPr id="31" name="Text 29"/>
          <p:cNvSpPr/>
          <p:nvPr/>
        </p:nvSpPr>
        <p:spPr>
          <a:xfrm>
            <a:off x="4657954" y="4745736"/>
            <a:ext cx="1623974" cy="277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Technician mobile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4657954" y="5003597"/>
            <a:ext cx="118323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673">
                    <a:alpha val="78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Sequence and proof</a:t>
            </a:r>
            <a:endParaRPr lang="en-US" sz="970" dirty="0"/>
          </a:p>
        </p:txBody>
      </p:sp>
      <p:sp>
        <p:nvSpPr>
          <p:cNvPr id="33" name="Text 31"/>
          <p:cNvSpPr/>
          <p:nvPr/>
        </p:nvSpPr>
        <p:spPr>
          <a:xfrm>
            <a:off x="847649" y="4612234"/>
            <a:ext cx="103967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5F6673">
                    <a:alpha val="52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· EVIDENCE</a:t>
            </a:r>
            <a:endParaRPr lang="en-US" sz="820" dirty="0"/>
          </a:p>
        </p:txBody>
      </p:sp>
      <p:sp>
        <p:nvSpPr>
          <p:cNvPr id="34" name="Text 32"/>
          <p:cNvSpPr/>
          <p:nvPr/>
        </p:nvSpPr>
        <p:spPr>
          <a:xfrm>
            <a:off x="847649" y="4745736"/>
            <a:ext cx="1649578" cy="277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Operations ledger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847649" y="5003597"/>
            <a:ext cx="133502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673">
                    <a:alpha val="78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Time, outcome, benefit</a:t>
            </a:r>
            <a:endParaRPr lang="en-US" sz="970" dirty="0"/>
          </a:p>
        </p:txBody>
      </p:sp>
      <p:sp>
        <p:nvSpPr>
          <p:cNvPr id="36" name="Text 34"/>
          <p:cNvSpPr/>
          <p:nvPr/>
        </p:nvSpPr>
        <p:spPr>
          <a:xfrm>
            <a:off x="3323844" y="2659990"/>
            <a:ext cx="73975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673">
                    <a:alpha val="52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critical event</a:t>
            </a:r>
            <a:endParaRPr lang="en-US" sz="970" dirty="0"/>
          </a:p>
        </p:txBody>
      </p:sp>
      <p:sp>
        <p:nvSpPr>
          <p:cNvPr id="37" name="Text 35"/>
          <p:cNvSpPr/>
          <p:nvPr/>
        </p:nvSpPr>
        <p:spPr>
          <a:xfrm>
            <a:off x="5915254" y="3841394"/>
            <a:ext cx="819302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673">
                    <a:alpha val="52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ordered route</a:t>
            </a:r>
            <a:endParaRPr lang="en-US" sz="970" dirty="0"/>
          </a:p>
        </p:txBody>
      </p:sp>
      <p:sp>
        <p:nvSpPr>
          <p:cNvPr id="38" name="Text 36"/>
          <p:cNvSpPr/>
          <p:nvPr/>
        </p:nvSpPr>
        <p:spPr>
          <a:xfrm>
            <a:off x="3323844" y="4536338"/>
            <a:ext cx="619049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673">
                    <a:alpha val="52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closed job</a:t>
            </a:r>
            <a:endParaRPr lang="en-US" sz="970" dirty="0"/>
          </a:p>
        </p:txBody>
      </p:sp>
      <p:sp>
        <p:nvSpPr>
          <p:cNvPr id="39" name="Text 37"/>
          <p:cNvSpPr/>
          <p:nvPr/>
        </p:nvSpPr>
        <p:spPr>
          <a:xfrm>
            <a:off x="8165592" y="2640787"/>
            <a:ext cx="83301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IF IT FAILS</a:t>
            </a:r>
            <a:endParaRPr lang="en-US" sz="970" dirty="0"/>
          </a:p>
        </p:txBody>
      </p:sp>
      <p:sp>
        <p:nvSpPr>
          <p:cNvPr id="40" name="Text 38"/>
          <p:cNvSpPr/>
          <p:nvPr/>
        </p:nvSpPr>
        <p:spPr>
          <a:xfrm>
            <a:off x="8165592" y="2926994"/>
            <a:ext cx="3026664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Central falls back to manual queues</a:t>
            </a:r>
            <a:endParaRPr lang="en-US" sz="1420" dirty="0"/>
          </a:p>
        </p:txBody>
      </p:sp>
      <p:sp>
        <p:nvSpPr>
          <p:cNvPr id="41" name="Text 39"/>
          <p:cNvSpPr/>
          <p:nvPr/>
        </p:nvSpPr>
        <p:spPr>
          <a:xfrm>
            <a:off x="8165592" y="3264408"/>
            <a:ext cx="2973629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Travel rises and 64 jobs remain open.</a:t>
            </a:r>
            <a:endParaRPr lang="en-US" sz="1350" dirty="0"/>
          </a:p>
        </p:txBody>
      </p:sp>
      <p:sp>
        <p:nvSpPr>
          <p:cNvPr id="42" name="Text 40"/>
          <p:cNvSpPr/>
          <p:nvPr/>
        </p:nvSpPr>
        <p:spPr>
          <a:xfrm>
            <a:off x="8165592" y="4065422"/>
            <a:ext cx="76261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CONTROL</a:t>
            </a:r>
            <a:endParaRPr lang="en-US" sz="970" dirty="0"/>
          </a:p>
        </p:txBody>
      </p:sp>
      <p:sp>
        <p:nvSpPr>
          <p:cNvPr id="43" name="Text 41"/>
          <p:cNvSpPr/>
          <p:nvPr/>
        </p:nvSpPr>
        <p:spPr>
          <a:xfrm>
            <a:off x="8165592" y="4350715"/>
            <a:ext cx="2329891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Reconcile every 15 minutes</a:t>
            </a:r>
            <a:endParaRPr lang="en-US" sz="1420" dirty="0"/>
          </a:p>
        </p:txBody>
      </p:sp>
      <p:sp>
        <p:nvSpPr>
          <p:cNvPr id="44" name="Text 42"/>
          <p:cNvSpPr/>
          <p:nvPr/>
        </p:nvSpPr>
        <p:spPr>
          <a:xfrm>
            <a:off x="8165592" y="4688129"/>
            <a:ext cx="2991917" cy="53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Alert the duty owner after two missed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events.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6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183F78"/>
              </a:gs>
              <a:gs pos="100000">
                <a:srgbClr val="1D90B9"/>
              </a:gs>
            </a:gsLst>
            <a:lin ang="5400000" scaled="0"/>
          </a:gradFill>
          <a:ln/>
        </p:spPr>
      </p:sp>
      <p:sp>
        <p:nvSpPr>
          <p:cNvPr id="3" name="h2pg-7"/>
          <p:cNvSpPr/>
          <p:nvPr/>
        </p:nvSpPr>
        <p:spPr>
          <a:xfrm>
            <a:off x="685800" y="1587398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83F78"/>
              </a:gs>
              <a:gs pos="100000">
                <a:srgbClr val="1D90B9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914400" y="5411419"/>
            <a:ext cx="105156" cy="105156"/>
          </a:xfrm>
          <a:prstGeom prst="roundRect">
            <a:avLst>
              <a:gd name="adj" fmla="val 26957"/>
            </a:avLst>
          </a:prstGeom>
          <a:solidFill>
            <a:srgbClr val="183F78"/>
          </a:solidFill>
          <a:ln/>
        </p:spPr>
      </p:sp>
      <p:sp>
        <p:nvSpPr>
          <p:cNvPr id="5" name="Shape 3"/>
          <p:cNvSpPr/>
          <p:nvPr/>
        </p:nvSpPr>
        <p:spPr>
          <a:xfrm>
            <a:off x="2306117" y="5411419"/>
            <a:ext cx="105156" cy="105156"/>
          </a:xfrm>
          <a:prstGeom prst="roundRect">
            <a:avLst>
              <a:gd name="adj" fmla="val 26957"/>
            </a:avLst>
          </a:prstGeom>
          <a:solidFill>
            <a:srgbClr val="805709"/>
          </a:solidFill>
          <a:ln/>
        </p:spPr>
      </p:sp>
      <p:graphicFrame>
        <p:nvGraphicFramePr>
          <p:cNvPr id="6" name="Chart 0" descr=""/>
          <p:cNvGraphicFramePr/>
          <p:nvPr/>
        </p:nvGraphicFramePr>
        <p:xfrm>
          <a:off x="914400" y="2835554"/>
          <a:ext cx="6209690" cy="238109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Text 4"/>
          <p:cNvSpPr/>
          <p:nvPr/>
        </p:nvSpPr>
        <p:spPr>
          <a:xfrm>
            <a:off x="685800" y="784555"/>
            <a:ext cx="10580522" cy="7607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On-time service recovered by 7.2 points</a:t>
            </a:r>
            <a:endParaRPr lang="en-US" sz="4050" dirty="0"/>
          </a:p>
        </p:txBody>
      </p:sp>
      <p:sp>
        <p:nvSpPr>
          <p:cNvPr id="8" name="Text 5"/>
          <p:cNvSpPr/>
          <p:nvPr/>
        </p:nvSpPr>
        <p:spPr>
          <a:xfrm>
            <a:off x="685800" y="1872691"/>
            <a:ext cx="8748065" cy="648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70"/>
              </a:lnSpc>
              <a:buNone/>
            </a:pPr>
            <a:r>
              <a:rPr lang="en-US" sz="16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six stable hubs improved every week; Central keeps the network 1.8 points below the</a:t>
            </a:r>
            <a:endParaRPr lang="en-US" sz="1650" dirty="0"/>
          </a:p>
          <a:p>
            <a:pPr algn="l" indent="0" marL="0">
              <a:lnSpc>
                <a:spcPts val="2470"/>
              </a:lnSpc>
              <a:buNone/>
            </a:pPr>
            <a:r>
              <a:rPr lang="en-US" sz="16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rollout gate.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1104595" y="5368442"/>
            <a:ext cx="1058875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On-time service</a:t>
            </a:r>
            <a:endParaRPr lang="en-US" sz="1120" dirty="0"/>
          </a:p>
        </p:txBody>
      </p:sp>
      <p:sp>
        <p:nvSpPr>
          <p:cNvPr id="10" name="Text 7"/>
          <p:cNvSpPr/>
          <p:nvPr/>
        </p:nvSpPr>
        <p:spPr>
          <a:xfrm>
            <a:off x="2497226" y="5368442"/>
            <a:ext cx="1100938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95% rollout gate</a:t>
            </a:r>
            <a:endParaRPr lang="en-US" sz="1120" dirty="0"/>
          </a:p>
        </p:txBody>
      </p:sp>
      <p:sp>
        <p:nvSpPr>
          <p:cNvPr id="11" name="Text 8"/>
          <p:cNvSpPr/>
          <p:nvPr/>
        </p:nvSpPr>
        <p:spPr>
          <a:xfrm>
            <a:off x="685800" y="5959145"/>
            <a:ext cx="5479999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5F6673">
                    <a:alpha val="52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Fictional weekly operating ledger · 410 completed jobs per week at Week 6.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8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183F78"/>
              </a:gs>
              <a:gs pos="100000">
                <a:srgbClr val="1D90B9"/>
              </a:gs>
            </a:gsLst>
            <a:lin ang="5400000" scaled="0"/>
          </a:gradFill>
          <a:ln/>
        </p:spPr>
      </p:sp>
      <p:sp>
        <p:nvSpPr>
          <p:cNvPr id="3" name="h2pg-9"/>
          <p:cNvSpPr/>
          <p:nvPr/>
        </p:nvSpPr>
        <p:spPr>
          <a:xfrm>
            <a:off x="685800" y="1602029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83F78"/>
              </a:gs>
              <a:gs pos="100000">
                <a:srgbClr val="1D90B9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685800" y="2354580"/>
            <a:ext cx="7157283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800454" y="2478024"/>
            <a:ext cx="2988259" cy="583387"/>
          </a:xfrm>
          <a:prstGeom prst="roundRect">
            <a:avLst>
              <a:gd name="adj" fmla="val 9718"/>
            </a:avLst>
          </a:prstGeom>
          <a:solidFill>
            <a:srgbClr val="D6D8D8"/>
          </a:solidFill>
          <a:ln w="9525">
            <a:solidFill>
              <a:srgbClr val="AEB8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854550" y="2478024"/>
            <a:ext cx="2988259" cy="583387"/>
          </a:xfrm>
          <a:prstGeom prst="roundRect">
            <a:avLst>
              <a:gd name="adj" fmla="val 9718"/>
            </a:avLst>
          </a:prstGeom>
          <a:solidFill>
            <a:srgbClr val="FFFDF9"/>
          </a:solidFill>
          <a:ln w="9525">
            <a:solidFill>
              <a:srgbClr val="D8D0C3">
                <a:alpha val="4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85800" y="3176626"/>
            <a:ext cx="7157283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1800454" y="3300070"/>
            <a:ext cx="2988259" cy="583387"/>
          </a:xfrm>
          <a:prstGeom prst="roundRect">
            <a:avLst>
              <a:gd name="adj" fmla="val 9718"/>
            </a:avLst>
          </a:prstGeom>
          <a:solidFill>
            <a:srgbClr val="E5DBC9"/>
          </a:solidFill>
          <a:ln w="9525">
            <a:solidFill>
              <a:srgbClr val="D0C0A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4550" y="3300070"/>
            <a:ext cx="1460297" cy="583387"/>
          </a:xfrm>
          <a:prstGeom prst="roundRect">
            <a:avLst>
              <a:gd name="adj" fmla="val 9718"/>
            </a:avLst>
          </a:prstGeom>
          <a:solidFill>
            <a:srgbClr val="FFFDF9"/>
          </a:solidFill>
          <a:ln w="9525">
            <a:solidFill>
              <a:srgbClr val="D8D0C3">
                <a:alpha val="4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3998671"/>
            <a:ext cx="7157283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800454" y="4122115"/>
            <a:ext cx="2988259" cy="583387"/>
          </a:xfrm>
          <a:prstGeom prst="roundRect">
            <a:avLst>
              <a:gd name="adj" fmla="val 9718"/>
            </a:avLst>
          </a:prstGeom>
          <a:solidFill>
            <a:srgbClr val="FFFDF9"/>
          </a:solidFill>
          <a:ln w="9525">
            <a:solidFill>
              <a:srgbClr val="D8D0C3">
                <a:alpha val="4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854550" y="4122115"/>
            <a:ext cx="1460297" cy="583387"/>
          </a:xfrm>
          <a:prstGeom prst="roundRect">
            <a:avLst>
              <a:gd name="adj" fmla="val 9718"/>
            </a:avLst>
          </a:prstGeom>
          <a:solidFill>
            <a:srgbClr val="E5DBC9"/>
          </a:solidFill>
          <a:ln w="9525">
            <a:solidFill>
              <a:srgbClr val="D0C0A1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382512" y="4122115"/>
            <a:ext cx="1460297" cy="583387"/>
          </a:xfrm>
          <a:prstGeom prst="roundRect">
            <a:avLst>
              <a:gd name="adj" fmla="val 9718"/>
            </a:avLst>
          </a:prstGeom>
          <a:solidFill>
            <a:srgbClr val="FFFDF9"/>
          </a:solidFill>
          <a:ln w="9525">
            <a:solidFill>
              <a:srgbClr val="D8D0C3">
                <a:alpha val="4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14716" y="2059229"/>
            <a:ext cx="3491179" cy="810158"/>
          </a:xfrm>
          <a:prstGeom prst="roundRect">
            <a:avLst>
              <a:gd name="adj" fmla="val 14108"/>
            </a:avLst>
          </a:prstGeom>
          <a:solidFill>
            <a:srgbClr val="F6F5F4"/>
          </a:solidFill>
          <a:ln w="9525">
            <a:solidFill>
              <a:srgbClr val="D8D0C3">
                <a:alpha val="45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014716" y="2173529"/>
            <a:ext cx="38130" cy="581467"/>
          </a:xfrm>
          <a:prstGeom prst="rect">
            <a:avLst/>
          </a:prstGeom>
          <a:solidFill>
            <a:srgbClr val="A53B35"/>
          </a:solidFill>
          <a:ln/>
        </p:spPr>
      </p:sp>
      <p:sp>
        <p:nvSpPr>
          <p:cNvPr id="16" name="Shape 14"/>
          <p:cNvSpPr/>
          <p:nvPr/>
        </p:nvSpPr>
        <p:spPr>
          <a:xfrm>
            <a:off x="8014716" y="2964485"/>
            <a:ext cx="3491179" cy="810158"/>
          </a:xfrm>
          <a:prstGeom prst="roundRect">
            <a:avLst>
              <a:gd name="adj" fmla="val 14108"/>
            </a:avLst>
          </a:prstGeom>
          <a:solidFill>
            <a:srgbClr val="F6F5F4"/>
          </a:solidFill>
          <a:ln w="9525">
            <a:solidFill>
              <a:srgbClr val="D8D0C3">
                <a:alpha val="45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014716" y="3078785"/>
            <a:ext cx="38130" cy="581467"/>
          </a:xfrm>
          <a:prstGeom prst="rect">
            <a:avLst/>
          </a:prstGeom>
          <a:solidFill>
            <a:srgbClr val="805709"/>
          </a:solidFill>
          <a:ln/>
        </p:spPr>
      </p:sp>
      <p:sp>
        <p:nvSpPr>
          <p:cNvPr id="18" name="Shape 16"/>
          <p:cNvSpPr/>
          <p:nvPr/>
        </p:nvSpPr>
        <p:spPr>
          <a:xfrm>
            <a:off x="8014716" y="3869741"/>
            <a:ext cx="3491179" cy="1114654"/>
          </a:xfrm>
          <a:prstGeom prst="roundRect">
            <a:avLst>
              <a:gd name="adj" fmla="val 10254"/>
            </a:avLst>
          </a:prstGeom>
          <a:solidFill>
            <a:srgbClr val="F6F5F4"/>
          </a:solidFill>
          <a:ln w="9525">
            <a:solidFill>
              <a:srgbClr val="D8D0C3">
                <a:alpha val="45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8014716" y="3984041"/>
            <a:ext cx="38130" cy="886236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20" name="Shape 18"/>
          <p:cNvSpPr/>
          <p:nvPr/>
        </p:nvSpPr>
        <p:spPr>
          <a:xfrm>
            <a:off x="685800" y="5117897"/>
            <a:ext cx="10820095" cy="733349"/>
          </a:xfrm>
          <a:prstGeom prst="roundRect">
            <a:avLst>
              <a:gd name="adj" fmla="val 15586"/>
            </a:avLst>
          </a:prstGeom>
          <a:solidFill>
            <a:srgbClr val="EDEEEF"/>
          </a:solidFill>
          <a:ln w="9525">
            <a:solidFill>
              <a:srgbClr val="D8D0C3">
                <a:alpha val="45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85800" y="5232197"/>
            <a:ext cx="38130" cy="504840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1054303"/>
            <a:ext cx="8724290" cy="452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final rollout holds if routing clears on 24 September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685800" y="1707185"/>
            <a:ext cx="593079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Integration controls the date; training controls whether the expansion creates value.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800454" y="2059229"/>
            <a:ext cx="546811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5F6673">
                    <a:alpha val="52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SEP W3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3327502" y="2059229"/>
            <a:ext cx="546811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5F6673">
                    <a:alpha val="52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SEP W4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854550" y="2059229"/>
            <a:ext cx="596189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5F6673">
                    <a:alpha val="52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OCT W1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382512" y="2059229"/>
            <a:ext cx="596189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5F6673">
                    <a:alpha val="52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OCT W2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685800" y="2561234"/>
            <a:ext cx="605333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Routing</a:t>
            </a:r>
            <a:endParaRPr lang="en-US" sz="1270" dirty="0"/>
          </a:p>
        </p:txBody>
      </p:sp>
      <p:sp>
        <p:nvSpPr>
          <p:cNvPr id="29" name="Text 27"/>
          <p:cNvSpPr/>
          <p:nvPr/>
        </p:nvSpPr>
        <p:spPr>
          <a:xfrm>
            <a:off x="685800" y="2799893"/>
            <a:ext cx="41513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58" kern="0" dirty="0">
                <a:solidFill>
                  <a:srgbClr val="5F6673">
                    <a:alpha val="52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MARA</a:t>
            </a:r>
            <a:endParaRPr lang="en-US" sz="970" dirty="0"/>
          </a:p>
        </p:txBody>
      </p:sp>
      <p:sp>
        <p:nvSpPr>
          <p:cNvPr id="30" name="Text 28"/>
          <p:cNvSpPr/>
          <p:nvPr/>
        </p:nvSpPr>
        <p:spPr>
          <a:xfrm>
            <a:off x="1943100" y="2574036"/>
            <a:ext cx="975665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Repair events</a:t>
            </a:r>
            <a:endParaRPr lang="en-US" sz="1120" dirty="0"/>
          </a:p>
        </p:txBody>
      </p:sp>
      <p:sp>
        <p:nvSpPr>
          <p:cNvPr id="31" name="Text 29"/>
          <p:cNvSpPr/>
          <p:nvPr/>
        </p:nvSpPr>
        <p:spPr>
          <a:xfrm>
            <a:off x="1943100" y="2780690"/>
            <a:ext cx="85130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673">
                    <a:alpha val="78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Two engineers</a:t>
            </a:r>
            <a:endParaRPr lang="en-US" sz="970" dirty="0"/>
          </a:p>
        </p:txBody>
      </p:sp>
      <p:sp>
        <p:nvSpPr>
          <p:cNvPr id="32" name="Text 30"/>
          <p:cNvSpPr/>
          <p:nvPr/>
        </p:nvSpPr>
        <p:spPr>
          <a:xfrm>
            <a:off x="4998110" y="2574036"/>
            <a:ext cx="586130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Monitor</a:t>
            </a:r>
            <a:endParaRPr lang="en-US" sz="1120" dirty="0"/>
          </a:p>
        </p:txBody>
      </p:sp>
      <p:sp>
        <p:nvSpPr>
          <p:cNvPr id="33" name="Text 31"/>
          <p:cNvSpPr/>
          <p:nvPr/>
        </p:nvSpPr>
        <p:spPr>
          <a:xfrm>
            <a:off x="4998110" y="2780690"/>
            <a:ext cx="747979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673">
                    <a:alpha val="78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Two releases</a:t>
            </a:r>
            <a:endParaRPr lang="en-US" sz="970" dirty="0"/>
          </a:p>
        </p:txBody>
      </p:sp>
      <p:sp>
        <p:nvSpPr>
          <p:cNvPr id="34" name="Text 32"/>
          <p:cNvSpPr/>
          <p:nvPr/>
        </p:nvSpPr>
        <p:spPr>
          <a:xfrm>
            <a:off x="685800" y="3382366"/>
            <a:ext cx="705002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Evidence</a:t>
            </a:r>
            <a:endParaRPr lang="en-US" sz="1270" dirty="0"/>
          </a:p>
        </p:txBody>
      </p:sp>
      <p:sp>
        <p:nvSpPr>
          <p:cNvPr id="35" name="Text 33"/>
          <p:cNvSpPr/>
          <p:nvPr/>
        </p:nvSpPr>
        <p:spPr>
          <a:xfrm>
            <a:off x="685800" y="3621938"/>
            <a:ext cx="45720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58" kern="0" dirty="0">
                <a:solidFill>
                  <a:srgbClr val="5F6673">
                    <a:alpha val="52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ELENA</a:t>
            </a:r>
            <a:endParaRPr lang="en-US" sz="970" dirty="0"/>
          </a:p>
        </p:txBody>
      </p:sp>
      <p:sp>
        <p:nvSpPr>
          <p:cNvPr id="36" name="Text 34"/>
          <p:cNvSpPr/>
          <p:nvPr/>
        </p:nvSpPr>
        <p:spPr>
          <a:xfrm>
            <a:off x="1943100" y="3395167"/>
            <a:ext cx="723290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Gate pack</a:t>
            </a:r>
            <a:endParaRPr lang="en-US" sz="1120" dirty="0"/>
          </a:p>
        </p:txBody>
      </p:sp>
      <p:sp>
        <p:nvSpPr>
          <p:cNvPr id="37" name="Text 35"/>
          <p:cNvSpPr/>
          <p:nvPr/>
        </p:nvSpPr>
        <p:spPr>
          <a:xfrm>
            <a:off x="1943100" y="3602736"/>
            <a:ext cx="821131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673">
                    <a:alpha val="78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24 Sep review</a:t>
            </a:r>
            <a:endParaRPr lang="en-US" sz="970" dirty="0"/>
          </a:p>
        </p:txBody>
      </p:sp>
      <p:sp>
        <p:nvSpPr>
          <p:cNvPr id="38" name="Text 36"/>
          <p:cNvSpPr/>
          <p:nvPr/>
        </p:nvSpPr>
        <p:spPr>
          <a:xfrm>
            <a:off x="4998110" y="3395167"/>
            <a:ext cx="626364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Decision</a:t>
            </a:r>
            <a:endParaRPr lang="en-US" sz="1120" dirty="0"/>
          </a:p>
        </p:txBody>
      </p:sp>
      <p:sp>
        <p:nvSpPr>
          <p:cNvPr id="39" name="Text 37"/>
          <p:cNvSpPr/>
          <p:nvPr/>
        </p:nvSpPr>
        <p:spPr>
          <a:xfrm>
            <a:off x="4998110" y="3602736"/>
            <a:ext cx="56601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673">
                    <a:alpha val="78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Go / hold</a:t>
            </a:r>
            <a:endParaRPr lang="en-US" sz="970" dirty="0"/>
          </a:p>
        </p:txBody>
      </p:sp>
      <p:sp>
        <p:nvSpPr>
          <p:cNvPr id="40" name="Text 38"/>
          <p:cNvSpPr/>
          <p:nvPr/>
        </p:nvSpPr>
        <p:spPr>
          <a:xfrm>
            <a:off x="685800" y="4204411"/>
            <a:ext cx="731520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Adoption</a:t>
            </a:r>
            <a:endParaRPr lang="en-US" sz="1270" dirty="0"/>
          </a:p>
        </p:txBody>
      </p:sp>
      <p:sp>
        <p:nvSpPr>
          <p:cNvPr id="41" name="Text 39"/>
          <p:cNvSpPr/>
          <p:nvPr/>
        </p:nvSpPr>
        <p:spPr>
          <a:xfrm>
            <a:off x="685800" y="4443984"/>
            <a:ext cx="48280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58" kern="0" dirty="0">
                <a:solidFill>
                  <a:srgbClr val="5F6673">
                    <a:alpha val="52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JONAS</a:t>
            </a:r>
            <a:endParaRPr lang="en-US" sz="970" dirty="0"/>
          </a:p>
        </p:txBody>
      </p:sp>
      <p:sp>
        <p:nvSpPr>
          <p:cNvPr id="42" name="Text 40"/>
          <p:cNvSpPr/>
          <p:nvPr/>
        </p:nvSpPr>
        <p:spPr>
          <a:xfrm>
            <a:off x="1943100" y="4217213"/>
            <a:ext cx="811073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Champions</a:t>
            </a:r>
            <a:endParaRPr lang="en-US" sz="1120" dirty="0"/>
          </a:p>
        </p:txBody>
      </p:sp>
      <p:sp>
        <p:nvSpPr>
          <p:cNvPr id="43" name="Text 41"/>
          <p:cNvSpPr/>
          <p:nvPr/>
        </p:nvSpPr>
        <p:spPr>
          <a:xfrm>
            <a:off x="1943100" y="4424782"/>
            <a:ext cx="60441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673">
                    <a:alpha val="78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32 trained</a:t>
            </a:r>
            <a:endParaRPr lang="en-US" sz="970" dirty="0"/>
          </a:p>
        </p:txBody>
      </p:sp>
      <p:sp>
        <p:nvSpPr>
          <p:cNvPr id="44" name="Text 42"/>
          <p:cNvSpPr/>
          <p:nvPr/>
        </p:nvSpPr>
        <p:spPr>
          <a:xfrm>
            <a:off x="4998110" y="4217213"/>
            <a:ext cx="731520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Readiness</a:t>
            </a:r>
            <a:endParaRPr lang="en-US" sz="1120" dirty="0"/>
          </a:p>
        </p:txBody>
      </p:sp>
      <p:sp>
        <p:nvSpPr>
          <p:cNvPr id="45" name="Text 43"/>
          <p:cNvSpPr/>
          <p:nvPr/>
        </p:nvSpPr>
        <p:spPr>
          <a:xfrm>
            <a:off x="4998110" y="4424782"/>
            <a:ext cx="40325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673">
                    <a:alpha val="78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Gate 2</a:t>
            </a:r>
            <a:endParaRPr lang="en-US" sz="970" dirty="0"/>
          </a:p>
        </p:txBody>
      </p:sp>
      <p:sp>
        <p:nvSpPr>
          <p:cNvPr id="46" name="Text 44"/>
          <p:cNvSpPr/>
          <p:nvPr/>
        </p:nvSpPr>
        <p:spPr>
          <a:xfrm>
            <a:off x="6525158" y="4217213"/>
            <a:ext cx="735178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Final hubs</a:t>
            </a:r>
            <a:endParaRPr lang="en-US" sz="1120" dirty="0"/>
          </a:p>
        </p:txBody>
      </p:sp>
      <p:sp>
        <p:nvSpPr>
          <p:cNvPr id="47" name="Text 45"/>
          <p:cNvSpPr/>
          <p:nvPr/>
        </p:nvSpPr>
        <p:spPr>
          <a:xfrm>
            <a:off x="6525158" y="4424782"/>
            <a:ext cx="537667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5F6673">
                    <a:alpha val="78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Two sites</a:t>
            </a:r>
            <a:endParaRPr lang="en-US" sz="970" dirty="0"/>
          </a:p>
        </p:txBody>
      </p:sp>
      <p:sp>
        <p:nvSpPr>
          <p:cNvPr id="48" name="Text 46"/>
          <p:cNvSpPr/>
          <p:nvPr/>
        </p:nvSpPr>
        <p:spPr>
          <a:xfrm>
            <a:off x="8195767" y="2173529"/>
            <a:ext cx="1230782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Gate 1 · Routing</a:t>
            </a:r>
            <a:endParaRPr lang="en-US" sz="1270" dirty="0"/>
          </a:p>
        </p:txBody>
      </p:sp>
      <p:sp>
        <p:nvSpPr>
          <p:cNvPr id="49" name="Text 47"/>
          <p:cNvSpPr/>
          <p:nvPr/>
        </p:nvSpPr>
        <p:spPr>
          <a:xfrm>
            <a:off x="8195767" y="2488082"/>
            <a:ext cx="2718511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Clear by 24 Sep or hold two hubs.</a:t>
            </a:r>
            <a:endParaRPr lang="en-US" sz="1350" dirty="0"/>
          </a:p>
        </p:txBody>
      </p:sp>
      <p:sp>
        <p:nvSpPr>
          <p:cNvPr id="50" name="Text 48"/>
          <p:cNvSpPr/>
          <p:nvPr/>
        </p:nvSpPr>
        <p:spPr>
          <a:xfrm>
            <a:off x="8195767" y="3078785"/>
            <a:ext cx="140451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Gate 2 · Readiness</a:t>
            </a:r>
            <a:endParaRPr lang="en-US" sz="1270" dirty="0"/>
          </a:p>
        </p:txBody>
      </p:sp>
      <p:sp>
        <p:nvSpPr>
          <p:cNvPr id="51" name="Text 49"/>
          <p:cNvSpPr/>
          <p:nvPr/>
        </p:nvSpPr>
        <p:spPr>
          <a:xfrm>
            <a:off x="8195767" y="3393338"/>
            <a:ext cx="2921508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32 champions pass the live scenario.</a:t>
            </a:r>
            <a:endParaRPr lang="en-US" sz="1350" dirty="0"/>
          </a:p>
        </p:txBody>
      </p:sp>
      <p:sp>
        <p:nvSpPr>
          <p:cNvPr id="52" name="Text 50"/>
          <p:cNvSpPr/>
          <p:nvPr/>
        </p:nvSpPr>
        <p:spPr>
          <a:xfrm>
            <a:off x="8195767" y="4003243"/>
            <a:ext cx="106527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NEXT ACTION</a:t>
            </a:r>
            <a:endParaRPr lang="en-US" sz="970" dirty="0"/>
          </a:p>
        </p:txBody>
      </p:sp>
      <p:sp>
        <p:nvSpPr>
          <p:cNvPr id="53" name="Text 51"/>
          <p:cNvSpPr/>
          <p:nvPr/>
        </p:nvSpPr>
        <p:spPr>
          <a:xfrm>
            <a:off x="8195767" y="4288536"/>
            <a:ext cx="1965960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Book the evidence review</a:t>
            </a:r>
            <a:endParaRPr lang="en-US" sz="1270" dirty="0"/>
          </a:p>
        </p:txBody>
      </p:sp>
      <p:sp>
        <p:nvSpPr>
          <p:cNvPr id="54" name="Text 52"/>
          <p:cNvSpPr/>
          <p:nvPr/>
        </p:nvSpPr>
        <p:spPr>
          <a:xfrm>
            <a:off x="8195767" y="4604004"/>
            <a:ext cx="2610612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Elena · 24 Sep · decision in room</a:t>
            </a:r>
            <a:endParaRPr lang="en-US" sz="1350" dirty="0"/>
          </a:p>
        </p:txBody>
      </p:sp>
      <p:sp>
        <p:nvSpPr>
          <p:cNvPr id="55" name="Text 53"/>
          <p:cNvSpPr/>
          <p:nvPr/>
        </p:nvSpPr>
        <p:spPr>
          <a:xfrm>
            <a:off x="886054" y="5251399"/>
            <a:ext cx="88971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Rollout rule</a:t>
            </a:r>
            <a:endParaRPr lang="en-US" sz="1200" dirty="0"/>
          </a:p>
        </p:txBody>
      </p:sp>
      <p:sp>
        <p:nvSpPr>
          <p:cNvPr id="56" name="Text 54"/>
          <p:cNvSpPr/>
          <p:nvPr/>
        </p:nvSpPr>
        <p:spPr>
          <a:xfrm>
            <a:off x="886054" y="5470855"/>
            <a:ext cx="6157570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Protect the routing gate; reduce scope rather than accepting manual queues.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10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183F78"/>
              </a:gs>
              <a:gs pos="100000">
                <a:srgbClr val="1D90B9"/>
              </a:gs>
            </a:gsLst>
            <a:lin ang="5400000" scaled="0"/>
          </a:gradFill>
          <a:ln/>
        </p:spPr>
      </p:sp>
      <p:sp>
        <p:nvSpPr>
          <p:cNvPr id="3" name="h2pg-11"/>
          <p:cNvSpPr/>
          <p:nvPr/>
        </p:nvSpPr>
        <p:spPr>
          <a:xfrm>
            <a:off x="685800" y="2073859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83F78"/>
              </a:gs>
              <a:gs pos="100000">
                <a:srgbClr val="1D90B9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1828800" y="2835554"/>
            <a:ext cx="8534095" cy="19202"/>
          </a:xfrm>
          <a:prstGeom prst="rect">
            <a:avLst/>
          </a:prstGeom>
          <a:solidFill>
            <a:srgbClr val="D8D0C3"/>
          </a:solidFill>
          <a:ln/>
        </p:spPr>
      </p:sp>
      <p:sp>
        <p:nvSpPr>
          <p:cNvPr id="5" name="Shape 3"/>
          <p:cNvSpPr/>
          <p:nvPr/>
        </p:nvSpPr>
        <p:spPr>
          <a:xfrm>
            <a:off x="1771193" y="2626157"/>
            <a:ext cx="418795" cy="418795"/>
          </a:xfrm>
          <a:prstGeom prst="ellipse">
            <a:avLst/>
          </a:prstGeom>
          <a:solidFill>
            <a:srgbClr val="183F78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4045306"/>
            <a:ext cx="2590495" cy="467258"/>
          </a:xfrm>
          <a:prstGeom prst="roundRect">
            <a:avLst>
              <a:gd name="adj" fmla="val 16243"/>
            </a:avLst>
          </a:prstGeom>
          <a:solidFill>
            <a:srgbClr val="FFFDF9"/>
          </a:solidFill>
          <a:ln w="9525">
            <a:solidFill>
              <a:srgbClr val="D8D0C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14393" y="2626157"/>
            <a:ext cx="418795" cy="418795"/>
          </a:xfrm>
          <a:prstGeom prst="ellipse">
            <a:avLst/>
          </a:prstGeom>
          <a:solidFill>
            <a:srgbClr val="A53B35"/>
          </a:solidFill>
          <a:ln/>
        </p:spPr>
      </p:sp>
      <p:sp>
        <p:nvSpPr>
          <p:cNvPr id="8" name="Shape 6"/>
          <p:cNvSpPr/>
          <p:nvPr/>
        </p:nvSpPr>
        <p:spPr>
          <a:xfrm>
            <a:off x="3429000" y="4045306"/>
            <a:ext cx="2590495" cy="467258"/>
          </a:xfrm>
          <a:prstGeom prst="roundRect">
            <a:avLst>
              <a:gd name="adj" fmla="val 16243"/>
            </a:avLst>
          </a:prstGeom>
          <a:solidFill>
            <a:srgbClr val="FFFDF9"/>
          </a:solidFill>
          <a:ln w="9525">
            <a:solidFill>
              <a:srgbClr val="A53B3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257593" y="2626157"/>
            <a:ext cx="418795" cy="418795"/>
          </a:xfrm>
          <a:prstGeom prst="ellipse">
            <a:avLst/>
          </a:prstGeom>
          <a:solidFill>
            <a:srgbClr val="183F78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4045306"/>
            <a:ext cx="2590495" cy="467258"/>
          </a:xfrm>
          <a:prstGeom prst="roundRect">
            <a:avLst>
              <a:gd name="adj" fmla="val 16243"/>
            </a:avLst>
          </a:prstGeom>
          <a:solidFill>
            <a:srgbClr val="FFFDF9"/>
          </a:solidFill>
          <a:ln w="9525">
            <a:solidFill>
              <a:srgbClr val="D8D0C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000793" y="2626157"/>
            <a:ext cx="418795" cy="418795"/>
          </a:xfrm>
          <a:prstGeom prst="ellipse">
            <a:avLst/>
          </a:prstGeom>
          <a:solidFill>
            <a:srgbClr val="183F78"/>
          </a:solidFill>
          <a:ln/>
        </p:spPr>
      </p:sp>
      <p:sp>
        <p:nvSpPr>
          <p:cNvPr id="12" name="Shape 10"/>
          <p:cNvSpPr/>
          <p:nvPr/>
        </p:nvSpPr>
        <p:spPr>
          <a:xfrm>
            <a:off x="8915400" y="4045306"/>
            <a:ext cx="2590495" cy="467258"/>
          </a:xfrm>
          <a:prstGeom prst="roundRect">
            <a:avLst>
              <a:gd name="adj" fmla="val 16243"/>
            </a:avLst>
          </a:prstGeom>
          <a:solidFill>
            <a:srgbClr val="FFFDF9"/>
          </a:solidFill>
          <a:ln w="9525">
            <a:solidFill>
              <a:srgbClr val="D8D0C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5800" y="4646066"/>
            <a:ext cx="10820095" cy="733349"/>
          </a:xfrm>
          <a:prstGeom prst="roundRect">
            <a:avLst>
              <a:gd name="adj" fmla="val 15586"/>
            </a:avLst>
          </a:prstGeom>
          <a:solidFill>
            <a:srgbClr val="EDEEEF"/>
          </a:solidFill>
          <a:ln w="9525">
            <a:solidFill>
              <a:srgbClr val="D8D0C3">
                <a:alpha val="45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85800" y="4760366"/>
            <a:ext cx="38130" cy="504840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1526134"/>
            <a:ext cx="5540350" cy="452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Jobs stall at routing, not in the field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685800" y="2179015"/>
            <a:ext cx="61722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service is fast after assignment; Central's manual queue creates the 27-minute loss.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918411" y="2740457"/>
            <a:ext cx="126187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</a:t>
            </a:r>
            <a:endParaRPr lang="en-US" sz="1270" dirty="0"/>
          </a:p>
        </p:txBody>
      </p:sp>
      <p:sp>
        <p:nvSpPr>
          <p:cNvPr id="18" name="Text 16"/>
          <p:cNvSpPr/>
          <p:nvPr/>
        </p:nvSpPr>
        <p:spPr>
          <a:xfrm>
            <a:off x="1665122" y="3159252"/>
            <a:ext cx="6318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Request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992124" y="3436315"/>
            <a:ext cx="197693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4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Customer submits job and location.</a:t>
            </a:r>
            <a:endParaRPr lang="en-US" sz="940" dirty="0"/>
          </a:p>
        </p:txBody>
      </p:sp>
      <p:sp>
        <p:nvSpPr>
          <p:cNvPr id="20" name="Text 18"/>
          <p:cNvSpPr/>
          <p:nvPr/>
        </p:nvSpPr>
        <p:spPr>
          <a:xfrm>
            <a:off x="800100" y="4140403"/>
            <a:ext cx="46177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70" b="1" spc="81" kern="0" dirty="0">
                <a:solidFill>
                  <a:srgbClr val="183F7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MEASURE</a:t>
            </a:r>
            <a:endParaRPr lang="en-US" sz="670" dirty="0"/>
          </a:p>
        </p:txBody>
      </p:sp>
      <p:sp>
        <p:nvSpPr>
          <p:cNvPr id="21" name="Text 19"/>
          <p:cNvSpPr/>
          <p:nvPr/>
        </p:nvSpPr>
        <p:spPr>
          <a:xfrm>
            <a:off x="800100" y="4264762"/>
            <a:ext cx="120975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96% complete first time</a:t>
            </a:r>
            <a:endParaRPr lang="en-US" sz="860" dirty="0"/>
          </a:p>
        </p:txBody>
      </p:sp>
      <p:sp>
        <p:nvSpPr>
          <p:cNvPr id="22" name="Text 20"/>
          <p:cNvSpPr/>
          <p:nvPr/>
        </p:nvSpPr>
        <p:spPr>
          <a:xfrm>
            <a:off x="4661611" y="2740457"/>
            <a:ext cx="126187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</a:t>
            </a:r>
            <a:endParaRPr lang="en-US" sz="1270" dirty="0"/>
          </a:p>
        </p:txBody>
      </p:sp>
      <p:sp>
        <p:nvSpPr>
          <p:cNvPr id="23" name="Text 21"/>
          <p:cNvSpPr/>
          <p:nvPr/>
        </p:nvSpPr>
        <p:spPr>
          <a:xfrm>
            <a:off x="4491533" y="3159252"/>
            <a:ext cx="46543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Route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523183" y="3436315"/>
            <a:ext cx="240121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4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Manual queue at Central</a:t>
            </a:r>
            <a:pPr algn="ctr" indent="0" marL="0">
              <a:buNone/>
            </a:pPr>
            <a:r>
              <a:rPr lang="en-US" sz="94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when events fail.</a:t>
            </a:r>
            <a:endParaRPr lang="en-US" sz="940" dirty="0"/>
          </a:p>
        </p:txBody>
      </p:sp>
      <p:sp>
        <p:nvSpPr>
          <p:cNvPr id="25" name="Text 23"/>
          <p:cNvSpPr/>
          <p:nvPr/>
        </p:nvSpPr>
        <p:spPr>
          <a:xfrm>
            <a:off x="3543300" y="4140403"/>
            <a:ext cx="64739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70" b="1" spc="81" kern="0" dirty="0">
                <a:solidFill>
                  <a:srgbClr val="A53B3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BOTTLENECK</a:t>
            </a:r>
            <a:endParaRPr lang="en-US" sz="670" dirty="0"/>
          </a:p>
        </p:txBody>
      </p:sp>
      <p:sp>
        <p:nvSpPr>
          <p:cNvPr id="26" name="Text 24"/>
          <p:cNvSpPr/>
          <p:nvPr/>
        </p:nvSpPr>
        <p:spPr>
          <a:xfrm>
            <a:off x="3543300" y="4264762"/>
            <a:ext cx="90617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42 min · target 15</a:t>
            </a:r>
            <a:endParaRPr lang="en-US" sz="860" dirty="0"/>
          </a:p>
        </p:txBody>
      </p:sp>
      <p:sp>
        <p:nvSpPr>
          <p:cNvPr id="27" name="Text 25"/>
          <p:cNvSpPr/>
          <p:nvPr/>
        </p:nvSpPr>
        <p:spPr>
          <a:xfrm>
            <a:off x="7403897" y="2740457"/>
            <a:ext cx="126187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</a:t>
            </a:r>
            <a:endParaRPr lang="en-US" sz="1270" dirty="0"/>
          </a:p>
        </p:txBody>
      </p:sp>
      <p:sp>
        <p:nvSpPr>
          <p:cNvPr id="28" name="Text 26"/>
          <p:cNvSpPr/>
          <p:nvPr/>
        </p:nvSpPr>
        <p:spPr>
          <a:xfrm>
            <a:off x="7162495" y="3159252"/>
            <a:ext cx="60990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Resolve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569964" y="3436315"/>
            <a:ext cx="179405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4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Technician follows ordered jobs.</a:t>
            </a:r>
            <a:endParaRPr lang="en-US" sz="940" dirty="0"/>
          </a:p>
        </p:txBody>
      </p:sp>
      <p:sp>
        <p:nvSpPr>
          <p:cNvPr id="30" name="Text 28"/>
          <p:cNvSpPr/>
          <p:nvPr/>
        </p:nvSpPr>
        <p:spPr>
          <a:xfrm>
            <a:off x="6286500" y="4140403"/>
            <a:ext cx="46177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70" b="1" spc="81" kern="0" dirty="0">
                <a:solidFill>
                  <a:srgbClr val="183F7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MEASURE</a:t>
            </a:r>
            <a:endParaRPr lang="en-US" sz="670" dirty="0"/>
          </a:p>
        </p:txBody>
      </p:sp>
      <p:sp>
        <p:nvSpPr>
          <p:cNvPr id="31" name="Text 29"/>
          <p:cNvSpPr/>
          <p:nvPr/>
        </p:nvSpPr>
        <p:spPr>
          <a:xfrm>
            <a:off x="6286500" y="4264762"/>
            <a:ext cx="853135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88% first-time fix</a:t>
            </a:r>
            <a:endParaRPr lang="en-US" sz="860" dirty="0"/>
          </a:p>
        </p:txBody>
      </p:sp>
      <p:sp>
        <p:nvSpPr>
          <p:cNvPr id="32" name="Text 30"/>
          <p:cNvSpPr/>
          <p:nvPr/>
        </p:nvSpPr>
        <p:spPr>
          <a:xfrm>
            <a:off x="10147097" y="2740457"/>
            <a:ext cx="126187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</a:t>
            </a:r>
            <a:endParaRPr lang="en-US" sz="1270" dirty="0"/>
          </a:p>
        </p:txBody>
      </p:sp>
      <p:sp>
        <p:nvSpPr>
          <p:cNvPr id="33" name="Text 31"/>
          <p:cNvSpPr/>
          <p:nvPr/>
        </p:nvSpPr>
        <p:spPr>
          <a:xfrm>
            <a:off x="9990734" y="3159252"/>
            <a:ext cx="43891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Close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9378086" y="3436315"/>
            <a:ext cx="166420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4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Outcome writes to the ledger.</a:t>
            </a:r>
            <a:endParaRPr lang="en-US" sz="940" dirty="0"/>
          </a:p>
        </p:txBody>
      </p:sp>
      <p:sp>
        <p:nvSpPr>
          <p:cNvPr id="35" name="Text 33"/>
          <p:cNvSpPr/>
          <p:nvPr/>
        </p:nvSpPr>
        <p:spPr>
          <a:xfrm>
            <a:off x="9029700" y="4140403"/>
            <a:ext cx="46177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70" b="1" spc="81" kern="0" dirty="0">
                <a:solidFill>
                  <a:srgbClr val="183F7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MEASURE</a:t>
            </a:r>
            <a:endParaRPr lang="en-US" sz="670" dirty="0"/>
          </a:p>
        </p:txBody>
      </p:sp>
      <p:sp>
        <p:nvSpPr>
          <p:cNvPr id="36" name="Text 34"/>
          <p:cNvSpPr/>
          <p:nvPr/>
        </p:nvSpPr>
        <p:spPr>
          <a:xfrm>
            <a:off x="9029700" y="4264762"/>
            <a:ext cx="74615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93.2% on time</a:t>
            </a:r>
            <a:endParaRPr lang="en-US" sz="860" dirty="0"/>
          </a:p>
        </p:txBody>
      </p:sp>
      <p:sp>
        <p:nvSpPr>
          <p:cNvPr id="37" name="Text 35"/>
          <p:cNvSpPr/>
          <p:nvPr/>
        </p:nvSpPr>
        <p:spPr>
          <a:xfrm>
            <a:off x="886054" y="4779569"/>
            <a:ext cx="134416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Control at routing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886054" y="4999025"/>
            <a:ext cx="9560052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Reconcile events every 15 minutes; alert Mara after two misses. Expected effect: recover 27 minutes and €16k per week.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12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183F78"/>
              </a:gs>
              <a:gs pos="100000">
                <a:srgbClr val="1D90B9"/>
              </a:gs>
            </a:gsLst>
            <a:lin ang="5400000" scaled="0"/>
          </a:gradFill>
          <a:ln/>
        </p:spPr>
      </p:sp>
      <p:sp>
        <p:nvSpPr>
          <p:cNvPr id="3" name="h2pg-13"/>
          <p:cNvSpPr/>
          <p:nvPr/>
        </p:nvSpPr>
        <p:spPr>
          <a:xfrm>
            <a:off x="685800" y="1787652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83F78"/>
              </a:gs>
              <a:gs pos="100000">
                <a:srgbClr val="1D90B9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685800" y="1949501"/>
            <a:ext cx="2619756" cy="1211580"/>
          </a:xfrm>
          <a:prstGeom prst="roundRect">
            <a:avLst>
              <a:gd name="adj" fmla="val 9434"/>
            </a:avLst>
          </a:prstGeom>
          <a:solidFill>
            <a:srgbClr val="F3F4F3"/>
          </a:solidFill>
          <a:ln w="9525">
            <a:solidFill>
              <a:srgbClr val="D8D0C3">
                <a:alpha val="45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85800" y="2063801"/>
            <a:ext cx="38130" cy="982797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6" name="Shape 4"/>
          <p:cNvSpPr/>
          <p:nvPr/>
        </p:nvSpPr>
        <p:spPr>
          <a:xfrm>
            <a:off x="3418942" y="1949501"/>
            <a:ext cx="2619756" cy="1211580"/>
          </a:xfrm>
          <a:prstGeom prst="roundRect">
            <a:avLst>
              <a:gd name="adj" fmla="val 9434"/>
            </a:avLst>
          </a:prstGeom>
          <a:solidFill>
            <a:srgbClr val="F3F4F3"/>
          </a:solidFill>
          <a:ln w="9525">
            <a:solidFill>
              <a:srgbClr val="D8D0C3">
                <a:alpha val="45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418942" y="2063801"/>
            <a:ext cx="38130" cy="982797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8" name="Shape 6"/>
          <p:cNvSpPr/>
          <p:nvPr/>
        </p:nvSpPr>
        <p:spPr>
          <a:xfrm>
            <a:off x="6152998" y="1949501"/>
            <a:ext cx="2619756" cy="1211580"/>
          </a:xfrm>
          <a:prstGeom prst="roundRect">
            <a:avLst>
              <a:gd name="adj" fmla="val 9434"/>
            </a:avLst>
          </a:prstGeom>
          <a:solidFill>
            <a:srgbClr val="F3F4F3"/>
          </a:solidFill>
          <a:ln w="9525">
            <a:solidFill>
              <a:srgbClr val="D8D0C3">
                <a:alpha val="45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152998" y="2063801"/>
            <a:ext cx="38130" cy="982797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10" name="Shape 8"/>
          <p:cNvSpPr/>
          <p:nvPr/>
        </p:nvSpPr>
        <p:spPr>
          <a:xfrm>
            <a:off x="8887054" y="1949501"/>
            <a:ext cx="2619756" cy="1211580"/>
          </a:xfrm>
          <a:prstGeom prst="roundRect">
            <a:avLst>
              <a:gd name="adj" fmla="val 9434"/>
            </a:avLst>
          </a:prstGeom>
          <a:solidFill>
            <a:srgbClr val="F3F4F3"/>
          </a:solidFill>
          <a:ln w="9525">
            <a:solidFill>
              <a:srgbClr val="D8D0C3">
                <a:alpha val="45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8887054" y="2063801"/>
            <a:ext cx="38130" cy="982797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12" name="h2pc-2"/>
          <p:cNvSpPr/>
          <p:nvPr/>
        </p:nvSpPr>
        <p:spPr>
          <a:xfrm>
            <a:off x="685800" y="3351276"/>
            <a:ext cx="4381805" cy="724205"/>
          </a:xfrm>
          <a:custGeom>
            <a:avLst/>
            <a:gdLst/>
            <a:ahLst/>
            <a:rect l="0" t="0" r="46008" b="7600"/>
            <a:pathLst>
              <a:path w="46008" h="7600">
                <a:moveTo>
                  <a:pt x="800" y="0"/>
                </a:moveTo>
                <a:lnTo>
                  <a:pt x="46008" y="0"/>
                </a:lnTo>
                <a:lnTo>
                  <a:pt x="46008" y="0"/>
                </a:lnTo>
                <a:lnTo>
                  <a:pt x="46008" y="7600"/>
                </a:lnTo>
                <a:lnTo>
                  <a:pt x="46008" y="7600"/>
                </a:lnTo>
                <a:lnTo>
                  <a:pt x="800" y="7600"/>
                </a:lnTo>
                <a:arcTo wR="800" hR="800" stAng="5400000" swAng="5400000"/>
                <a:lnTo>
                  <a:pt x="0" y="800"/>
                </a:lnTo>
                <a:arcTo wR="800" hR="800" stAng="10800000" swAng="5400000"/>
                <a:close/>
              </a:path>
            </a:pathLst>
          </a:custGeom>
          <a:solidFill>
            <a:srgbClr val="183F78"/>
          </a:solidFill>
          <a:ln/>
        </p:spPr>
      </p:sp>
      <p:sp>
        <p:nvSpPr>
          <p:cNvPr id="13" name="Shape 11"/>
          <p:cNvSpPr/>
          <p:nvPr/>
        </p:nvSpPr>
        <p:spPr>
          <a:xfrm>
            <a:off x="5067605" y="3351276"/>
            <a:ext cx="3094330" cy="724205"/>
          </a:xfrm>
          <a:prstGeom prst="rect">
            <a:avLst/>
          </a:prstGeom>
          <a:solidFill>
            <a:srgbClr val="CBCAC8">
              <a:alpha val="93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8162849" y="3351276"/>
            <a:ext cx="2055571" cy="724205"/>
          </a:xfrm>
          <a:prstGeom prst="rect">
            <a:avLst/>
          </a:prstGeom>
          <a:solidFill>
            <a:srgbClr val="D6D4D0">
              <a:alpha val="94000"/>
            </a:srgbClr>
          </a:solidFill>
          <a:ln/>
        </p:spPr>
      </p:sp>
      <p:sp>
        <p:nvSpPr>
          <p:cNvPr id="15" name="h2pc-3"/>
          <p:cNvSpPr/>
          <p:nvPr/>
        </p:nvSpPr>
        <p:spPr>
          <a:xfrm>
            <a:off x="10218420" y="3351276"/>
            <a:ext cx="1287475" cy="724205"/>
          </a:xfrm>
          <a:custGeom>
            <a:avLst/>
            <a:gdLst/>
            <a:ahLst/>
            <a:rect l="0" t="0" r="13517" b="7600"/>
            <a:pathLst>
              <a:path w="13517" h="7600">
                <a:moveTo>
                  <a:pt x="0" y="0"/>
                </a:moveTo>
                <a:lnTo>
                  <a:pt x="12717" y="0"/>
                </a:lnTo>
                <a:arcTo wR="800" hR="800" stAng="16200000" swAng="5400000"/>
                <a:lnTo>
                  <a:pt x="13517" y="6800"/>
                </a:lnTo>
                <a:arcTo wR="800" hR="800" stAng="0" swAng="5400000"/>
                <a:lnTo>
                  <a:pt x="0" y="7600"/>
                </a:lnTo>
                <a:lnTo>
                  <a:pt x="0" y="7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DFDDD7">
              <a:alpha val="96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685800" y="4580230"/>
            <a:ext cx="2519263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685800" y="4304081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183F78"/>
          </a:solidFill>
          <a:ln/>
        </p:spPr>
      </p:sp>
      <p:sp>
        <p:nvSpPr>
          <p:cNvPr id="18" name="Shape 16"/>
          <p:cNvSpPr/>
          <p:nvPr/>
        </p:nvSpPr>
        <p:spPr>
          <a:xfrm>
            <a:off x="3452774" y="4580230"/>
            <a:ext cx="2519263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3452774" y="4304081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CBCAC8">
              <a:alpha val="93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6219749" y="4580230"/>
            <a:ext cx="2519263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6219749" y="4304081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D6D4D0">
              <a:alpha val="94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8986723" y="4580230"/>
            <a:ext cx="2519263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8986723" y="4304081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DFDDD7">
              <a:alpha val="96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685800" y="4761281"/>
            <a:ext cx="10820095" cy="905256"/>
          </a:xfrm>
          <a:prstGeom prst="roundRect">
            <a:avLst>
              <a:gd name="adj" fmla="val 12626"/>
            </a:avLst>
          </a:prstGeom>
          <a:solidFill>
            <a:srgbClr val="EDEEEF"/>
          </a:solidFill>
          <a:ln w="9525">
            <a:solidFill>
              <a:srgbClr val="D8D0C3">
                <a:alpha val="45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85800" y="4875581"/>
            <a:ext cx="38130" cy="676290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26" name="Text 24"/>
          <p:cNvSpPr/>
          <p:nvPr/>
        </p:nvSpPr>
        <p:spPr>
          <a:xfrm>
            <a:off x="685800" y="1239926"/>
            <a:ext cx="6063386" cy="452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Six stable hubs create €84k each week</a:t>
            </a: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971093" y="2102206"/>
            <a:ext cx="961034" cy="678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600" b="1" spc="-72" kern="0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410</a:t>
            </a:r>
            <a:endParaRPr lang="en-US" sz="3600" dirty="0"/>
          </a:p>
        </p:txBody>
      </p:sp>
      <p:sp>
        <p:nvSpPr>
          <p:cNvPr id="28" name="Text 26"/>
          <p:cNvSpPr/>
          <p:nvPr/>
        </p:nvSpPr>
        <p:spPr>
          <a:xfrm>
            <a:off x="971093" y="2702052"/>
            <a:ext cx="166329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5F6673">
                    <a:alpha val="78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Completed jobs / week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3705149" y="2102206"/>
            <a:ext cx="1645006" cy="678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600" b="1" spc="-72" kern="0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37 min</a:t>
            </a:r>
            <a:endParaRPr lang="en-US" sz="3600" dirty="0"/>
          </a:p>
        </p:txBody>
      </p:sp>
      <p:sp>
        <p:nvSpPr>
          <p:cNvPr id="30" name="Text 28"/>
          <p:cNvSpPr/>
          <p:nvPr/>
        </p:nvSpPr>
        <p:spPr>
          <a:xfrm>
            <a:off x="3705149" y="2702052"/>
            <a:ext cx="99761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5F6673">
                    <a:alpha val="78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Saved per job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438290" y="2102206"/>
            <a:ext cx="1260958" cy="678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600" b="1" spc="-72" kern="0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€84k</a:t>
            </a:r>
            <a:endParaRPr lang="en-US" sz="3600" dirty="0"/>
          </a:p>
        </p:txBody>
      </p:sp>
      <p:sp>
        <p:nvSpPr>
          <p:cNvPr id="32" name="Text 30"/>
          <p:cNvSpPr/>
          <p:nvPr/>
        </p:nvSpPr>
        <p:spPr>
          <a:xfrm>
            <a:off x="6438290" y="2702052"/>
            <a:ext cx="106527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5F6673">
                    <a:alpha val="78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Weekly benefit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9172346" y="2102206"/>
            <a:ext cx="1059790" cy="678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600" b="1" spc="-72" kern="0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6 / 8</a:t>
            </a:r>
            <a:endParaRPr lang="en-US" sz="3600" dirty="0"/>
          </a:p>
        </p:txBody>
      </p:sp>
      <p:sp>
        <p:nvSpPr>
          <p:cNvPr id="34" name="Text 32"/>
          <p:cNvSpPr/>
          <p:nvPr/>
        </p:nvSpPr>
        <p:spPr>
          <a:xfrm>
            <a:off x="9172346" y="2702052"/>
            <a:ext cx="84582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5F6673">
                    <a:alpha val="78000"/>
                  </a:srgbClr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Stable hubs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2695651" y="3618281"/>
            <a:ext cx="390449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F5F1E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€34k</a:t>
            </a:r>
            <a:endParaRPr lang="en-US" sz="1120" dirty="0"/>
          </a:p>
        </p:txBody>
      </p:sp>
      <p:sp>
        <p:nvSpPr>
          <p:cNvPr id="36" name="Text 34"/>
          <p:cNvSpPr/>
          <p:nvPr/>
        </p:nvSpPr>
        <p:spPr>
          <a:xfrm>
            <a:off x="6433718" y="3618281"/>
            <a:ext cx="390449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€24k</a:t>
            </a:r>
            <a:endParaRPr lang="en-US" sz="1120" dirty="0"/>
          </a:p>
        </p:txBody>
      </p:sp>
      <p:sp>
        <p:nvSpPr>
          <p:cNvPr id="37" name="Text 35"/>
          <p:cNvSpPr/>
          <p:nvPr/>
        </p:nvSpPr>
        <p:spPr>
          <a:xfrm>
            <a:off x="9009583" y="3618281"/>
            <a:ext cx="390449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€16k</a:t>
            </a:r>
            <a:endParaRPr lang="en-US" sz="1120" dirty="0"/>
          </a:p>
        </p:txBody>
      </p:sp>
      <p:sp>
        <p:nvSpPr>
          <p:cNvPr id="38" name="Text 36"/>
          <p:cNvSpPr/>
          <p:nvPr/>
        </p:nvSpPr>
        <p:spPr>
          <a:xfrm>
            <a:off x="10681106" y="3618281"/>
            <a:ext cx="390449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€10k</a:t>
            </a:r>
            <a:endParaRPr lang="en-US" sz="1120" dirty="0"/>
          </a:p>
        </p:txBody>
      </p:sp>
      <p:sp>
        <p:nvSpPr>
          <p:cNvPr id="39" name="Text 37"/>
          <p:cNvSpPr/>
          <p:nvPr/>
        </p:nvSpPr>
        <p:spPr>
          <a:xfrm>
            <a:off x="933602" y="4284878"/>
            <a:ext cx="52120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Labour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2819095" y="4284878"/>
            <a:ext cx="41422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€34k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3700577" y="4284878"/>
            <a:ext cx="436169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Travel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5586070" y="4284878"/>
            <a:ext cx="41422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€24k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6467551" y="4284878"/>
            <a:ext cx="888797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Repeat visits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8353044" y="4284878"/>
            <a:ext cx="41422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€16k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9234526" y="4284878"/>
            <a:ext cx="1048817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Administration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11120018" y="4284878"/>
            <a:ext cx="41422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€10k</a:t>
            </a:r>
            <a:endParaRPr lang="en-US" sz="1200" dirty="0"/>
          </a:p>
        </p:txBody>
      </p:sp>
      <p:sp>
        <p:nvSpPr>
          <p:cNvPr id="47" name="Text 45"/>
          <p:cNvSpPr/>
          <p:nvPr/>
        </p:nvSpPr>
        <p:spPr>
          <a:xfrm>
            <a:off x="952805" y="4961534"/>
            <a:ext cx="945490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Value gate</a:t>
            </a:r>
            <a:endParaRPr lang="en-US" sz="1400" dirty="0"/>
          </a:p>
        </p:txBody>
      </p:sp>
      <p:sp>
        <p:nvSpPr>
          <p:cNvPr id="48" name="Text 46"/>
          <p:cNvSpPr/>
          <p:nvPr/>
        </p:nvSpPr>
        <p:spPr>
          <a:xfrm>
            <a:off x="952805" y="5218481"/>
            <a:ext cx="6561734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Central's routing repair closes the remaining €16k gap to the €100k weekly target.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14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183F78"/>
              </a:gs>
              <a:gs pos="100000">
                <a:srgbClr val="1D90B9"/>
              </a:gs>
            </a:gsLst>
            <a:lin ang="5400000" scaled="0"/>
          </a:gradFill>
          <a:ln/>
        </p:spPr>
      </p:sp>
      <p:sp>
        <p:nvSpPr>
          <p:cNvPr id="3" name="h2pg-15"/>
          <p:cNvSpPr/>
          <p:nvPr/>
        </p:nvSpPr>
        <p:spPr>
          <a:xfrm>
            <a:off x="685800" y="1870862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83F78"/>
              </a:gs>
              <a:gs pos="100000">
                <a:srgbClr val="1D90B9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685800" y="2708453"/>
            <a:ext cx="3479292" cy="1966874"/>
          </a:xfrm>
          <a:prstGeom prst="roundRect">
            <a:avLst>
              <a:gd name="adj" fmla="val 5811"/>
            </a:avLst>
          </a:prstGeom>
          <a:solidFill>
            <a:srgbClr val="F6F5F4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0100" y="2708453"/>
            <a:ext cx="3251058" cy="47640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6" name="Shape 4"/>
          <p:cNvSpPr/>
          <p:nvPr/>
        </p:nvSpPr>
        <p:spPr>
          <a:xfrm>
            <a:off x="800100" y="4666183"/>
            <a:ext cx="3251058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685800" y="2822753"/>
            <a:ext cx="38130" cy="1738274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8" name="Shape 6"/>
          <p:cNvSpPr/>
          <p:nvPr/>
        </p:nvSpPr>
        <p:spPr>
          <a:xfrm>
            <a:off x="4155948" y="2822753"/>
            <a:ext cx="9510" cy="1738274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356202" y="2708453"/>
            <a:ext cx="3479292" cy="1966874"/>
          </a:xfrm>
          <a:prstGeom prst="roundRect">
            <a:avLst>
              <a:gd name="adj" fmla="val 5811"/>
            </a:avLst>
          </a:prstGeom>
          <a:solidFill>
            <a:srgbClr val="F6F5F4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470502" y="2708453"/>
            <a:ext cx="3251058" cy="47640"/>
          </a:xfrm>
          <a:prstGeom prst="rect">
            <a:avLst/>
          </a:prstGeom>
          <a:solidFill>
            <a:srgbClr val="805709"/>
          </a:solidFill>
          <a:ln/>
        </p:spPr>
      </p:sp>
      <p:sp>
        <p:nvSpPr>
          <p:cNvPr id="11" name="Shape 9"/>
          <p:cNvSpPr/>
          <p:nvPr/>
        </p:nvSpPr>
        <p:spPr>
          <a:xfrm>
            <a:off x="4470502" y="4666183"/>
            <a:ext cx="3251058" cy="9510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4356202" y="2822753"/>
            <a:ext cx="38130" cy="1738274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13" name="Shape 11"/>
          <p:cNvSpPr/>
          <p:nvPr/>
        </p:nvSpPr>
        <p:spPr>
          <a:xfrm>
            <a:off x="7826350" y="2822753"/>
            <a:ext cx="9510" cy="1738274"/>
          </a:xfrm>
          <a:prstGeom prst="rect">
            <a:avLst/>
          </a:prstGeom>
          <a:solidFill>
            <a:srgbClr val="D8D0C3">
              <a:alpha val="45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8025689" y="2708453"/>
            <a:ext cx="3480206" cy="1966874"/>
          </a:xfrm>
          <a:prstGeom prst="roundRect">
            <a:avLst>
              <a:gd name="adj" fmla="val 5811"/>
            </a:avLst>
          </a:prstGeom>
          <a:solidFill>
            <a:srgbClr val="F6F5F4"/>
          </a:solidFill>
          <a:ln w="9525">
            <a:solidFill>
              <a:srgbClr val="D8D0C3">
                <a:alpha val="45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025689" y="2822753"/>
            <a:ext cx="38130" cy="1738274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16" name="Shape 14"/>
          <p:cNvSpPr/>
          <p:nvPr/>
        </p:nvSpPr>
        <p:spPr>
          <a:xfrm>
            <a:off x="685800" y="4903927"/>
            <a:ext cx="10820095" cy="905256"/>
          </a:xfrm>
          <a:prstGeom prst="roundRect">
            <a:avLst>
              <a:gd name="adj" fmla="val 12626"/>
            </a:avLst>
          </a:prstGeom>
          <a:solidFill>
            <a:srgbClr val="EDEEEF"/>
          </a:solidFill>
          <a:ln w="9525">
            <a:solidFill>
              <a:srgbClr val="D8D0C3">
                <a:alpha val="45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85800" y="5018227"/>
            <a:ext cx="38130" cy="676290"/>
          </a:xfrm>
          <a:prstGeom prst="rect">
            <a:avLst/>
          </a:prstGeom>
          <a:solidFill>
            <a:srgbClr val="183F78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1068019"/>
            <a:ext cx="9037015" cy="7607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Three decisions protect the rollout</a:t>
            </a:r>
            <a:endParaRPr lang="en-US" sz="4050" dirty="0"/>
          </a:p>
        </p:txBody>
      </p:sp>
      <p:sp>
        <p:nvSpPr>
          <p:cNvPr id="19" name="Text 17"/>
          <p:cNvSpPr/>
          <p:nvPr/>
        </p:nvSpPr>
        <p:spPr>
          <a:xfrm>
            <a:off x="685800" y="2156155"/>
            <a:ext cx="8030261" cy="308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6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Keep the six stable hubs moving while the shared routing dependency is repaired.</a:t>
            </a:r>
            <a:endParaRPr lang="en-US" sz="1650" dirty="0"/>
          </a:p>
        </p:txBody>
      </p:sp>
      <p:sp>
        <p:nvSpPr>
          <p:cNvPr id="20" name="Text 18"/>
          <p:cNvSpPr/>
          <p:nvPr/>
        </p:nvSpPr>
        <p:spPr>
          <a:xfrm>
            <a:off x="952805" y="2985516"/>
            <a:ext cx="108813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 · APPROVE</a:t>
            </a:r>
            <a:endParaRPr lang="en-US" sz="970" dirty="0"/>
          </a:p>
        </p:txBody>
      </p:sp>
      <p:sp>
        <p:nvSpPr>
          <p:cNvPr id="21" name="Text 19"/>
          <p:cNvSpPr/>
          <p:nvPr/>
        </p:nvSpPr>
        <p:spPr>
          <a:xfrm>
            <a:off x="952805" y="3261665"/>
            <a:ext cx="2922422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7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Two integration engineers</a:t>
            </a:r>
            <a:endParaRPr lang="en-US" sz="1870" dirty="0"/>
          </a:p>
        </p:txBody>
      </p:sp>
      <p:sp>
        <p:nvSpPr>
          <p:cNvPr id="22" name="Text 20"/>
          <p:cNvSpPr/>
          <p:nvPr/>
        </p:nvSpPr>
        <p:spPr>
          <a:xfrm>
            <a:off x="952805" y="3675888"/>
            <a:ext cx="2346350" cy="812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Owner · Elena V.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Date · Today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Impact · Recover €16k / week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622292" y="2985516"/>
            <a:ext cx="804672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 · HOLD</a:t>
            </a:r>
            <a:endParaRPr lang="en-US" sz="970" dirty="0"/>
          </a:p>
        </p:txBody>
      </p:sp>
      <p:sp>
        <p:nvSpPr>
          <p:cNvPr id="24" name="Text 22"/>
          <p:cNvSpPr/>
          <p:nvPr/>
        </p:nvSpPr>
        <p:spPr>
          <a:xfrm>
            <a:off x="4622292" y="3261665"/>
            <a:ext cx="2883103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7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Final two hubs at the gate</a:t>
            </a:r>
            <a:endParaRPr lang="en-US" sz="1870" dirty="0"/>
          </a:p>
        </p:txBody>
      </p:sp>
      <p:sp>
        <p:nvSpPr>
          <p:cNvPr id="25" name="Text 23"/>
          <p:cNvSpPr/>
          <p:nvPr/>
        </p:nvSpPr>
        <p:spPr>
          <a:xfrm>
            <a:off x="4622292" y="3675888"/>
            <a:ext cx="2610612" cy="812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Owner · Mara I.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Date · 24 Sep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Impact · No manual routing debt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8292694" y="2947111"/>
            <a:ext cx="784555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183F7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 · LOCK</a:t>
            </a:r>
            <a:endParaRPr lang="en-US" sz="970" dirty="0"/>
          </a:p>
        </p:txBody>
      </p:sp>
      <p:sp>
        <p:nvSpPr>
          <p:cNvPr id="27" name="Text 25"/>
          <p:cNvSpPr/>
          <p:nvPr/>
        </p:nvSpPr>
        <p:spPr>
          <a:xfrm>
            <a:off x="8292694" y="3223260"/>
            <a:ext cx="2277770" cy="349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70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Champion coverage</a:t>
            </a:r>
            <a:endParaRPr lang="en-US" sz="1870" dirty="0"/>
          </a:p>
        </p:txBody>
      </p:sp>
      <p:sp>
        <p:nvSpPr>
          <p:cNvPr id="28" name="Text 26"/>
          <p:cNvSpPr/>
          <p:nvPr/>
        </p:nvSpPr>
        <p:spPr>
          <a:xfrm>
            <a:off x="8292694" y="3637483"/>
            <a:ext cx="2321662" cy="812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Owner · Jonas K.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Date · 20 Sep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Impact · 32 trained operators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952805" y="5104181"/>
            <a:ext cx="1158545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720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Decision rule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952805" y="5361127"/>
            <a:ext cx="6529730" cy="25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5F66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Expand only when routing clears and every final-hub shift has a trained champion.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5F6673"/>
      </a:dk1>
      <a:lt1>
        <a:srgbClr val="F5F1E8"/>
      </a:lt1>
      <a:dk2>
        <a:srgbClr val="44546A"/>
      </a:dk2>
      <a:lt2>
        <a:srgbClr val="E7E6E6"/>
      </a:lt2>
      <a:accent1>
        <a:srgbClr val="183F78"/>
      </a:accent1>
      <a:accent2>
        <a:srgbClr val="A53B35"/>
      </a:accent2>
      <a:accent3>
        <a:srgbClr val="2563A8"/>
      </a:accent3>
      <a:accent4>
        <a:srgbClr val="A8730C"/>
      </a:accent4>
      <a:accent5>
        <a:srgbClr val="2F7D4F"/>
      </a:accent5>
      <a:accent6>
        <a:srgbClr val="A06E1C"/>
      </a:accent6>
      <a:hlink>
        <a:srgbClr val="183F78"/>
      </a:hlink>
      <a:folHlink>
        <a:srgbClr val="954F72"/>
      </a:folHlink>
    </a:clrScheme>
    <a:fontScheme name="Office">
      <a:majorFont>
        <a:latin typeface="Trebuchet MS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Trebuchet MS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unPaper · www.unpaper.ai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Aster Relay · Quiet Keyline · Branded minimal</dc:title>
  <dc:subject>Aster Relay · Quiet Keyline · Branded minimal</dc:subject>
  <dc:creator>unPaper</dc:creator>
  <cp:lastModifiedBy>unPaper</cp:lastModifiedBy>
  <cp:revision>1</cp:revision>
  <dcterms:created xsi:type="dcterms:W3CDTF">2026-09-03T16:56:25Z</dcterms:created>
  <dcterms:modified xsi:type="dcterms:W3CDTF">2026-09-03T16:56:25Z</dcterms:modified>
</cp:coreProperties>
</file>