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overall status is Amber. Delivery remains recoverable, but the plan now depends on funding the integration response and approving the revised site sequence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recovery plan is deliberately short and dated. Its critical gate is 16 July, when all six Oakport blockers must be closed and the remaining priority backlog reduced to four.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ERP integration is the only Red workstream and is driving the overall Amber rating. Platform stability and training performance provide a sound base for recovery.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movement is Oakport, which shifts from 9 to 30 August. The downstream sequence absorbs part of that delay, leaving final completion seven days later than baseline.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live sites have both delivered first-14-day accuracy above 98.8 percent. Rivermark remains on its original date and is the next proof point before Oakport.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priority defects have fallen from 31 to 17 over five Fridays. Recovery requires the rate to accelerate so the backlog reaches four by 16 July, including closure of all six Oakport blockers.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forecast overrun is concentrated in integration recovery and extended site support. Lower travel offsets only a small part of the increase, leaving EAC 3.2 percent over the approved budget.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Operational results at North Quay and Vale Cross support the benefits case. Annualized benefit is currently €0.09m below plan, but the full program benefit remains achievable if the rollout sequence is protected.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integration risk has both a named owner and quantified exposure. The brief does not supply owners for the other three risks, so the governance gap is made explicit for resolution rather than hidden by assumptions.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decisions are required this week. Authorize the €0.22m contingency by 3 July, then approve Oakport's move and the downstream dates by 5 July to preserve the 15 November forecast and keep the €0.62m benefit case achievable.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Deck-background-1-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B9C2CD"/>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10171F"/>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5AA0E0"/>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10171F"/>
                </a:solidFill>
                <a:latin typeface="Arial" pitchFamily="34" charset="0"/>
                <a:ea typeface="Arial" pitchFamily="34" charset="-122"/>
                <a:cs typeface="Arial" pitchFamily="34" charset="-120"/>
              </a:defRPr>
            </a:lvl1pPr>
          </a:lstStyle>
          <a:p>
            <a:pPr algn="l" indent="0" marL="0">
              <a:buNone/>
            </a:pPr>
            <a:r>
              <a:rPr lang="en-US" sz="4000" b="1" dirty="0">
                <a:solidFill>
                  <a:srgbClr val="10171F"/>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545B65"/>
                </a:solidFill>
                <a:latin typeface="Arial" pitchFamily="34" charset="0"/>
                <a:ea typeface="Arial" pitchFamily="34" charset="-122"/>
                <a:cs typeface="Arial" pitchFamily="34" charset="-120"/>
              </a:defRPr>
            </a:lvl1pPr>
          </a:lstStyle>
          <a:p>
            <a:pPr algn="l" indent="0" marL="0">
              <a:buNone/>
            </a:pPr>
            <a:r>
              <a:rPr lang="en-US" sz="1600" dirty="0">
                <a:solidFill>
                  <a:srgbClr val="545B65"/>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545B65"/>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10171F"/>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B9C2CD"/>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5AA0E0"/>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B9C2CD"/>
                </a:solidFill>
                <a:latin typeface="Arial" pitchFamily="34" charset="0"/>
                <a:ea typeface="Arial" pitchFamily="34" charset="-122"/>
                <a:cs typeface="Arial" pitchFamily="34" charset="-120"/>
              </a:defRPr>
            </a:lvl1pPr>
          </a:lstStyle>
          <a:p>
            <a:pPr algn="l" indent="0" marL="0">
              <a:buNone/>
            </a:pPr>
            <a:r>
              <a:rPr lang="en-US" sz="4000" b="1" dirty="0">
                <a:solidFill>
                  <a:srgbClr val="B9C2CD"/>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757E87"/>
                </a:solidFill>
                <a:latin typeface="Arial" pitchFamily="34" charset="0"/>
                <a:ea typeface="Arial" pitchFamily="34" charset="-122"/>
                <a:cs typeface="Arial" pitchFamily="34" charset="-120"/>
              </a:defRPr>
            </a:lvl1pPr>
          </a:lstStyle>
          <a:p>
            <a:pPr algn="l" indent="0" marL="0">
              <a:buNone/>
            </a:pPr>
            <a:r>
              <a:rPr lang="en-US" sz="1600" dirty="0">
                <a:solidFill>
                  <a:srgbClr val="757E87"/>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757E87"/>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B9C2CD"/>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5AA0E0"/>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5AA0E0"/>
                </a:solidFill>
                <a:latin typeface="Arial" pitchFamily="34" charset="0"/>
                <a:ea typeface="Arial" pitchFamily="34" charset="-122"/>
                <a:cs typeface="Arial" pitchFamily="34" charset="-120"/>
              </a:defRPr>
            </a:lvl1pPr>
          </a:lstStyle>
          <a:p>
            <a:pPr algn="l" indent="0" marL="0">
              <a:buNone/>
            </a:pPr>
            <a:r>
              <a:rPr lang="en-US" sz="1200" b="1" dirty="0">
                <a:solidFill>
                  <a:srgbClr val="5AA0E0"/>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10171F"/>
                </a:solidFill>
                <a:latin typeface="Arial" pitchFamily="34" charset="0"/>
                <a:ea typeface="Arial" pitchFamily="34" charset="-122"/>
                <a:cs typeface="Arial" pitchFamily="34" charset="-120"/>
              </a:defRPr>
            </a:lvl1pPr>
          </a:lstStyle>
          <a:p>
            <a:pPr algn="l" indent="0" marL="0">
              <a:buNone/>
            </a:pPr>
            <a:r>
              <a:rPr lang="en-US" sz="3400" b="1" dirty="0">
                <a:solidFill>
                  <a:srgbClr val="10171F"/>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545B65"/>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545B65"/>
                </a:solidFill>
                <a:latin typeface="Arial"/>
                <a:ea typeface="Arial"/>
                <a:cs typeface="Arial"/>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10171F"/>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5AA0E0"/>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5AA0E0"/>
                </a:solidFill>
                <a:latin typeface="Arial" pitchFamily="34" charset="0"/>
                <a:ea typeface="Arial" pitchFamily="34" charset="-122"/>
                <a:cs typeface="Arial" pitchFamily="34" charset="-120"/>
              </a:defRPr>
            </a:lvl1pPr>
          </a:lstStyle>
          <a:p>
            <a:pPr algn="l" indent="0" marL="0">
              <a:buNone/>
            </a:pPr>
            <a:r>
              <a:rPr lang="en-US" sz="1200" b="1" dirty="0">
                <a:solidFill>
                  <a:srgbClr val="5AA0E0"/>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B9C2CD"/>
                </a:solidFill>
                <a:latin typeface="Arial" pitchFamily="34" charset="0"/>
                <a:ea typeface="Arial" pitchFamily="34" charset="-122"/>
                <a:cs typeface="Arial" pitchFamily="34" charset="-120"/>
              </a:defRPr>
            </a:lvl1pPr>
          </a:lstStyle>
          <a:p>
            <a:pPr algn="l" indent="0" marL="0">
              <a:buNone/>
            </a:pPr>
            <a:r>
              <a:rPr lang="en-US" sz="3400" b="1" dirty="0">
                <a:solidFill>
                  <a:srgbClr val="B9C2CD"/>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757E87"/>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757E87"/>
                </a:solidFill>
                <a:latin typeface="Arial"/>
                <a:ea typeface="Arial"/>
                <a:cs typeface="Arial"/>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B9C2CD"/>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10171F"/>
                </a:solidFill>
                <a:latin typeface="Arial" pitchFamily="34" charset="0"/>
                <a:ea typeface="Arial" pitchFamily="34" charset="-122"/>
                <a:cs typeface="Arial" pitchFamily="34" charset="-120"/>
              </a:defRPr>
            </a:lvl1pPr>
          </a:lstStyle>
          <a:p>
            <a:pPr algn="l" indent="0" marL="0">
              <a:buNone/>
            </a:pPr>
            <a:r>
              <a:rPr lang="en-US" sz="2200" b="1" dirty="0">
                <a:solidFill>
                  <a:srgbClr val="10171F"/>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9BA3AE"/>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10171F"/>
                </a:solidFill>
                <a:latin typeface="Arial" pitchFamily="34" charset="0"/>
                <a:ea typeface="Arial" pitchFamily="34" charset="-122"/>
                <a:cs typeface="Arial" pitchFamily="34" charset="-120"/>
              </a:defRPr>
            </a:lvl1pPr>
          </a:lstStyle>
          <a:p>
            <a:pPr algn="l" indent="0" marL="0">
              <a:buNone/>
            </a:pPr>
            <a:r>
              <a:rPr lang="en-US" sz="1400" dirty="0">
                <a:solidFill>
                  <a:srgbClr val="10171F"/>
                </a:solidFill>
                <a:latin typeface="Arial" pitchFamily="34" charset="0"/>
                <a:ea typeface="Arial" pitchFamily="34" charset="-122"/>
                <a:cs typeface="Arial"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545B65"/>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545B65"/>
                </a:solidFill>
                <a:latin typeface="Arial"/>
                <a:ea typeface="Arial"/>
                <a:cs typeface="Arial"/>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B9C2CD"/>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545B65"/>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545B65"/>
                </a:solidFill>
                <a:latin typeface="Arial"/>
                <a:ea typeface="Arial"/>
                <a:cs typeface="Arial"/>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B9C2CD"/>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5AA0E0"/>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10171F"/>
                </a:solidFill>
                <a:latin typeface="Arial" pitchFamily="34" charset="0"/>
                <a:ea typeface="Arial" pitchFamily="34" charset="-122"/>
                <a:cs typeface="Arial" pitchFamily="34" charset="-120"/>
              </a:defRPr>
            </a:lvl1pPr>
          </a:lstStyle>
          <a:p>
            <a:pPr algn="l" indent="0" marL="0">
              <a:buNone/>
            </a:pPr>
            <a:r>
              <a:rPr lang="en-US" sz="4000" b="1" dirty="0">
                <a:solidFill>
                  <a:srgbClr val="10171F"/>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545B65"/>
                </a:solidFill>
                <a:latin typeface="Arial" pitchFamily="34" charset="0"/>
                <a:ea typeface="Arial" pitchFamily="34" charset="-122"/>
                <a:cs typeface="Arial" pitchFamily="34" charset="-120"/>
              </a:defRPr>
            </a:lvl1pPr>
          </a:lstStyle>
          <a:p>
            <a:pPr algn="l" indent="0" marL="0">
              <a:buNone/>
            </a:pPr>
            <a:r>
              <a:rPr lang="en-US" sz="1400" dirty="0">
                <a:solidFill>
                  <a:srgbClr val="545B65"/>
                </a:solidFill>
                <a:latin typeface="Arial" pitchFamily="34" charset="0"/>
                <a:ea typeface="Arial" pitchFamily="34" charset="-122"/>
                <a:cs typeface="Arial" pitchFamily="34" charset="-120"/>
              </a:rPr>
              <a:t>Contact · next step</a:t>
            </a:r>
            <a:endParaRPr lang="en-US" sz="140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ck background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545B65"/>
                </a:solidFill>
                <a:latin typeface="Arial"/>
                <a:ea typeface="Arial"/>
                <a:cs typeface="Arial"/>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slideLayout" Target="../slideLayouts/slideLayout9.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Shape 0"/>
          <p:cNvSpPr/>
          <p:nvPr/>
        </p:nvSpPr>
        <p:spPr>
          <a:xfrm>
            <a:off x="685800" y="576072"/>
            <a:ext cx="285293" cy="19202"/>
          </a:xfrm>
          <a:prstGeom prst="rect">
            <a:avLst/>
          </a:prstGeom>
          <a:solidFill>
            <a:srgbClr val="34D399"/>
          </a:solidFill>
          <a:ln/>
        </p:spPr>
      </p:sp>
      <p:sp>
        <p:nvSpPr>
          <p:cNvPr id="4" name="Text 1"/>
          <p:cNvSpPr/>
          <p:nvPr/>
        </p:nvSpPr>
        <p:spPr>
          <a:xfrm>
            <a:off x="1085393" y="523951"/>
            <a:ext cx="1034186" cy="142646"/>
          </a:xfrm>
          <a:prstGeom prst="rect">
            <a:avLst/>
          </a:prstGeom>
          <a:noFill/>
          <a:ln/>
        </p:spPr>
        <p:txBody>
          <a:bodyPr wrap="none" lIns="0" tIns="0" rIns="0" bIns="0" rtlCol="0" anchor="t"/>
          <a:lstStyle/>
          <a:p>
            <a:pPr algn="l" indent="0" marL="0">
              <a:buNone/>
            </a:pPr>
            <a:r>
              <a:rPr lang="en-US" sz="820" b="1" spc="99" kern="0" dirty="0">
                <a:solidFill>
                  <a:srgbClr val="9AABC0"/>
                </a:solidFill>
                <a:latin typeface="Arial" pitchFamily="34" charset="0"/>
                <a:ea typeface="Arial" pitchFamily="34" charset="-122"/>
                <a:cs typeface="Arial" pitchFamily="34" charset="-120"/>
              </a:rPr>
              <a:t>STATUS UPDATE</a:t>
            </a:r>
            <a:endParaRPr lang="en-US" sz="820" dirty="0"/>
          </a:p>
        </p:txBody>
      </p:sp>
      <p:sp>
        <p:nvSpPr>
          <p:cNvPr id="5" name="Text 2"/>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6FB"/>
                </a:solidFill>
                <a:latin typeface="Arial" pitchFamily="34" charset="0"/>
                <a:ea typeface="Arial" pitchFamily="34" charset="-122"/>
                <a:cs typeface="Arial" pitchFamily="34" charset="-120"/>
              </a:rPr>
              <a:t>DECISION DECK</a:t>
            </a:r>
            <a:endParaRPr lang="en-US" sz="900" dirty="0"/>
          </a:p>
        </p:txBody>
      </p:sp>
      <p:sp>
        <p:nvSpPr>
          <p:cNvPr id="6" name="Text 3"/>
          <p:cNvSpPr/>
          <p:nvPr/>
        </p:nvSpPr>
        <p:spPr>
          <a:xfrm>
            <a:off x="685800" y="1702613"/>
            <a:ext cx="4689043" cy="1851660"/>
          </a:xfrm>
          <a:prstGeom prst="rect">
            <a:avLst/>
          </a:prstGeom>
          <a:noFill/>
          <a:ln/>
        </p:spPr>
        <p:txBody>
          <a:bodyPr wrap="none" lIns="0" tIns="0" rIns="0" bIns="0" rtlCol="0" anchor="t"/>
          <a:lstStyle/>
          <a:p>
            <a:pPr algn="l" indent="0" marL="0">
              <a:lnSpc>
                <a:spcPts val="6150"/>
              </a:lnSpc>
              <a:buNone/>
            </a:pPr>
            <a:r>
              <a:rPr lang="en-US" sz="6150" b="1" spc="-184" kern="0" dirty="0">
                <a:solidFill>
                  <a:srgbClr val="F2F6FB"/>
                </a:solidFill>
                <a:latin typeface="Arial" pitchFamily="34" charset="0"/>
                <a:ea typeface="Arial" pitchFamily="34" charset="-122"/>
                <a:cs typeface="Arial" pitchFamily="34" charset="-120"/>
              </a:rPr>
              <a:t>Project Atlas</a:t>
            </a:r>
            <a:endParaRPr lang="en-US" sz="6150" dirty="0"/>
          </a:p>
          <a:p>
            <a:pPr algn="l" indent="0" marL="0">
              <a:lnSpc>
                <a:spcPts val="6150"/>
              </a:lnSpc>
              <a:buNone/>
            </a:pPr>
            <a:r>
              <a:rPr lang="en-US" sz="6150" b="1" spc="-184" kern="0" dirty="0">
                <a:solidFill>
                  <a:srgbClr val="34D399"/>
                </a:solidFill>
                <a:latin typeface="Arial" pitchFamily="34" charset="0"/>
                <a:ea typeface="Arial" pitchFamily="34" charset="-122"/>
                <a:cs typeface="Arial" pitchFamily="34" charset="-120"/>
              </a:rPr>
              <a:t>rollout status</a:t>
            </a:r>
            <a:endParaRPr lang="en-US" sz="6150" dirty="0"/>
          </a:p>
        </p:txBody>
      </p:sp>
      <p:sp>
        <p:nvSpPr>
          <p:cNvPr id="7" name="Text 4"/>
          <p:cNvSpPr/>
          <p:nvPr/>
        </p:nvSpPr>
        <p:spPr>
          <a:xfrm>
            <a:off x="685800" y="3645713"/>
            <a:ext cx="9479585" cy="1069848"/>
          </a:xfrm>
          <a:prstGeom prst="rect">
            <a:avLst/>
          </a:prstGeom>
          <a:noFill/>
          <a:ln/>
        </p:spPr>
        <p:txBody>
          <a:bodyPr wrap="none" lIns="0" tIns="0" rIns="0" bIns="0" rtlCol="0" anchor="t"/>
          <a:lstStyle/>
          <a:p>
            <a:pPr algn="l" indent="0" marL="0">
              <a:lnSpc>
                <a:spcPts val="2810"/>
              </a:lnSpc>
              <a:buNone/>
            </a:pPr>
            <a:r>
              <a:rPr lang="en-US" sz="1870" b="1" dirty="0">
                <a:solidFill>
                  <a:srgbClr val="F2F6FB"/>
                </a:solidFill>
                <a:latin typeface="Arial" pitchFamily="34" charset="0"/>
                <a:ea typeface="Arial" pitchFamily="34" charset="-122"/>
                <a:cs typeface="Arial" pitchFamily="34" charset="-120"/>
              </a:rPr>
              <a:t>Overall status: Amber.</a:t>
            </a:r>
            <a:pPr algn="l" indent="0" marL="0">
              <a:lnSpc>
                <a:spcPts val="2810"/>
              </a:lnSpc>
              <a:buNone/>
            </a:pPr>
            <a:r>
              <a:rPr lang="en-US" sz="1870" dirty="0">
                <a:solidFill>
                  <a:srgbClr val="C4D0E0"/>
                </a:solidFill>
                <a:latin typeface="Arial" pitchFamily="34" charset="0"/>
                <a:ea typeface="Arial" pitchFamily="34" charset="-122"/>
                <a:cs typeface="Arial" pitchFamily="34" charset="-120"/>
              </a:rPr>
              <a:t> Two distribution centers are live and stable, Rivermark is ready,</a:t>
            </a:r>
            <a:endParaRPr lang="en-US" sz="1870" dirty="0"/>
          </a:p>
          <a:p>
            <a:pPr algn="l" indent="0" marL="0">
              <a:lnSpc>
                <a:spcPts val="2810"/>
              </a:lnSpc>
              <a:buNone/>
            </a:pPr>
            <a:r>
              <a:rPr lang="en-US" sz="1870" dirty="0">
                <a:solidFill>
                  <a:srgbClr val="C4D0E0"/>
                </a:solidFill>
                <a:latin typeface="Arial" pitchFamily="34" charset="0"/>
                <a:ea typeface="Arial" pitchFamily="34" charset="-122"/>
                <a:cs typeface="Arial" pitchFamily="34" charset="-120"/>
              </a:rPr>
              <a:t>but integration defects have consumed schedule buffer. Oakport must move by three</a:t>
            </a:r>
            <a:endParaRPr lang="en-US" sz="1870" dirty="0"/>
          </a:p>
          <a:p>
            <a:pPr algn="l" indent="0" marL="0">
              <a:lnSpc>
                <a:spcPts val="2810"/>
              </a:lnSpc>
              <a:buNone/>
            </a:pPr>
            <a:r>
              <a:rPr lang="en-US" sz="1870" dirty="0">
                <a:solidFill>
                  <a:srgbClr val="C4D0E0"/>
                </a:solidFill>
                <a:latin typeface="Arial" pitchFamily="34" charset="0"/>
                <a:ea typeface="Arial" pitchFamily="34" charset="-122"/>
                <a:cs typeface="Arial" pitchFamily="34" charset="-120"/>
              </a:rPr>
              <a:t>weeks. Benefits remain achievable if two decisions are made this week.</a:t>
            </a:r>
            <a:endParaRPr lang="en-US" sz="1870" dirty="0"/>
          </a:p>
        </p:txBody>
      </p:sp>
      <p:sp>
        <p:nvSpPr>
          <p:cNvPr id="8" name="Text 5"/>
          <p:cNvSpPr/>
          <p:nvPr/>
        </p:nvSpPr>
        <p:spPr>
          <a:xfrm>
            <a:off x="685800" y="4850892"/>
            <a:ext cx="9182405" cy="152705"/>
          </a:xfrm>
          <a:prstGeom prst="rect">
            <a:avLst/>
          </a:prstGeom>
          <a:noFill/>
          <a:ln/>
        </p:spPr>
        <p:txBody>
          <a:bodyPr wrap="none" lIns="0" tIns="0" rIns="0" bIns="0" rtlCol="0" anchor="t"/>
          <a:lstStyle/>
          <a:p>
            <a:pPr algn="l" indent="0" marL="0">
              <a:buNone/>
            </a:pPr>
            <a:r>
              <a:rPr lang="en-US" sz="900" spc="27" kern="0" dirty="0">
                <a:solidFill>
                  <a:srgbClr val="6D7E94"/>
                </a:solidFill>
                <a:latin typeface="Consolas" pitchFamily="34" charset="0"/>
                <a:ea typeface="Consolas" pitchFamily="34" charset="-122"/>
                <a:cs typeface="Consolas" pitchFamily="34" charset="-120"/>
              </a:rPr>
              <a:t>Reporting date: 30 June 2027 · Audience: COO, CFO, operations director, program sponsor and site leads · Source: user brief.</a:t>
            </a:r>
            <a:endParaRPr lang="en-US" sz="900" dirty="0"/>
          </a:p>
        </p:txBody>
      </p:sp>
      <p:sp>
        <p:nvSpPr>
          <p:cNvPr id="9" name="Text 6"/>
          <p:cNvSpPr/>
          <p:nvPr/>
        </p:nvSpPr>
        <p:spPr>
          <a:xfrm>
            <a:off x="10480853" y="6305702"/>
            <a:ext cx="1053389" cy="152705"/>
          </a:xfrm>
          <a:prstGeom prst="rect">
            <a:avLst/>
          </a:prstGeom>
          <a:noFill/>
          <a:ln/>
        </p:spPr>
        <p:txBody>
          <a:bodyPr wrap="none" lIns="0" tIns="0" rIns="0" bIns="0" rtlCol="0" anchor="t"/>
          <a:lstStyle/>
          <a:p>
            <a:pPr algn="l" indent="0" marL="0">
              <a:buNone/>
            </a:pPr>
            <a:r>
              <a:rPr lang="en-US" sz="900" spc="90" kern="0" dirty="0">
                <a:solidFill>
                  <a:srgbClr val="6D7E94"/>
                </a:solidFill>
                <a:latin typeface="Arial" pitchFamily="34" charset="0"/>
                <a:ea typeface="Arial" pitchFamily="34" charset="-122"/>
                <a:cs typeface="Arial" pitchFamily="34" charset="-120"/>
              </a:rPr>
              <a:t>DECISION DECK</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Shape 0"/>
          <p:cNvSpPr/>
          <p:nvPr/>
        </p:nvSpPr>
        <p:spPr>
          <a:xfrm>
            <a:off x="685800" y="1490472"/>
            <a:ext cx="10820095" cy="9510"/>
          </a:xfrm>
          <a:prstGeom prst="rect">
            <a:avLst/>
          </a:prstGeom>
          <a:solidFill>
            <a:srgbClr val="96AAC3">
              <a:alpha val="18000"/>
            </a:srgbClr>
          </a:solidFill>
          <a:ln/>
        </p:spPr>
      </p:sp>
      <p:sp>
        <p:nvSpPr>
          <p:cNvPr id="4" name="Shape 1"/>
          <p:cNvSpPr/>
          <p:nvPr/>
        </p:nvSpPr>
        <p:spPr>
          <a:xfrm>
            <a:off x="685800" y="1462126"/>
            <a:ext cx="513893" cy="28346"/>
          </a:xfrm>
          <a:prstGeom prst="rect">
            <a:avLst/>
          </a:prstGeom>
          <a:solidFill>
            <a:srgbClr val="5AA0E0"/>
          </a:solidFill>
          <a:ln/>
        </p:spPr>
      </p:sp>
      <p:sp>
        <p:nvSpPr>
          <p:cNvPr id="5" name="Shape 2"/>
          <p:cNvSpPr/>
          <p:nvPr/>
        </p:nvSpPr>
        <p:spPr>
          <a:xfrm>
            <a:off x="685800" y="1791310"/>
            <a:ext cx="1538935" cy="2018995"/>
          </a:xfrm>
          <a:prstGeom prst="roundRect">
            <a:avLst>
              <a:gd name="adj" fmla="val 7427"/>
            </a:avLst>
          </a:prstGeom>
          <a:solidFill>
            <a:srgbClr val="172029"/>
          </a:solidFill>
          <a:ln w="9525">
            <a:solidFill>
              <a:srgbClr val="96AAC3">
                <a:alpha val="18000"/>
              </a:srgbClr>
            </a:solidFill>
            <a:prstDash val="solid"/>
          </a:ln>
        </p:spPr>
      </p:sp>
      <p:sp>
        <p:nvSpPr>
          <p:cNvPr id="6" name="h2pc-2"/>
          <p:cNvSpPr/>
          <p:nvPr/>
        </p:nvSpPr>
        <p:spPr>
          <a:xfrm>
            <a:off x="2358238" y="2695651"/>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5AA0E0"/>
            </a:solidFill>
            <a:prstDash val="solid"/>
          </a:ln>
        </p:spPr>
      </p:sp>
      <p:sp>
        <p:nvSpPr>
          <p:cNvPr id="7" name="Shape 4"/>
          <p:cNvSpPr/>
          <p:nvPr/>
        </p:nvSpPr>
        <p:spPr>
          <a:xfrm>
            <a:off x="3005633" y="1890979"/>
            <a:ext cx="1538935" cy="1819656"/>
          </a:xfrm>
          <a:prstGeom prst="roundRect">
            <a:avLst>
              <a:gd name="adj" fmla="val 7427"/>
            </a:avLst>
          </a:prstGeom>
          <a:solidFill>
            <a:srgbClr val="172029"/>
          </a:solidFill>
          <a:ln w="9525">
            <a:solidFill>
              <a:srgbClr val="96AAC3">
                <a:alpha val="18000"/>
              </a:srgbClr>
            </a:solidFill>
            <a:prstDash val="solid"/>
          </a:ln>
        </p:spPr>
      </p:sp>
      <p:sp>
        <p:nvSpPr>
          <p:cNvPr id="8" name="h2pc-3"/>
          <p:cNvSpPr/>
          <p:nvPr/>
        </p:nvSpPr>
        <p:spPr>
          <a:xfrm>
            <a:off x="4678985" y="2695651"/>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5AA0E0"/>
            </a:solidFill>
            <a:prstDash val="solid"/>
          </a:ln>
        </p:spPr>
      </p:sp>
      <p:sp>
        <p:nvSpPr>
          <p:cNvPr id="9" name="Shape 6"/>
          <p:cNvSpPr/>
          <p:nvPr/>
        </p:nvSpPr>
        <p:spPr>
          <a:xfrm>
            <a:off x="5326380" y="1690726"/>
            <a:ext cx="1538935" cy="2219249"/>
          </a:xfrm>
          <a:prstGeom prst="roundRect">
            <a:avLst>
              <a:gd name="adj" fmla="val 7427"/>
            </a:avLst>
          </a:prstGeom>
          <a:solidFill>
            <a:srgbClr val="172029"/>
          </a:solidFill>
          <a:ln w="9525">
            <a:solidFill>
              <a:srgbClr val="96AAC3">
                <a:alpha val="18000"/>
              </a:srgbClr>
            </a:solidFill>
            <a:prstDash val="solid"/>
          </a:ln>
        </p:spPr>
      </p:sp>
      <p:sp>
        <p:nvSpPr>
          <p:cNvPr id="10" name="h2pc-4"/>
          <p:cNvSpPr/>
          <p:nvPr/>
        </p:nvSpPr>
        <p:spPr>
          <a:xfrm>
            <a:off x="6998818" y="2695651"/>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5AA0E0"/>
            </a:solidFill>
            <a:prstDash val="solid"/>
          </a:ln>
        </p:spPr>
      </p:sp>
      <p:sp>
        <p:nvSpPr>
          <p:cNvPr id="11" name="Shape 8"/>
          <p:cNvSpPr/>
          <p:nvPr/>
        </p:nvSpPr>
        <p:spPr>
          <a:xfrm>
            <a:off x="7646213" y="1791310"/>
            <a:ext cx="1538935" cy="2018995"/>
          </a:xfrm>
          <a:prstGeom prst="roundRect">
            <a:avLst>
              <a:gd name="adj" fmla="val 7427"/>
            </a:avLst>
          </a:prstGeom>
          <a:solidFill>
            <a:srgbClr val="172029"/>
          </a:solidFill>
          <a:ln w="9525">
            <a:solidFill>
              <a:srgbClr val="96AAC3">
                <a:alpha val="18000"/>
              </a:srgbClr>
            </a:solidFill>
            <a:prstDash val="solid"/>
          </a:ln>
        </p:spPr>
      </p:sp>
      <p:sp>
        <p:nvSpPr>
          <p:cNvPr id="12" name="h2pc-5"/>
          <p:cNvSpPr/>
          <p:nvPr/>
        </p:nvSpPr>
        <p:spPr>
          <a:xfrm>
            <a:off x="9318650" y="2695651"/>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5AA0E0"/>
            </a:solidFill>
            <a:prstDash val="solid"/>
          </a:ln>
        </p:spPr>
      </p:sp>
      <p:sp>
        <p:nvSpPr>
          <p:cNvPr id="13" name="Shape 10"/>
          <p:cNvSpPr/>
          <p:nvPr/>
        </p:nvSpPr>
        <p:spPr>
          <a:xfrm>
            <a:off x="9966960" y="1791310"/>
            <a:ext cx="1538935" cy="2018995"/>
          </a:xfrm>
          <a:prstGeom prst="roundRect">
            <a:avLst>
              <a:gd name="adj" fmla="val 7427"/>
            </a:avLst>
          </a:prstGeom>
          <a:solidFill>
            <a:srgbClr val="172029"/>
          </a:solidFill>
          <a:ln w="9525">
            <a:solidFill>
              <a:srgbClr val="96AAC3">
                <a:alpha val="18000"/>
              </a:srgbClr>
            </a:solidFill>
            <a:prstDash val="solid"/>
          </a:ln>
        </p:spPr>
      </p:sp>
      <p:sp>
        <p:nvSpPr>
          <p:cNvPr id="14" name="Shape 11"/>
          <p:cNvSpPr/>
          <p:nvPr/>
        </p:nvSpPr>
        <p:spPr>
          <a:xfrm>
            <a:off x="685800" y="4138574"/>
            <a:ext cx="3467405" cy="1367942"/>
          </a:xfrm>
          <a:prstGeom prst="roundRect">
            <a:avLst>
              <a:gd name="adj" fmla="val 11163"/>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5" name="Shape 12"/>
          <p:cNvSpPr/>
          <p:nvPr/>
        </p:nvSpPr>
        <p:spPr>
          <a:xfrm>
            <a:off x="4362602" y="4138574"/>
            <a:ext cx="3467405" cy="1367942"/>
          </a:xfrm>
          <a:prstGeom prst="roundRect">
            <a:avLst>
              <a:gd name="adj" fmla="val 11163"/>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6" name="Shape 13"/>
          <p:cNvSpPr/>
          <p:nvPr/>
        </p:nvSpPr>
        <p:spPr>
          <a:xfrm>
            <a:off x="8038490" y="4138574"/>
            <a:ext cx="3467405" cy="1367942"/>
          </a:xfrm>
          <a:prstGeom prst="roundRect">
            <a:avLst>
              <a:gd name="adj" fmla="val 11163"/>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7" name="Shape 14"/>
          <p:cNvSpPr/>
          <p:nvPr/>
        </p:nvSpPr>
        <p:spPr>
          <a:xfrm>
            <a:off x="685800" y="6162142"/>
            <a:ext cx="10820095" cy="9510"/>
          </a:xfrm>
          <a:prstGeom prst="rect">
            <a:avLst/>
          </a:prstGeom>
          <a:solidFill>
            <a:srgbClr val="96AAC3">
              <a:alpha val="18000"/>
            </a:srgbClr>
          </a:solidFill>
          <a:ln/>
        </p:spPr>
      </p:sp>
      <p:sp>
        <p:nvSpPr>
          <p:cNvPr id="18" name="Text 15"/>
          <p:cNvSpPr/>
          <p:nvPr/>
        </p:nvSpPr>
        <p:spPr>
          <a:xfrm>
            <a:off x="685800" y="513893"/>
            <a:ext cx="1304849"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10</a:t>
            </a:r>
            <a:pPr algn="l" indent="0" marL="0">
              <a:buNone/>
            </a:pPr>
            <a:r>
              <a:rPr lang="en-US" sz="900" spc="90" kern="0" dirty="0">
                <a:solidFill>
                  <a:srgbClr val="88929C"/>
                </a:solidFill>
                <a:latin typeface="Arial" pitchFamily="34" charset="0"/>
                <a:ea typeface="Arial" pitchFamily="34" charset="-122"/>
                <a:cs typeface="Arial" pitchFamily="34" charset="-120"/>
              </a:rPr>
              <a:t> RECOVERY PLAN</a:t>
            </a:r>
            <a:endParaRPr lang="en-US" sz="900" dirty="0"/>
          </a:p>
        </p:txBody>
      </p:sp>
      <p:sp>
        <p:nvSpPr>
          <p:cNvPr id="19" name="Text 16"/>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20" name="Text 17"/>
          <p:cNvSpPr/>
          <p:nvPr/>
        </p:nvSpPr>
        <p:spPr>
          <a:xfrm>
            <a:off x="685800" y="922630"/>
            <a:ext cx="8137246"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Five dated actions protect the revised sequence</a:t>
            </a:r>
            <a:endParaRPr lang="en-US" sz="2850" dirty="0"/>
          </a:p>
        </p:txBody>
      </p:sp>
      <p:sp>
        <p:nvSpPr>
          <p:cNvPr id="21" name="Text 18"/>
          <p:cNvSpPr/>
          <p:nvPr/>
        </p:nvSpPr>
        <p:spPr>
          <a:xfrm>
            <a:off x="886054" y="2009851"/>
            <a:ext cx="464515"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7 JUL</a:t>
            </a:r>
            <a:endParaRPr lang="en-US" sz="900" dirty="0"/>
          </a:p>
        </p:txBody>
      </p:sp>
      <p:sp>
        <p:nvSpPr>
          <p:cNvPr id="22" name="Text 19"/>
          <p:cNvSpPr/>
          <p:nvPr/>
        </p:nvSpPr>
        <p:spPr>
          <a:xfrm>
            <a:off x="886054" y="2219249"/>
            <a:ext cx="1156716"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Publish</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revised plan</a:t>
            </a:r>
            <a:endParaRPr lang="en-US" sz="1570" dirty="0"/>
          </a:p>
        </p:txBody>
      </p:sp>
      <p:sp>
        <p:nvSpPr>
          <p:cNvPr id="23" name="Text 20"/>
          <p:cNvSpPr/>
          <p:nvPr/>
        </p:nvSpPr>
        <p:spPr>
          <a:xfrm>
            <a:off x="886054" y="2809951"/>
            <a:ext cx="1121969" cy="822960"/>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Reflect approved</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site dates and</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recovery</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resources.</a:t>
            </a:r>
            <a:endParaRPr lang="en-US" sz="1120" dirty="0"/>
          </a:p>
        </p:txBody>
      </p:sp>
      <p:sp>
        <p:nvSpPr>
          <p:cNvPr id="24" name="Text 21"/>
          <p:cNvSpPr/>
          <p:nvPr/>
        </p:nvSpPr>
        <p:spPr>
          <a:xfrm>
            <a:off x="3205886" y="2110435"/>
            <a:ext cx="551383"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10 JUL</a:t>
            </a:r>
            <a:endParaRPr lang="en-US" sz="900" dirty="0"/>
          </a:p>
        </p:txBody>
      </p:sp>
      <p:sp>
        <p:nvSpPr>
          <p:cNvPr id="25" name="Text 22"/>
          <p:cNvSpPr/>
          <p:nvPr/>
        </p:nvSpPr>
        <p:spPr>
          <a:xfrm>
            <a:off x="3205886" y="2319833"/>
            <a:ext cx="992124"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Gate</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Rivermark</a:t>
            </a:r>
            <a:endParaRPr lang="en-US" sz="1570" dirty="0"/>
          </a:p>
        </p:txBody>
      </p:sp>
      <p:sp>
        <p:nvSpPr>
          <p:cNvPr id="26" name="Text 23"/>
          <p:cNvSpPr/>
          <p:nvPr/>
        </p:nvSpPr>
        <p:spPr>
          <a:xfrm>
            <a:off x="3205886" y="2910535"/>
            <a:ext cx="1068934" cy="607162"/>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Conduct go/no-</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go for the 12 Jul</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launch.</a:t>
            </a:r>
            <a:endParaRPr lang="en-US" sz="1120" dirty="0"/>
          </a:p>
        </p:txBody>
      </p:sp>
      <p:sp>
        <p:nvSpPr>
          <p:cNvPr id="27" name="Text 24"/>
          <p:cNvSpPr/>
          <p:nvPr/>
        </p:nvSpPr>
        <p:spPr>
          <a:xfrm>
            <a:off x="5526634" y="1910182"/>
            <a:ext cx="551383"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16 JUL</a:t>
            </a:r>
            <a:endParaRPr lang="en-US" sz="900" dirty="0"/>
          </a:p>
        </p:txBody>
      </p:sp>
      <p:sp>
        <p:nvSpPr>
          <p:cNvPr id="28" name="Text 25"/>
          <p:cNvSpPr/>
          <p:nvPr/>
        </p:nvSpPr>
        <p:spPr>
          <a:xfrm>
            <a:off x="5526634" y="2119579"/>
            <a:ext cx="838505"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Close</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blockers</a:t>
            </a:r>
            <a:endParaRPr lang="en-US" sz="1570" dirty="0"/>
          </a:p>
        </p:txBody>
      </p:sp>
      <p:sp>
        <p:nvSpPr>
          <p:cNvPr id="29" name="Text 26"/>
          <p:cNvSpPr/>
          <p:nvPr/>
        </p:nvSpPr>
        <p:spPr>
          <a:xfrm>
            <a:off x="5526634" y="2710282"/>
            <a:ext cx="1150315" cy="1038758"/>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Close six</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Oakport</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blockers; reduce</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priority defects to</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four.</a:t>
            </a:r>
            <a:endParaRPr lang="en-US" sz="1120" dirty="0"/>
          </a:p>
        </p:txBody>
      </p:sp>
      <p:sp>
        <p:nvSpPr>
          <p:cNvPr id="30" name="Text 27"/>
          <p:cNvSpPr/>
          <p:nvPr/>
        </p:nvSpPr>
        <p:spPr>
          <a:xfrm>
            <a:off x="7846466" y="2009851"/>
            <a:ext cx="551383"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19 JUL</a:t>
            </a:r>
            <a:endParaRPr lang="en-US" sz="900" dirty="0"/>
          </a:p>
        </p:txBody>
      </p:sp>
      <p:sp>
        <p:nvSpPr>
          <p:cNvPr id="31" name="Text 28"/>
          <p:cNvSpPr/>
          <p:nvPr/>
        </p:nvSpPr>
        <p:spPr>
          <a:xfrm>
            <a:off x="7846466" y="2219249"/>
            <a:ext cx="919886"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Rehearse</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Oakport</a:t>
            </a:r>
            <a:endParaRPr lang="en-US" sz="1570" dirty="0"/>
          </a:p>
        </p:txBody>
      </p:sp>
      <p:sp>
        <p:nvSpPr>
          <p:cNvPr id="32" name="Text 29"/>
          <p:cNvSpPr/>
          <p:nvPr/>
        </p:nvSpPr>
        <p:spPr>
          <a:xfrm>
            <a:off x="7846466" y="2809951"/>
            <a:ext cx="1137514" cy="822960"/>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Validate migrated</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data and</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operational</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readiness.</a:t>
            </a:r>
            <a:endParaRPr lang="en-US" sz="1120" dirty="0"/>
          </a:p>
        </p:txBody>
      </p:sp>
      <p:sp>
        <p:nvSpPr>
          <p:cNvPr id="33" name="Text 30"/>
          <p:cNvSpPr/>
          <p:nvPr/>
        </p:nvSpPr>
        <p:spPr>
          <a:xfrm>
            <a:off x="10167214" y="2009851"/>
            <a:ext cx="551383" cy="152705"/>
          </a:xfrm>
          <a:prstGeom prst="rect">
            <a:avLst/>
          </a:prstGeom>
          <a:noFill/>
          <a:ln/>
        </p:spPr>
        <p:txBody>
          <a:bodyPr wrap="none" lIns="0" tIns="0" rIns="0" bIns="0" rtlCol="0" anchor="t"/>
          <a:lstStyle/>
          <a:p>
            <a:pPr algn="l" indent="0" marL="0">
              <a:buNone/>
            </a:pPr>
            <a:r>
              <a:rPr lang="en-US" sz="900" b="1" spc="144" kern="0" dirty="0">
                <a:solidFill>
                  <a:srgbClr val="5AA0E0"/>
                </a:solidFill>
                <a:latin typeface="Consolas" pitchFamily="34" charset="0"/>
                <a:ea typeface="Consolas" pitchFamily="34" charset="-122"/>
                <a:cs typeface="Consolas" pitchFamily="34" charset="-120"/>
              </a:rPr>
              <a:t>23 JUL</a:t>
            </a:r>
            <a:endParaRPr lang="en-US" sz="900" dirty="0"/>
          </a:p>
        </p:txBody>
      </p:sp>
      <p:sp>
        <p:nvSpPr>
          <p:cNvPr id="34" name="Text 31"/>
          <p:cNvSpPr/>
          <p:nvPr/>
        </p:nvSpPr>
        <p:spPr>
          <a:xfrm>
            <a:off x="10167214" y="2219249"/>
            <a:ext cx="938174" cy="524866"/>
          </a:xfrm>
          <a:prstGeom prst="rect">
            <a:avLst/>
          </a:prstGeom>
          <a:noFill/>
          <a:ln/>
        </p:spPr>
        <p:txBody>
          <a:bodyPr wrap="none" lIns="0" tIns="0" rIns="0" bIns="0" rtlCol="0" anchor="t"/>
          <a:lstStyle/>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Complete</a:t>
            </a:r>
            <a:endParaRPr lang="en-US" sz="1570" dirty="0"/>
          </a:p>
          <a:p>
            <a:pPr algn="l" indent="0" marL="0">
              <a:lnSpc>
                <a:spcPts val="1970"/>
              </a:lnSpc>
              <a:buNone/>
            </a:pPr>
            <a:r>
              <a:rPr lang="en-US" sz="1570" b="1" spc="-16" kern="0" dirty="0">
                <a:solidFill>
                  <a:srgbClr val="F2F5F8"/>
                </a:solidFill>
                <a:latin typeface="Arial" pitchFamily="34" charset="0"/>
                <a:ea typeface="Arial" pitchFamily="34" charset="-122"/>
                <a:cs typeface="Arial" pitchFamily="34" charset="-120"/>
              </a:rPr>
              <a:t>coverage</a:t>
            </a:r>
            <a:endParaRPr lang="en-US" sz="1570" dirty="0"/>
          </a:p>
        </p:txBody>
      </p:sp>
      <p:sp>
        <p:nvSpPr>
          <p:cNvPr id="35" name="Text 32"/>
          <p:cNvSpPr/>
          <p:nvPr/>
        </p:nvSpPr>
        <p:spPr>
          <a:xfrm>
            <a:off x="10167214" y="2809951"/>
            <a:ext cx="872338" cy="822960"/>
          </a:xfrm>
          <a:prstGeom prst="rect">
            <a:avLst/>
          </a:prstGeom>
          <a:noFill/>
          <a:ln/>
        </p:spPr>
        <p:txBody>
          <a:bodyPr wrap="none" lIns="0" tIns="0" rIns="0" bIns="0" rtlCol="0" anchor="t"/>
          <a:lstStyle/>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Certify four</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remaining</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Oakport floor</a:t>
            </a:r>
            <a:endParaRPr lang="en-US" sz="1120" dirty="0"/>
          </a:p>
          <a:p>
            <a:pPr algn="l" indent="0" marL="0">
              <a:lnSpc>
                <a:spcPts val="1570"/>
              </a:lnSpc>
              <a:buNone/>
            </a:pPr>
            <a:r>
              <a:rPr lang="en-US" sz="1120" dirty="0">
                <a:solidFill>
                  <a:srgbClr val="B9C2CD"/>
                </a:solidFill>
                <a:latin typeface="Arial" pitchFamily="34" charset="0"/>
                <a:ea typeface="Arial" pitchFamily="34" charset="-122"/>
                <a:cs typeface="Arial" pitchFamily="34" charset="-120"/>
              </a:rPr>
              <a:t>champions.</a:t>
            </a:r>
            <a:endParaRPr lang="en-US" sz="1120" dirty="0"/>
          </a:p>
        </p:txBody>
      </p:sp>
      <p:sp>
        <p:nvSpPr>
          <p:cNvPr id="36" name="Text 33"/>
          <p:cNvSpPr/>
          <p:nvPr/>
        </p:nvSpPr>
        <p:spPr>
          <a:xfrm>
            <a:off x="886054" y="4319626"/>
            <a:ext cx="523037"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PEOPLE</a:t>
            </a:r>
            <a:endParaRPr lang="en-US" sz="820" dirty="0"/>
          </a:p>
        </p:txBody>
      </p:sp>
      <p:sp>
        <p:nvSpPr>
          <p:cNvPr id="37" name="Text 34"/>
          <p:cNvSpPr/>
          <p:nvPr/>
        </p:nvSpPr>
        <p:spPr>
          <a:xfrm>
            <a:off x="886054" y="4567428"/>
            <a:ext cx="1692554" cy="247802"/>
          </a:xfrm>
          <a:prstGeom prst="rect">
            <a:avLst/>
          </a:prstGeom>
          <a:noFill/>
          <a:ln/>
        </p:spPr>
        <p:txBody>
          <a:bodyPr wrap="none" lIns="0" tIns="0" rIns="0" bIns="0" rtlCol="0" anchor="t"/>
          <a:lstStyle/>
          <a:p>
            <a:pPr algn="l" indent="0" marL="0">
              <a:buNone/>
            </a:pPr>
            <a:r>
              <a:rPr lang="en-US" sz="1500" dirty="0">
                <a:solidFill>
                  <a:srgbClr val="F2F5F8"/>
                </a:solidFill>
                <a:latin typeface="Arial" pitchFamily="34" charset="0"/>
                <a:ea typeface="Arial" pitchFamily="34" charset="-122"/>
                <a:cs typeface="Arial" pitchFamily="34" charset="-120"/>
              </a:rPr>
              <a:t>Add two engineers</a:t>
            </a:r>
            <a:endParaRPr lang="en-US" sz="1500" dirty="0"/>
          </a:p>
        </p:txBody>
      </p:sp>
      <p:sp>
        <p:nvSpPr>
          <p:cNvPr id="38" name="Text 35"/>
          <p:cNvSpPr/>
          <p:nvPr/>
        </p:nvSpPr>
        <p:spPr>
          <a:xfrm>
            <a:off x="886054" y="4915814"/>
            <a:ext cx="3034894" cy="405994"/>
          </a:xfrm>
          <a:prstGeom prst="rect">
            <a:avLst/>
          </a:prstGeom>
          <a:noFill/>
          <a:ln/>
        </p:spPr>
        <p:txBody>
          <a:bodyPr wrap="none" lIns="0" tIns="0" rIns="0" bIns="0" rtlCol="0" anchor="t"/>
          <a:lstStyle/>
          <a:p>
            <a:pPr algn="l" indent="0" marL="0">
              <a:lnSpc>
                <a:spcPts val="1690"/>
              </a:lnSpc>
              <a:buNone/>
            </a:pPr>
            <a:r>
              <a:rPr lang="en-US" sz="1120" dirty="0">
                <a:solidFill>
                  <a:srgbClr val="B9C2CD"/>
                </a:solidFill>
                <a:latin typeface="Arial" pitchFamily="34" charset="0"/>
                <a:ea typeface="Arial" pitchFamily="34" charset="-122"/>
                <a:cs typeface="Arial" pitchFamily="34" charset="-120"/>
              </a:rPr>
              <a:t>Vendor engineers join the integration response</a:t>
            </a:r>
            <a:endParaRPr lang="en-US" sz="1120" dirty="0"/>
          </a:p>
          <a:p>
            <a:pPr algn="l" indent="0" marL="0">
              <a:lnSpc>
                <a:spcPts val="1690"/>
              </a:lnSpc>
              <a:buNone/>
            </a:pPr>
            <a:r>
              <a:rPr lang="en-US" sz="1120" dirty="0">
                <a:solidFill>
                  <a:srgbClr val="B9C2CD"/>
                </a:solidFill>
                <a:latin typeface="Arial" pitchFamily="34" charset="0"/>
                <a:ea typeface="Arial" pitchFamily="34" charset="-122"/>
                <a:cs typeface="Arial" pitchFamily="34" charset="-120"/>
              </a:rPr>
              <a:t>for six weeks.</a:t>
            </a:r>
            <a:endParaRPr lang="en-US" sz="1120" dirty="0"/>
          </a:p>
        </p:txBody>
      </p:sp>
      <p:sp>
        <p:nvSpPr>
          <p:cNvPr id="39" name="Text 36"/>
          <p:cNvSpPr/>
          <p:nvPr/>
        </p:nvSpPr>
        <p:spPr>
          <a:xfrm>
            <a:off x="4561942" y="4319626"/>
            <a:ext cx="636422"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CONTROL</a:t>
            </a:r>
            <a:endParaRPr lang="en-US" sz="820" dirty="0"/>
          </a:p>
        </p:txBody>
      </p:sp>
      <p:sp>
        <p:nvSpPr>
          <p:cNvPr id="40" name="Text 37"/>
          <p:cNvSpPr/>
          <p:nvPr/>
        </p:nvSpPr>
        <p:spPr>
          <a:xfrm>
            <a:off x="4561942" y="4567428"/>
            <a:ext cx="2318918" cy="247802"/>
          </a:xfrm>
          <a:prstGeom prst="rect">
            <a:avLst/>
          </a:prstGeom>
          <a:noFill/>
          <a:ln/>
        </p:spPr>
        <p:txBody>
          <a:bodyPr wrap="none" lIns="0" tIns="0" rIns="0" bIns="0" rtlCol="0" anchor="t"/>
          <a:lstStyle/>
          <a:p>
            <a:pPr algn="l" indent="0" marL="0">
              <a:buNone/>
            </a:pPr>
            <a:r>
              <a:rPr lang="en-US" sz="1500" dirty="0">
                <a:solidFill>
                  <a:srgbClr val="F2F5F8"/>
                </a:solidFill>
                <a:latin typeface="Arial" pitchFamily="34" charset="0"/>
                <a:ea typeface="Arial" pitchFamily="34" charset="-122"/>
                <a:cs typeface="Arial" pitchFamily="34" charset="-120"/>
              </a:rPr>
              <a:t>Freeze noncritical change</a:t>
            </a:r>
            <a:endParaRPr lang="en-US" sz="1500" dirty="0"/>
          </a:p>
        </p:txBody>
      </p:sp>
      <p:sp>
        <p:nvSpPr>
          <p:cNvPr id="41" name="Text 38"/>
          <p:cNvSpPr/>
          <p:nvPr/>
        </p:nvSpPr>
        <p:spPr>
          <a:xfrm>
            <a:off x="4561942" y="4915814"/>
            <a:ext cx="2967228" cy="181051"/>
          </a:xfrm>
          <a:prstGeom prst="rect">
            <a:avLst/>
          </a:prstGeom>
          <a:noFill/>
          <a:ln/>
        </p:spPr>
        <p:txBody>
          <a:bodyPr wrap="none" lIns="0" tIns="0" rIns="0" bIns="0" rtlCol="0" anchor="t"/>
          <a:lstStyle/>
          <a:p>
            <a:pPr algn="l" indent="0" marL="0">
              <a:buNone/>
            </a:pPr>
            <a:r>
              <a:rPr lang="en-US" sz="1120" dirty="0">
                <a:solidFill>
                  <a:srgbClr val="B9C2CD"/>
                </a:solidFill>
                <a:latin typeface="Arial" pitchFamily="34" charset="0"/>
                <a:ea typeface="Arial" pitchFamily="34" charset="-122"/>
                <a:cs typeface="Arial" pitchFamily="34" charset="-120"/>
              </a:rPr>
              <a:t>Protect defect capacity and platform stability.</a:t>
            </a:r>
            <a:endParaRPr lang="en-US" sz="1120" dirty="0"/>
          </a:p>
        </p:txBody>
      </p:sp>
      <p:sp>
        <p:nvSpPr>
          <p:cNvPr id="42" name="Text 39"/>
          <p:cNvSpPr/>
          <p:nvPr/>
        </p:nvSpPr>
        <p:spPr>
          <a:xfrm>
            <a:off x="8238744" y="4319626"/>
            <a:ext cx="634594"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CADENCE</a:t>
            </a:r>
            <a:endParaRPr lang="en-US" sz="820" dirty="0"/>
          </a:p>
        </p:txBody>
      </p:sp>
      <p:sp>
        <p:nvSpPr>
          <p:cNvPr id="43" name="Text 40"/>
          <p:cNvSpPr/>
          <p:nvPr/>
        </p:nvSpPr>
        <p:spPr>
          <a:xfrm>
            <a:off x="8238744" y="4567428"/>
            <a:ext cx="2148840" cy="247802"/>
          </a:xfrm>
          <a:prstGeom prst="rect">
            <a:avLst/>
          </a:prstGeom>
          <a:noFill/>
          <a:ln/>
        </p:spPr>
        <p:txBody>
          <a:bodyPr wrap="none" lIns="0" tIns="0" rIns="0" bIns="0" rtlCol="0" anchor="t"/>
          <a:lstStyle/>
          <a:p>
            <a:pPr algn="l" indent="0" marL="0">
              <a:buNone/>
            </a:pPr>
            <a:r>
              <a:rPr lang="en-US" sz="1500" dirty="0">
                <a:solidFill>
                  <a:srgbClr val="F2F5F8"/>
                </a:solidFill>
                <a:latin typeface="Arial" pitchFamily="34" charset="0"/>
                <a:ea typeface="Arial" pitchFamily="34" charset="-122"/>
                <a:cs typeface="Arial" pitchFamily="34" charset="-120"/>
              </a:rPr>
              <a:t>Run a daily defect room</a:t>
            </a:r>
            <a:endParaRPr lang="en-US" sz="1500" dirty="0"/>
          </a:p>
        </p:txBody>
      </p:sp>
      <p:sp>
        <p:nvSpPr>
          <p:cNvPr id="44" name="Text 41"/>
          <p:cNvSpPr/>
          <p:nvPr/>
        </p:nvSpPr>
        <p:spPr>
          <a:xfrm>
            <a:off x="8238744" y="4915814"/>
            <a:ext cx="3073298" cy="405994"/>
          </a:xfrm>
          <a:prstGeom prst="rect">
            <a:avLst/>
          </a:prstGeom>
          <a:noFill/>
          <a:ln/>
        </p:spPr>
        <p:txBody>
          <a:bodyPr wrap="none" lIns="0" tIns="0" rIns="0" bIns="0" rtlCol="0" anchor="t"/>
          <a:lstStyle/>
          <a:p>
            <a:pPr algn="l" indent="0" marL="0">
              <a:lnSpc>
                <a:spcPts val="1690"/>
              </a:lnSpc>
              <a:buNone/>
            </a:pPr>
            <a:r>
              <a:rPr lang="en-US" sz="1120" dirty="0">
                <a:solidFill>
                  <a:srgbClr val="B9C2CD"/>
                </a:solidFill>
                <a:latin typeface="Arial" pitchFamily="34" charset="0"/>
                <a:ea typeface="Arial" pitchFamily="34" charset="-122"/>
                <a:cs typeface="Arial" pitchFamily="34" charset="-120"/>
              </a:rPr>
              <a:t>Track closure, retest and escalation against the</a:t>
            </a:r>
            <a:endParaRPr lang="en-US" sz="1120" dirty="0"/>
          </a:p>
          <a:p>
            <a:pPr algn="l" indent="0" marL="0">
              <a:lnSpc>
                <a:spcPts val="1690"/>
              </a:lnSpc>
              <a:buNone/>
            </a:pPr>
            <a:r>
              <a:rPr lang="en-US" sz="1120" dirty="0">
                <a:solidFill>
                  <a:srgbClr val="B9C2CD"/>
                </a:solidFill>
                <a:latin typeface="Arial" pitchFamily="34" charset="0"/>
                <a:ea typeface="Arial" pitchFamily="34" charset="-122"/>
                <a:cs typeface="Arial" pitchFamily="34" charset="-120"/>
              </a:rPr>
              <a:t>16 July target.</a:t>
            </a:r>
            <a:endParaRPr lang="en-US" sz="1120" dirty="0"/>
          </a:p>
        </p:txBody>
      </p:sp>
      <p:sp>
        <p:nvSpPr>
          <p:cNvPr id="45" name="Text 42"/>
          <p:cNvSpPr/>
          <p:nvPr/>
        </p:nvSpPr>
        <p:spPr>
          <a:xfrm>
            <a:off x="685800" y="5677510"/>
            <a:ext cx="7849210" cy="152705"/>
          </a:xfrm>
          <a:prstGeom prst="rect">
            <a:avLst/>
          </a:prstGeom>
          <a:noFill/>
          <a:ln/>
        </p:spPr>
        <p:txBody>
          <a:bodyPr wrap="none" lIns="0" tIns="0" rIns="0" bIns="0" rtlCol="0" anchor="t"/>
          <a:lstStyle/>
          <a:p>
            <a:pPr algn="l" indent="0" marL="0">
              <a:buNone/>
            </a:pPr>
            <a:r>
              <a:rPr lang="en-US" sz="900" spc="27" kern="0" dirty="0">
                <a:solidFill>
                  <a:srgbClr val="6A757F"/>
                </a:solidFill>
                <a:latin typeface="Consolas" pitchFamily="34" charset="0"/>
                <a:ea typeface="Consolas" pitchFamily="34" charset="-122"/>
                <a:cs typeface="Consolas" pitchFamily="34" charset="-120"/>
              </a:rPr>
              <a:t>Source: user brief. Action owners were not supplied and should be assigned in the revised integrated plan.</a:t>
            </a:r>
            <a:endParaRPr lang="en-US" sz="900" dirty="0"/>
          </a:p>
        </p:txBody>
      </p:sp>
      <p:sp>
        <p:nvSpPr>
          <p:cNvPr id="46" name="Text 43"/>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10 / 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Shape 0"/>
          <p:cNvSpPr/>
          <p:nvPr/>
        </p:nvSpPr>
        <p:spPr>
          <a:xfrm>
            <a:off x="685800" y="1480414"/>
            <a:ext cx="10820095" cy="9510"/>
          </a:xfrm>
          <a:prstGeom prst="rect">
            <a:avLst/>
          </a:prstGeom>
          <a:solidFill>
            <a:srgbClr val="96AAC3">
              <a:alpha val="18000"/>
            </a:srgbClr>
          </a:solidFill>
          <a:ln/>
        </p:spPr>
      </p:sp>
      <p:sp>
        <p:nvSpPr>
          <p:cNvPr id="4" name="Shape 1"/>
          <p:cNvSpPr/>
          <p:nvPr/>
        </p:nvSpPr>
        <p:spPr>
          <a:xfrm>
            <a:off x="685800" y="1452067"/>
            <a:ext cx="513893" cy="28346"/>
          </a:xfrm>
          <a:prstGeom prst="rect">
            <a:avLst/>
          </a:prstGeom>
          <a:solidFill>
            <a:srgbClr val="5AA0E0"/>
          </a:solidFill>
          <a:ln/>
        </p:spPr>
      </p:sp>
      <p:sp>
        <p:nvSpPr>
          <p:cNvPr id="5" name="Shape 2"/>
          <p:cNvSpPr/>
          <p:nvPr/>
        </p:nvSpPr>
        <p:spPr>
          <a:xfrm>
            <a:off x="685800" y="2090318"/>
            <a:ext cx="10820095" cy="9510"/>
          </a:xfrm>
          <a:prstGeom prst="rect">
            <a:avLst/>
          </a:prstGeom>
          <a:solidFill>
            <a:srgbClr val="96AAC3">
              <a:alpha val="18000"/>
            </a:srgbClr>
          </a:solidFill>
          <a:ln/>
        </p:spPr>
      </p:sp>
      <p:sp>
        <p:nvSpPr>
          <p:cNvPr id="6" name="Shape 3"/>
          <p:cNvSpPr/>
          <p:nvPr/>
        </p:nvSpPr>
        <p:spPr>
          <a:xfrm>
            <a:off x="1303020" y="1642262"/>
            <a:ext cx="711403" cy="219456"/>
          </a:xfrm>
          <a:prstGeom prst="roundRect">
            <a:avLst>
              <a:gd name="adj" fmla="val 50000"/>
            </a:avLst>
          </a:prstGeom>
          <a:solidFill>
            <a:srgbClr val="A06E1C"/>
          </a:solidFill>
          <a:ln/>
        </p:spPr>
      </p:sp>
      <p:sp>
        <p:nvSpPr>
          <p:cNvPr id="7" name="Shape 4"/>
          <p:cNvSpPr/>
          <p:nvPr/>
        </p:nvSpPr>
        <p:spPr>
          <a:xfrm>
            <a:off x="685800" y="2271370"/>
            <a:ext cx="2068373" cy="425196"/>
          </a:xfrm>
          <a:prstGeom prst="rect">
            <a:avLst/>
          </a:prstGeom>
          <a:solidFill>
            <a:srgbClr val="222930"/>
          </a:solidFill>
          <a:ln/>
        </p:spPr>
      </p:sp>
      <p:sp>
        <p:nvSpPr>
          <p:cNvPr id="8" name="Shape 5"/>
          <p:cNvSpPr/>
          <p:nvPr/>
        </p:nvSpPr>
        <p:spPr>
          <a:xfrm>
            <a:off x="685800" y="2687422"/>
            <a:ext cx="2068556" cy="9510"/>
          </a:xfrm>
          <a:prstGeom prst="rect">
            <a:avLst/>
          </a:prstGeom>
          <a:solidFill>
            <a:srgbClr val="96AAC3">
              <a:alpha val="18000"/>
            </a:srgbClr>
          </a:solidFill>
          <a:ln/>
        </p:spPr>
      </p:sp>
      <p:sp>
        <p:nvSpPr>
          <p:cNvPr id="9" name="Shape 6"/>
          <p:cNvSpPr/>
          <p:nvPr/>
        </p:nvSpPr>
        <p:spPr>
          <a:xfrm>
            <a:off x="2754173" y="2271370"/>
            <a:ext cx="1358798" cy="425196"/>
          </a:xfrm>
          <a:prstGeom prst="rect">
            <a:avLst/>
          </a:prstGeom>
          <a:solidFill>
            <a:srgbClr val="222930"/>
          </a:solidFill>
          <a:ln/>
        </p:spPr>
      </p:sp>
      <p:sp>
        <p:nvSpPr>
          <p:cNvPr id="10" name="Shape 7"/>
          <p:cNvSpPr/>
          <p:nvPr/>
        </p:nvSpPr>
        <p:spPr>
          <a:xfrm>
            <a:off x="2754173" y="2687422"/>
            <a:ext cx="1358890" cy="9510"/>
          </a:xfrm>
          <a:prstGeom prst="rect">
            <a:avLst/>
          </a:prstGeom>
          <a:solidFill>
            <a:srgbClr val="96AAC3">
              <a:alpha val="18000"/>
            </a:srgbClr>
          </a:solidFill>
          <a:ln/>
        </p:spPr>
      </p:sp>
      <p:sp>
        <p:nvSpPr>
          <p:cNvPr id="11" name="Shape 8"/>
          <p:cNvSpPr/>
          <p:nvPr/>
        </p:nvSpPr>
        <p:spPr>
          <a:xfrm>
            <a:off x="4112971" y="2271370"/>
            <a:ext cx="3845966" cy="425196"/>
          </a:xfrm>
          <a:prstGeom prst="rect">
            <a:avLst/>
          </a:prstGeom>
          <a:solidFill>
            <a:srgbClr val="222930"/>
          </a:solidFill>
          <a:ln/>
        </p:spPr>
      </p:sp>
      <p:sp>
        <p:nvSpPr>
          <p:cNvPr id="12" name="Shape 9"/>
          <p:cNvSpPr/>
          <p:nvPr/>
        </p:nvSpPr>
        <p:spPr>
          <a:xfrm>
            <a:off x="4112971" y="2687422"/>
            <a:ext cx="3846332" cy="9510"/>
          </a:xfrm>
          <a:prstGeom prst="rect">
            <a:avLst/>
          </a:prstGeom>
          <a:solidFill>
            <a:srgbClr val="96AAC3">
              <a:alpha val="18000"/>
            </a:srgbClr>
          </a:solidFill>
          <a:ln/>
        </p:spPr>
      </p:sp>
      <p:sp>
        <p:nvSpPr>
          <p:cNvPr id="13" name="Shape 10"/>
          <p:cNvSpPr/>
          <p:nvPr/>
        </p:nvSpPr>
        <p:spPr>
          <a:xfrm>
            <a:off x="7959852" y="2271370"/>
            <a:ext cx="3546043" cy="425196"/>
          </a:xfrm>
          <a:prstGeom prst="rect">
            <a:avLst/>
          </a:prstGeom>
          <a:solidFill>
            <a:srgbClr val="222930"/>
          </a:solidFill>
          <a:ln/>
        </p:spPr>
      </p:sp>
      <p:sp>
        <p:nvSpPr>
          <p:cNvPr id="14" name="Shape 11"/>
          <p:cNvSpPr/>
          <p:nvPr/>
        </p:nvSpPr>
        <p:spPr>
          <a:xfrm>
            <a:off x="7959852" y="2687422"/>
            <a:ext cx="3546318" cy="9510"/>
          </a:xfrm>
          <a:prstGeom prst="rect">
            <a:avLst/>
          </a:prstGeom>
          <a:solidFill>
            <a:srgbClr val="96AAC3">
              <a:alpha val="18000"/>
            </a:srgbClr>
          </a:solidFill>
          <a:ln/>
        </p:spPr>
      </p:sp>
      <p:sp>
        <p:nvSpPr>
          <p:cNvPr id="15" name="Shape 12"/>
          <p:cNvSpPr/>
          <p:nvPr/>
        </p:nvSpPr>
        <p:spPr>
          <a:xfrm>
            <a:off x="685800" y="3208630"/>
            <a:ext cx="2068556" cy="9510"/>
          </a:xfrm>
          <a:prstGeom prst="rect">
            <a:avLst/>
          </a:prstGeom>
          <a:solidFill>
            <a:srgbClr val="96AAC3">
              <a:alpha val="8000"/>
            </a:srgbClr>
          </a:solidFill>
          <a:ln/>
        </p:spPr>
      </p:sp>
      <p:sp>
        <p:nvSpPr>
          <p:cNvPr id="16" name="Shape 13"/>
          <p:cNvSpPr/>
          <p:nvPr/>
        </p:nvSpPr>
        <p:spPr>
          <a:xfrm>
            <a:off x="2754173" y="3208630"/>
            <a:ext cx="1358890" cy="9510"/>
          </a:xfrm>
          <a:prstGeom prst="rect">
            <a:avLst/>
          </a:prstGeom>
          <a:solidFill>
            <a:srgbClr val="96AAC3">
              <a:alpha val="8000"/>
            </a:srgbClr>
          </a:solidFill>
          <a:ln/>
        </p:spPr>
      </p:sp>
      <p:sp>
        <p:nvSpPr>
          <p:cNvPr id="17" name="Shape 14"/>
          <p:cNvSpPr/>
          <p:nvPr/>
        </p:nvSpPr>
        <p:spPr>
          <a:xfrm>
            <a:off x="2944368" y="2843784"/>
            <a:ext cx="711403" cy="236830"/>
          </a:xfrm>
          <a:prstGeom prst="roundRect">
            <a:avLst>
              <a:gd name="adj" fmla="val 49807"/>
            </a:avLst>
          </a:prstGeom>
          <a:solidFill>
            <a:srgbClr val="A06E1C"/>
          </a:solidFill>
          <a:ln/>
        </p:spPr>
      </p:sp>
      <p:sp>
        <p:nvSpPr>
          <p:cNvPr id="18" name="Shape 15"/>
          <p:cNvSpPr/>
          <p:nvPr/>
        </p:nvSpPr>
        <p:spPr>
          <a:xfrm>
            <a:off x="4112971" y="3208630"/>
            <a:ext cx="3846332" cy="9510"/>
          </a:xfrm>
          <a:prstGeom prst="rect">
            <a:avLst/>
          </a:prstGeom>
          <a:solidFill>
            <a:srgbClr val="96AAC3">
              <a:alpha val="8000"/>
            </a:srgbClr>
          </a:solidFill>
          <a:ln/>
        </p:spPr>
      </p:sp>
      <p:sp>
        <p:nvSpPr>
          <p:cNvPr id="19" name="Shape 16"/>
          <p:cNvSpPr/>
          <p:nvPr/>
        </p:nvSpPr>
        <p:spPr>
          <a:xfrm>
            <a:off x="7959852" y="3208630"/>
            <a:ext cx="3546318" cy="9510"/>
          </a:xfrm>
          <a:prstGeom prst="rect">
            <a:avLst/>
          </a:prstGeom>
          <a:solidFill>
            <a:srgbClr val="96AAC3">
              <a:alpha val="8000"/>
            </a:srgbClr>
          </a:solidFill>
          <a:ln/>
        </p:spPr>
      </p:sp>
      <p:sp>
        <p:nvSpPr>
          <p:cNvPr id="20" name="Shape 17"/>
          <p:cNvSpPr/>
          <p:nvPr/>
        </p:nvSpPr>
        <p:spPr>
          <a:xfrm>
            <a:off x="685800" y="3730752"/>
            <a:ext cx="2068556" cy="9510"/>
          </a:xfrm>
          <a:prstGeom prst="rect">
            <a:avLst/>
          </a:prstGeom>
          <a:solidFill>
            <a:srgbClr val="96AAC3">
              <a:alpha val="8000"/>
            </a:srgbClr>
          </a:solidFill>
          <a:ln/>
        </p:spPr>
      </p:sp>
      <p:sp>
        <p:nvSpPr>
          <p:cNvPr id="21" name="Shape 18"/>
          <p:cNvSpPr/>
          <p:nvPr/>
        </p:nvSpPr>
        <p:spPr>
          <a:xfrm>
            <a:off x="2754173" y="3730752"/>
            <a:ext cx="1358890" cy="9510"/>
          </a:xfrm>
          <a:prstGeom prst="rect">
            <a:avLst/>
          </a:prstGeom>
          <a:solidFill>
            <a:srgbClr val="96AAC3">
              <a:alpha val="8000"/>
            </a:srgbClr>
          </a:solidFill>
          <a:ln/>
        </p:spPr>
      </p:sp>
      <p:sp>
        <p:nvSpPr>
          <p:cNvPr id="22" name="Shape 19"/>
          <p:cNvSpPr/>
          <p:nvPr/>
        </p:nvSpPr>
        <p:spPr>
          <a:xfrm>
            <a:off x="2944368" y="3364992"/>
            <a:ext cx="696773" cy="236830"/>
          </a:xfrm>
          <a:prstGeom prst="roundRect">
            <a:avLst>
              <a:gd name="adj" fmla="val 49807"/>
            </a:avLst>
          </a:prstGeom>
          <a:solidFill>
            <a:srgbClr val="2F7D4F"/>
          </a:solidFill>
          <a:ln/>
        </p:spPr>
      </p:sp>
      <p:sp>
        <p:nvSpPr>
          <p:cNvPr id="23" name="Shape 20"/>
          <p:cNvSpPr/>
          <p:nvPr/>
        </p:nvSpPr>
        <p:spPr>
          <a:xfrm>
            <a:off x="4112971" y="3730752"/>
            <a:ext cx="3846332" cy="9510"/>
          </a:xfrm>
          <a:prstGeom prst="rect">
            <a:avLst/>
          </a:prstGeom>
          <a:solidFill>
            <a:srgbClr val="96AAC3">
              <a:alpha val="8000"/>
            </a:srgbClr>
          </a:solidFill>
          <a:ln/>
        </p:spPr>
      </p:sp>
      <p:sp>
        <p:nvSpPr>
          <p:cNvPr id="24" name="Shape 21"/>
          <p:cNvSpPr/>
          <p:nvPr/>
        </p:nvSpPr>
        <p:spPr>
          <a:xfrm>
            <a:off x="7959852" y="3730752"/>
            <a:ext cx="3546318" cy="9510"/>
          </a:xfrm>
          <a:prstGeom prst="rect">
            <a:avLst/>
          </a:prstGeom>
          <a:solidFill>
            <a:srgbClr val="96AAC3">
              <a:alpha val="8000"/>
            </a:srgbClr>
          </a:solidFill>
          <a:ln/>
        </p:spPr>
      </p:sp>
      <p:sp>
        <p:nvSpPr>
          <p:cNvPr id="25" name="Shape 22"/>
          <p:cNvSpPr/>
          <p:nvPr/>
        </p:nvSpPr>
        <p:spPr>
          <a:xfrm>
            <a:off x="685800" y="4251960"/>
            <a:ext cx="2068556" cy="9510"/>
          </a:xfrm>
          <a:prstGeom prst="rect">
            <a:avLst/>
          </a:prstGeom>
          <a:solidFill>
            <a:srgbClr val="96AAC3">
              <a:alpha val="8000"/>
            </a:srgbClr>
          </a:solidFill>
          <a:ln/>
        </p:spPr>
      </p:sp>
      <p:sp>
        <p:nvSpPr>
          <p:cNvPr id="26" name="Shape 23"/>
          <p:cNvSpPr/>
          <p:nvPr/>
        </p:nvSpPr>
        <p:spPr>
          <a:xfrm>
            <a:off x="2754173" y="4251960"/>
            <a:ext cx="1358890" cy="9510"/>
          </a:xfrm>
          <a:prstGeom prst="rect">
            <a:avLst/>
          </a:prstGeom>
          <a:solidFill>
            <a:srgbClr val="96AAC3">
              <a:alpha val="8000"/>
            </a:srgbClr>
          </a:solidFill>
          <a:ln/>
        </p:spPr>
      </p:sp>
      <p:sp>
        <p:nvSpPr>
          <p:cNvPr id="27" name="Shape 24"/>
          <p:cNvSpPr/>
          <p:nvPr/>
        </p:nvSpPr>
        <p:spPr>
          <a:xfrm>
            <a:off x="2944368" y="3887114"/>
            <a:ext cx="532181" cy="236830"/>
          </a:xfrm>
          <a:prstGeom prst="roundRect">
            <a:avLst>
              <a:gd name="adj" fmla="val 49807"/>
            </a:avLst>
          </a:prstGeom>
          <a:solidFill>
            <a:srgbClr val="B3403A"/>
          </a:solidFill>
          <a:ln/>
        </p:spPr>
      </p:sp>
      <p:sp>
        <p:nvSpPr>
          <p:cNvPr id="28" name="Shape 25"/>
          <p:cNvSpPr/>
          <p:nvPr/>
        </p:nvSpPr>
        <p:spPr>
          <a:xfrm>
            <a:off x="4112971" y="4251960"/>
            <a:ext cx="3846332" cy="9510"/>
          </a:xfrm>
          <a:prstGeom prst="rect">
            <a:avLst/>
          </a:prstGeom>
          <a:solidFill>
            <a:srgbClr val="96AAC3">
              <a:alpha val="8000"/>
            </a:srgbClr>
          </a:solidFill>
          <a:ln/>
        </p:spPr>
      </p:sp>
      <p:sp>
        <p:nvSpPr>
          <p:cNvPr id="29" name="Shape 26"/>
          <p:cNvSpPr/>
          <p:nvPr/>
        </p:nvSpPr>
        <p:spPr>
          <a:xfrm>
            <a:off x="7959852" y="4251960"/>
            <a:ext cx="3546318" cy="9510"/>
          </a:xfrm>
          <a:prstGeom prst="rect">
            <a:avLst/>
          </a:prstGeom>
          <a:solidFill>
            <a:srgbClr val="96AAC3">
              <a:alpha val="8000"/>
            </a:srgbClr>
          </a:solidFill>
          <a:ln/>
        </p:spPr>
      </p:sp>
      <p:sp>
        <p:nvSpPr>
          <p:cNvPr id="30" name="Shape 27"/>
          <p:cNvSpPr/>
          <p:nvPr/>
        </p:nvSpPr>
        <p:spPr>
          <a:xfrm>
            <a:off x="685800" y="4774082"/>
            <a:ext cx="2068556" cy="9510"/>
          </a:xfrm>
          <a:prstGeom prst="rect">
            <a:avLst/>
          </a:prstGeom>
          <a:solidFill>
            <a:srgbClr val="96AAC3">
              <a:alpha val="8000"/>
            </a:srgbClr>
          </a:solidFill>
          <a:ln/>
        </p:spPr>
      </p:sp>
      <p:sp>
        <p:nvSpPr>
          <p:cNvPr id="31" name="Shape 28"/>
          <p:cNvSpPr/>
          <p:nvPr/>
        </p:nvSpPr>
        <p:spPr>
          <a:xfrm>
            <a:off x="2754173" y="4774082"/>
            <a:ext cx="1358890" cy="9510"/>
          </a:xfrm>
          <a:prstGeom prst="rect">
            <a:avLst/>
          </a:prstGeom>
          <a:solidFill>
            <a:srgbClr val="96AAC3">
              <a:alpha val="8000"/>
            </a:srgbClr>
          </a:solidFill>
          <a:ln/>
        </p:spPr>
      </p:sp>
      <p:sp>
        <p:nvSpPr>
          <p:cNvPr id="32" name="Shape 29"/>
          <p:cNvSpPr/>
          <p:nvPr/>
        </p:nvSpPr>
        <p:spPr>
          <a:xfrm>
            <a:off x="2944368" y="4408322"/>
            <a:ext cx="711403" cy="236830"/>
          </a:xfrm>
          <a:prstGeom prst="roundRect">
            <a:avLst>
              <a:gd name="adj" fmla="val 49807"/>
            </a:avLst>
          </a:prstGeom>
          <a:solidFill>
            <a:srgbClr val="A06E1C"/>
          </a:solidFill>
          <a:ln/>
        </p:spPr>
      </p:sp>
      <p:sp>
        <p:nvSpPr>
          <p:cNvPr id="33" name="Shape 30"/>
          <p:cNvSpPr/>
          <p:nvPr/>
        </p:nvSpPr>
        <p:spPr>
          <a:xfrm>
            <a:off x="4112971" y="4774082"/>
            <a:ext cx="3846332" cy="9510"/>
          </a:xfrm>
          <a:prstGeom prst="rect">
            <a:avLst/>
          </a:prstGeom>
          <a:solidFill>
            <a:srgbClr val="96AAC3">
              <a:alpha val="8000"/>
            </a:srgbClr>
          </a:solidFill>
          <a:ln/>
        </p:spPr>
      </p:sp>
      <p:sp>
        <p:nvSpPr>
          <p:cNvPr id="34" name="Shape 31"/>
          <p:cNvSpPr/>
          <p:nvPr/>
        </p:nvSpPr>
        <p:spPr>
          <a:xfrm>
            <a:off x="7959852" y="4774082"/>
            <a:ext cx="3546318" cy="9510"/>
          </a:xfrm>
          <a:prstGeom prst="rect">
            <a:avLst/>
          </a:prstGeom>
          <a:solidFill>
            <a:srgbClr val="96AAC3">
              <a:alpha val="8000"/>
            </a:srgbClr>
          </a:solidFill>
          <a:ln/>
        </p:spPr>
      </p:sp>
      <p:sp>
        <p:nvSpPr>
          <p:cNvPr id="35" name="Shape 32"/>
          <p:cNvSpPr/>
          <p:nvPr/>
        </p:nvSpPr>
        <p:spPr>
          <a:xfrm>
            <a:off x="685800" y="5295290"/>
            <a:ext cx="2068556" cy="9510"/>
          </a:xfrm>
          <a:prstGeom prst="rect">
            <a:avLst/>
          </a:prstGeom>
          <a:solidFill>
            <a:srgbClr val="96AAC3">
              <a:alpha val="8000"/>
            </a:srgbClr>
          </a:solidFill>
          <a:ln/>
        </p:spPr>
      </p:sp>
      <p:sp>
        <p:nvSpPr>
          <p:cNvPr id="36" name="Shape 33"/>
          <p:cNvSpPr/>
          <p:nvPr/>
        </p:nvSpPr>
        <p:spPr>
          <a:xfrm>
            <a:off x="2754173" y="5295290"/>
            <a:ext cx="1358890" cy="9510"/>
          </a:xfrm>
          <a:prstGeom prst="rect">
            <a:avLst/>
          </a:prstGeom>
          <a:solidFill>
            <a:srgbClr val="96AAC3">
              <a:alpha val="8000"/>
            </a:srgbClr>
          </a:solidFill>
          <a:ln/>
        </p:spPr>
      </p:sp>
      <p:sp>
        <p:nvSpPr>
          <p:cNvPr id="37" name="Shape 34"/>
          <p:cNvSpPr/>
          <p:nvPr/>
        </p:nvSpPr>
        <p:spPr>
          <a:xfrm>
            <a:off x="2944368" y="4930445"/>
            <a:ext cx="696773" cy="236830"/>
          </a:xfrm>
          <a:prstGeom prst="roundRect">
            <a:avLst>
              <a:gd name="adj" fmla="val 49807"/>
            </a:avLst>
          </a:prstGeom>
          <a:solidFill>
            <a:srgbClr val="2F7D4F"/>
          </a:solidFill>
          <a:ln/>
        </p:spPr>
      </p:sp>
      <p:sp>
        <p:nvSpPr>
          <p:cNvPr id="38" name="Shape 35"/>
          <p:cNvSpPr/>
          <p:nvPr/>
        </p:nvSpPr>
        <p:spPr>
          <a:xfrm>
            <a:off x="4112971" y="5295290"/>
            <a:ext cx="3846332" cy="9510"/>
          </a:xfrm>
          <a:prstGeom prst="rect">
            <a:avLst/>
          </a:prstGeom>
          <a:solidFill>
            <a:srgbClr val="96AAC3">
              <a:alpha val="8000"/>
            </a:srgbClr>
          </a:solidFill>
          <a:ln/>
        </p:spPr>
      </p:sp>
      <p:sp>
        <p:nvSpPr>
          <p:cNvPr id="39" name="Shape 36"/>
          <p:cNvSpPr/>
          <p:nvPr/>
        </p:nvSpPr>
        <p:spPr>
          <a:xfrm>
            <a:off x="7959852" y="5295290"/>
            <a:ext cx="3546318" cy="9510"/>
          </a:xfrm>
          <a:prstGeom prst="rect">
            <a:avLst/>
          </a:prstGeom>
          <a:solidFill>
            <a:srgbClr val="96AAC3">
              <a:alpha val="8000"/>
            </a:srgbClr>
          </a:solidFill>
          <a:ln/>
        </p:spPr>
      </p:sp>
      <p:sp>
        <p:nvSpPr>
          <p:cNvPr id="40" name="Shape 37"/>
          <p:cNvSpPr/>
          <p:nvPr/>
        </p:nvSpPr>
        <p:spPr>
          <a:xfrm>
            <a:off x="2944368" y="5451653"/>
            <a:ext cx="711403" cy="236830"/>
          </a:xfrm>
          <a:prstGeom prst="roundRect">
            <a:avLst>
              <a:gd name="adj" fmla="val 49807"/>
            </a:avLst>
          </a:prstGeom>
          <a:solidFill>
            <a:srgbClr val="A06E1C"/>
          </a:solidFill>
          <a:ln/>
        </p:spPr>
      </p:sp>
      <p:sp>
        <p:nvSpPr>
          <p:cNvPr id="41" name="Shape 38"/>
          <p:cNvSpPr/>
          <p:nvPr/>
        </p:nvSpPr>
        <p:spPr>
          <a:xfrm>
            <a:off x="685800" y="6162142"/>
            <a:ext cx="10820095" cy="9510"/>
          </a:xfrm>
          <a:prstGeom prst="rect">
            <a:avLst/>
          </a:prstGeom>
          <a:solidFill>
            <a:srgbClr val="96AAC3">
              <a:alpha val="18000"/>
            </a:srgbClr>
          </a:solidFill>
          <a:ln/>
        </p:spPr>
      </p:sp>
      <p:sp>
        <p:nvSpPr>
          <p:cNvPr id="42" name="Text 39"/>
          <p:cNvSpPr/>
          <p:nvPr/>
        </p:nvSpPr>
        <p:spPr>
          <a:xfrm>
            <a:off x="685800" y="513893"/>
            <a:ext cx="1468526"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02</a:t>
            </a:r>
            <a:pPr algn="l" indent="0" marL="0">
              <a:buNone/>
            </a:pPr>
            <a:r>
              <a:rPr lang="en-US" sz="900" spc="90" kern="0" dirty="0">
                <a:solidFill>
                  <a:srgbClr val="88929C"/>
                </a:solidFill>
                <a:latin typeface="Arial" pitchFamily="34" charset="0"/>
                <a:ea typeface="Arial" pitchFamily="34" charset="-122"/>
                <a:cs typeface="Arial" pitchFamily="34" charset="-120"/>
              </a:rPr>
              <a:t> EXECUTIVE STATUS</a:t>
            </a:r>
            <a:endParaRPr lang="en-US" sz="900" dirty="0"/>
          </a:p>
        </p:txBody>
      </p:sp>
      <p:sp>
        <p:nvSpPr>
          <p:cNvPr id="43" name="Text 40"/>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44" name="Text 41"/>
          <p:cNvSpPr/>
          <p:nvPr/>
        </p:nvSpPr>
        <p:spPr>
          <a:xfrm>
            <a:off x="685800" y="912571"/>
            <a:ext cx="7915046"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Amber overall: integration drives the exception</a:t>
            </a:r>
            <a:endParaRPr lang="en-US" sz="2850" dirty="0"/>
          </a:p>
        </p:txBody>
      </p:sp>
      <p:sp>
        <p:nvSpPr>
          <p:cNvPr id="45" name="Text 42"/>
          <p:cNvSpPr/>
          <p:nvPr/>
        </p:nvSpPr>
        <p:spPr>
          <a:xfrm>
            <a:off x="685800" y="1652321"/>
            <a:ext cx="550469"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Overall</a:t>
            </a:r>
            <a:endParaRPr lang="en-US" sz="1270" dirty="0"/>
          </a:p>
        </p:txBody>
      </p:sp>
      <p:sp>
        <p:nvSpPr>
          <p:cNvPr id="46" name="Text 43"/>
          <p:cNvSpPr/>
          <p:nvPr/>
        </p:nvSpPr>
        <p:spPr>
          <a:xfrm>
            <a:off x="1446581" y="1689811"/>
            <a:ext cx="454457"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AMBER</a:t>
            </a:r>
            <a:endParaRPr lang="en-US" sz="820" dirty="0"/>
          </a:p>
        </p:txBody>
      </p:sp>
      <p:sp>
        <p:nvSpPr>
          <p:cNvPr id="47" name="Text 44"/>
          <p:cNvSpPr/>
          <p:nvPr/>
        </p:nvSpPr>
        <p:spPr>
          <a:xfrm>
            <a:off x="2358238" y="1652321"/>
            <a:ext cx="892454"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Completion</a:t>
            </a:r>
            <a:endParaRPr lang="en-US" sz="1270" dirty="0"/>
          </a:p>
        </p:txBody>
      </p:sp>
      <p:sp>
        <p:nvSpPr>
          <p:cNvPr id="48" name="Text 45"/>
          <p:cNvSpPr/>
          <p:nvPr/>
        </p:nvSpPr>
        <p:spPr>
          <a:xfrm>
            <a:off x="3317443" y="1656893"/>
            <a:ext cx="724205" cy="209398"/>
          </a:xfrm>
          <a:prstGeom prst="rect">
            <a:avLst/>
          </a:prstGeom>
          <a:noFill/>
          <a:ln/>
        </p:spPr>
        <p:txBody>
          <a:bodyPr wrap="none" lIns="0" tIns="0" rIns="0" bIns="0" rtlCol="0" anchor="t"/>
          <a:lstStyle/>
          <a:p>
            <a:pPr algn="l" indent="0" marL="0">
              <a:buNone/>
            </a:pPr>
            <a:r>
              <a:rPr lang="en-US" sz="1270" dirty="0">
                <a:solidFill>
                  <a:srgbClr val="88929C"/>
                </a:solidFill>
                <a:latin typeface="Arial" pitchFamily="34" charset="0"/>
                <a:ea typeface="Arial" pitchFamily="34" charset="-122"/>
                <a:cs typeface="Arial" pitchFamily="34" charset="-120"/>
              </a:rPr>
              <a:t>2 of 6 live</a:t>
            </a:r>
            <a:endParaRPr lang="en-US" sz="1270" dirty="0"/>
          </a:p>
        </p:txBody>
      </p:sp>
      <p:sp>
        <p:nvSpPr>
          <p:cNvPr id="49" name="Text 46"/>
          <p:cNvSpPr/>
          <p:nvPr/>
        </p:nvSpPr>
        <p:spPr>
          <a:xfrm>
            <a:off x="4356202" y="1652321"/>
            <a:ext cx="683057"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Forecast</a:t>
            </a:r>
            <a:endParaRPr lang="en-US" sz="1270" dirty="0"/>
          </a:p>
        </p:txBody>
      </p:sp>
      <p:sp>
        <p:nvSpPr>
          <p:cNvPr id="50" name="Text 47"/>
          <p:cNvSpPr/>
          <p:nvPr/>
        </p:nvSpPr>
        <p:spPr>
          <a:xfrm>
            <a:off x="5105095" y="1656893"/>
            <a:ext cx="544982" cy="209398"/>
          </a:xfrm>
          <a:prstGeom prst="rect">
            <a:avLst/>
          </a:prstGeom>
          <a:noFill/>
          <a:ln/>
        </p:spPr>
        <p:txBody>
          <a:bodyPr wrap="none" lIns="0" tIns="0" rIns="0" bIns="0" rtlCol="0" anchor="t"/>
          <a:lstStyle/>
          <a:p>
            <a:pPr algn="l" indent="0" marL="0">
              <a:buNone/>
            </a:pPr>
            <a:r>
              <a:rPr lang="en-US" sz="1270" dirty="0">
                <a:solidFill>
                  <a:srgbClr val="88929C"/>
                </a:solidFill>
                <a:latin typeface="Arial" pitchFamily="34" charset="0"/>
                <a:ea typeface="Arial" pitchFamily="34" charset="-122"/>
                <a:cs typeface="Arial" pitchFamily="34" charset="-120"/>
              </a:rPr>
              <a:t>15 Nov</a:t>
            </a:r>
            <a:endParaRPr lang="en-US" sz="1270" dirty="0"/>
          </a:p>
        </p:txBody>
      </p:sp>
      <p:sp>
        <p:nvSpPr>
          <p:cNvPr id="51" name="Text 48"/>
          <p:cNvSpPr/>
          <p:nvPr/>
        </p:nvSpPr>
        <p:spPr>
          <a:xfrm>
            <a:off x="5963717" y="1652321"/>
            <a:ext cx="355702"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EAC</a:t>
            </a:r>
            <a:endParaRPr lang="en-US" sz="1270" dirty="0"/>
          </a:p>
        </p:txBody>
      </p:sp>
      <p:sp>
        <p:nvSpPr>
          <p:cNvPr id="52" name="Text 49"/>
          <p:cNvSpPr/>
          <p:nvPr/>
        </p:nvSpPr>
        <p:spPr>
          <a:xfrm>
            <a:off x="6386170" y="1656893"/>
            <a:ext cx="571500" cy="209398"/>
          </a:xfrm>
          <a:prstGeom prst="rect">
            <a:avLst/>
          </a:prstGeom>
          <a:noFill/>
          <a:ln/>
        </p:spPr>
        <p:txBody>
          <a:bodyPr wrap="none" lIns="0" tIns="0" rIns="0" bIns="0" rtlCol="0" anchor="t"/>
          <a:lstStyle/>
          <a:p>
            <a:pPr algn="l" indent="0" marL="0">
              <a:buNone/>
            </a:pPr>
            <a:r>
              <a:rPr lang="en-US" sz="1270" dirty="0">
                <a:solidFill>
                  <a:srgbClr val="88929C"/>
                </a:solidFill>
                <a:latin typeface="Arial" pitchFamily="34" charset="0"/>
                <a:ea typeface="Arial" pitchFamily="34" charset="-122"/>
                <a:cs typeface="Arial" pitchFamily="34" charset="-120"/>
              </a:rPr>
              <a:t>€8.67m</a:t>
            </a:r>
            <a:endParaRPr lang="en-US" sz="1270" dirty="0"/>
          </a:p>
        </p:txBody>
      </p:sp>
      <p:sp>
        <p:nvSpPr>
          <p:cNvPr id="53" name="Text 50"/>
          <p:cNvSpPr/>
          <p:nvPr/>
        </p:nvSpPr>
        <p:spPr>
          <a:xfrm>
            <a:off x="7272223" y="1652321"/>
            <a:ext cx="481889" cy="219456"/>
          </a:xfrm>
          <a:prstGeom prst="rect">
            <a:avLst/>
          </a:prstGeom>
          <a:noFill/>
          <a:ln/>
        </p:spPr>
        <p:txBody>
          <a:bodyPr wrap="none" lIns="0" tIns="0" rIns="0" bIns="0" rtlCol="0" anchor="t"/>
          <a:lstStyle/>
          <a:p>
            <a:pPr algn="l" indent="0" marL="0">
              <a:buNone/>
            </a:pPr>
            <a:r>
              <a:rPr lang="en-US" sz="1270" dirty="0">
                <a:solidFill>
                  <a:srgbClr val="F2F5F8"/>
                </a:solidFill>
                <a:latin typeface="Arial" pitchFamily="34" charset="0"/>
                <a:ea typeface="Arial" pitchFamily="34" charset="-122"/>
                <a:cs typeface="Arial" pitchFamily="34" charset="-120"/>
              </a:rPr>
              <a:t>Buffer</a:t>
            </a:r>
            <a:endParaRPr lang="en-US" sz="1270" dirty="0"/>
          </a:p>
        </p:txBody>
      </p:sp>
      <p:sp>
        <p:nvSpPr>
          <p:cNvPr id="54" name="Text 51"/>
          <p:cNvSpPr/>
          <p:nvPr/>
        </p:nvSpPr>
        <p:spPr>
          <a:xfrm>
            <a:off x="7820863" y="1656893"/>
            <a:ext cx="508406" cy="209398"/>
          </a:xfrm>
          <a:prstGeom prst="rect">
            <a:avLst/>
          </a:prstGeom>
          <a:noFill/>
          <a:ln/>
        </p:spPr>
        <p:txBody>
          <a:bodyPr wrap="none" lIns="0" tIns="0" rIns="0" bIns="0" rtlCol="0" anchor="t"/>
          <a:lstStyle/>
          <a:p>
            <a:pPr algn="l" indent="0" marL="0">
              <a:buNone/>
            </a:pPr>
            <a:r>
              <a:rPr lang="en-US" sz="1270" dirty="0">
                <a:solidFill>
                  <a:srgbClr val="88929C"/>
                </a:solidFill>
                <a:latin typeface="Arial" pitchFamily="34" charset="0"/>
                <a:ea typeface="Arial" pitchFamily="34" charset="-122"/>
                <a:cs typeface="Arial" pitchFamily="34" charset="-120"/>
              </a:rPr>
              <a:t>6 days</a:t>
            </a:r>
            <a:endParaRPr lang="en-US" sz="1270" dirty="0"/>
          </a:p>
        </p:txBody>
      </p:sp>
      <p:sp>
        <p:nvSpPr>
          <p:cNvPr id="55" name="Text 52"/>
          <p:cNvSpPr/>
          <p:nvPr/>
        </p:nvSpPr>
        <p:spPr>
          <a:xfrm>
            <a:off x="875995" y="2403958"/>
            <a:ext cx="987552" cy="161849"/>
          </a:xfrm>
          <a:prstGeom prst="rect">
            <a:avLst/>
          </a:prstGeom>
          <a:noFill/>
          <a:ln/>
        </p:spPr>
        <p:txBody>
          <a:bodyPr wrap="none" lIns="0" tIns="0" rIns="0" bIns="0" rtlCol="0" anchor="t"/>
          <a:lstStyle/>
          <a:p>
            <a:pPr algn="l" indent="0" marL="0">
              <a:buNone/>
            </a:pPr>
            <a:r>
              <a:rPr lang="en-US" sz="900" b="1" spc="90" kern="0" dirty="0">
                <a:solidFill>
                  <a:srgbClr val="F2F5F8"/>
                </a:solidFill>
                <a:latin typeface="Arial" pitchFamily="34" charset="0"/>
                <a:ea typeface="Arial" pitchFamily="34" charset="-122"/>
                <a:cs typeface="Arial" pitchFamily="34" charset="-120"/>
              </a:rPr>
              <a:t>WORKSTREAM</a:t>
            </a:r>
            <a:endParaRPr lang="en-US" sz="900" dirty="0"/>
          </a:p>
        </p:txBody>
      </p:sp>
      <p:sp>
        <p:nvSpPr>
          <p:cNvPr id="56" name="Text 53"/>
          <p:cNvSpPr/>
          <p:nvPr/>
        </p:nvSpPr>
        <p:spPr>
          <a:xfrm>
            <a:off x="2944368" y="2403958"/>
            <a:ext cx="310896" cy="161849"/>
          </a:xfrm>
          <a:prstGeom prst="rect">
            <a:avLst/>
          </a:prstGeom>
          <a:noFill/>
          <a:ln/>
        </p:spPr>
        <p:txBody>
          <a:bodyPr wrap="none" lIns="0" tIns="0" rIns="0" bIns="0" rtlCol="0" anchor="t"/>
          <a:lstStyle/>
          <a:p>
            <a:pPr algn="l" indent="0" marL="0">
              <a:buNone/>
            </a:pPr>
            <a:r>
              <a:rPr lang="en-US" sz="900" b="1" spc="90" kern="0" dirty="0">
                <a:solidFill>
                  <a:srgbClr val="F2F5F8"/>
                </a:solidFill>
                <a:latin typeface="Arial" pitchFamily="34" charset="0"/>
                <a:ea typeface="Arial" pitchFamily="34" charset="-122"/>
                <a:cs typeface="Arial" pitchFamily="34" charset="-120"/>
              </a:rPr>
              <a:t>RAG</a:t>
            </a:r>
            <a:endParaRPr lang="en-US" sz="900" dirty="0"/>
          </a:p>
        </p:txBody>
      </p:sp>
      <p:sp>
        <p:nvSpPr>
          <p:cNvPr id="57" name="Text 54"/>
          <p:cNvSpPr/>
          <p:nvPr/>
        </p:nvSpPr>
        <p:spPr>
          <a:xfrm>
            <a:off x="4304081" y="2403958"/>
            <a:ext cx="1055218" cy="161849"/>
          </a:xfrm>
          <a:prstGeom prst="rect">
            <a:avLst/>
          </a:prstGeom>
          <a:noFill/>
          <a:ln/>
        </p:spPr>
        <p:txBody>
          <a:bodyPr wrap="none" lIns="0" tIns="0" rIns="0" bIns="0" rtlCol="0" anchor="t"/>
          <a:lstStyle/>
          <a:p>
            <a:pPr algn="l" indent="0" marL="0">
              <a:buNone/>
            </a:pPr>
            <a:r>
              <a:rPr lang="en-US" sz="900" b="1" spc="90" kern="0" dirty="0">
                <a:solidFill>
                  <a:srgbClr val="F2F5F8"/>
                </a:solidFill>
                <a:latin typeface="Arial" pitchFamily="34" charset="0"/>
                <a:ea typeface="Arial" pitchFamily="34" charset="-122"/>
                <a:cs typeface="Arial" pitchFamily="34" charset="-120"/>
              </a:rPr>
              <a:t>CURRENT FACT</a:t>
            </a:r>
            <a:endParaRPr lang="en-US" sz="900" dirty="0"/>
          </a:p>
        </p:txBody>
      </p:sp>
      <p:sp>
        <p:nvSpPr>
          <p:cNvPr id="58" name="Text 55"/>
          <p:cNvSpPr/>
          <p:nvPr/>
        </p:nvSpPr>
        <p:spPr>
          <a:xfrm>
            <a:off x="8150047" y="2403958"/>
            <a:ext cx="1196950" cy="161849"/>
          </a:xfrm>
          <a:prstGeom prst="rect">
            <a:avLst/>
          </a:prstGeom>
          <a:noFill/>
          <a:ln/>
        </p:spPr>
        <p:txBody>
          <a:bodyPr wrap="none" lIns="0" tIns="0" rIns="0" bIns="0" rtlCol="0" anchor="t"/>
          <a:lstStyle/>
          <a:p>
            <a:pPr algn="l" indent="0" marL="0">
              <a:buNone/>
            </a:pPr>
            <a:r>
              <a:rPr lang="en-US" sz="900" b="1" spc="90" kern="0" dirty="0">
                <a:solidFill>
                  <a:srgbClr val="F2F5F8"/>
                </a:solidFill>
                <a:latin typeface="Arial" pitchFamily="34" charset="0"/>
                <a:ea typeface="Arial" pitchFamily="34" charset="-122"/>
                <a:cs typeface="Arial" pitchFamily="34" charset="-120"/>
              </a:rPr>
              <a:t>NEXT MILESTONE</a:t>
            </a:r>
            <a:endParaRPr lang="en-US" sz="900" dirty="0"/>
          </a:p>
        </p:txBody>
      </p:sp>
      <p:sp>
        <p:nvSpPr>
          <p:cNvPr id="59" name="Text 56"/>
          <p:cNvSpPr/>
          <p:nvPr/>
        </p:nvSpPr>
        <p:spPr>
          <a:xfrm>
            <a:off x="875995" y="2851099"/>
            <a:ext cx="914400"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Site rollout</a:t>
            </a:r>
            <a:endParaRPr lang="en-US" sz="1350" dirty="0"/>
          </a:p>
        </p:txBody>
      </p:sp>
      <p:sp>
        <p:nvSpPr>
          <p:cNvPr id="60" name="Text 57"/>
          <p:cNvSpPr/>
          <p:nvPr/>
        </p:nvSpPr>
        <p:spPr>
          <a:xfrm>
            <a:off x="3087929" y="2891333"/>
            <a:ext cx="454457"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AMBER</a:t>
            </a:r>
            <a:endParaRPr lang="en-US" sz="820" dirty="0"/>
          </a:p>
        </p:txBody>
      </p:sp>
      <p:sp>
        <p:nvSpPr>
          <p:cNvPr id="61" name="Text 58"/>
          <p:cNvSpPr/>
          <p:nvPr/>
        </p:nvSpPr>
        <p:spPr>
          <a:xfrm>
            <a:off x="4304081" y="2851099"/>
            <a:ext cx="2132381"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2 of 6 live; Rivermark ready</a:t>
            </a:r>
            <a:endParaRPr lang="en-US" sz="1350" dirty="0"/>
          </a:p>
        </p:txBody>
      </p:sp>
      <p:sp>
        <p:nvSpPr>
          <p:cNvPr id="62" name="Text 59"/>
          <p:cNvSpPr/>
          <p:nvPr/>
        </p:nvSpPr>
        <p:spPr>
          <a:xfrm>
            <a:off x="8150047" y="2851099"/>
            <a:ext cx="1894637"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Rivermark go-live 12 Jul</a:t>
            </a:r>
            <a:endParaRPr lang="en-US" sz="1350" dirty="0"/>
          </a:p>
        </p:txBody>
      </p:sp>
      <p:sp>
        <p:nvSpPr>
          <p:cNvPr id="63" name="Text 60"/>
          <p:cNvSpPr/>
          <p:nvPr/>
        </p:nvSpPr>
        <p:spPr>
          <a:xfrm>
            <a:off x="875995" y="3373222"/>
            <a:ext cx="1161288"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Core platform</a:t>
            </a:r>
            <a:endParaRPr lang="en-US" sz="1350" dirty="0"/>
          </a:p>
        </p:txBody>
      </p:sp>
      <p:sp>
        <p:nvSpPr>
          <p:cNvPr id="64" name="Text 61"/>
          <p:cNvSpPr/>
          <p:nvPr/>
        </p:nvSpPr>
        <p:spPr>
          <a:xfrm>
            <a:off x="3087929" y="3412541"/>
            <a:ext cx="438912"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GREEN</a:t>
            </a:r>
            <a:endParaRPr lang="en-US" sz="820" dirty="0"/>
          </a:p>
        </p:txBody>
      </p:sp>
      <p:sp>
        <p:nvSpPr>
          <p:cNvPr id="65" name="Text 62"/>
          <p:cNvSpPr/>
          <p:nvPr/>
        </p:nvSpPr>
        <p:spPr>
          <a:xfrm>
            <a:off x="4304081" y="3373222"/>
            <a:ext cx="2263140"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99.93% uptime over 30 days</a:t>
            </a:r>
            <a:endParaRPr lang="en-US" sz="1350" dirty="0"/>
          </a:p>
        </p:txBody>
      </p:sp>
      <p:sp>
        <p:nvSpPr>
          <p:cNvPr id="66" name="Text 63"/>
          <p:cNvSpPr/>
          <p:nvPr/>
        </p:nvSpPr>
        <p:spPr>
          <a:xfrm>
            <a:off x="8150047" y="3373222"/>
            <a:ext cx="1588313"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Release 3.4 on 8 Jul</a:t>
            </a:r>
            <a:endParaRPr lang="en-US" sz="1350" dirty="0"/>
          </a:p>
        </p:txBody>
      </p:sp>
      <p:sp>
        <p:nvSpPr>
          <p:cNvPr id="67" name="Text 64"/>
          <p:cNvSpPr/>
          <p:nvPr/>
        </p:nvSpPr>
        <p:spPr>
          <a:xfrm>
            <a:off x="875995" y="3894430"/>
            <a:ext cx="1314907"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ERP integration</a:t>
            </a:r>
            <a:endParaRPr lang="en-US" sz="1350" dirty="0"/>
          </a:p>
        </p:txBody>
      </p:sp>
      <p:sp>
        <p:nvSpPr>
          <p:cNvPr id="68" name="Text 65"/>
          <p:cNvSpPr/>
          <p:nvPr/>
        </p:nvSpPr>
        <p:spPr>
          <a:xfrm>
            <a:off x="3087929" y="3934663"/>
            <a:ext cx="275234"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RED</a:t>
            </a:r>
            <a:endParaRPr lang="en-US" sz="820" dirty="0"/>
          </a:p>
        </p:txBody>
      </p:sp>
      <p:sp>
        <p:nvSpPr>
          <p:cNvPr id="69" name="Text 66"/>
          <p:cNvSpPr/>
          <p:nvPr/>
        </p:nvSpPr>
        <p:spPr>
          <a:xfrm>
            <a:off x="4304081" y="3894430"/>
            <a:ext cx="2779776"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17 priority defects; 6 block Oakport</a:t>
            </a:r>
            <a:endParaRPr lang="en-US" sz="1350" dirty="0"/>
          </a:p>
        </p:txBody>
      </p:sp>
      <p:sp>
        <p:nvSpPr>
          <p:cNvPr id="70" name="Text 67"/>
          <p:cNvSpPr/>
          <p:nvPr/>
        </p:nvSpPr>
        <p:spPr>
          <a:xfrm>
            <a:off x="8150047" y="3894430"/>
            <a:ext cx="1995221"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Burn-down to 4 by 16 Jul</a:t>
            </a:r>
            <a:endParaRPr lang="en-US" sz="1350" dirty="0"/>
          </a:p>
        </p:txBody>
      </p:sp>
      <p:sp>
        <p:nvSpPr>
          <p:cNvPr id="71" name="Text 68"/>
          <p:cNvSpPr/>
          <p:nvPr/>
        </p:nvSpPr>
        <p:spPr>
          <a:xfrm>
            <a:off x="875995" y="4416552"/>
            <a:ext cx="1242670"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Data migration</a:t>
            </a:r>
            <a:endParaRPr lang="en-US" sz="1350" dirty="0"/>
          </a:p>
        </p:txBody>
      </p:sp>
      <p:sp>
        <p:nvSpPr>
          <p:cNvPr id="72" name="Text 69"/>
          <p:cNvSpPr/>
          <p:nvPr/>
        </p:nvSpPr>
        <p:spPr>
          <a:xfrm>
            <a:off x="3087929" y="4455871"/>
            <a:ext cx="454457"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AMBER</a:t>
            </a:r>
            <a:endParaRPr lang="en-US" sz="820" dirty="0"/>
          </a:p>
        </p:txBody>
      </p:sp>
      <p:sp>
        <p:nvSpPr>
          <p:cNvPr id="73" name="Text 70"/>
          <p:cNvSpPr/>
          <p:nvPr/>
        </p:nvSpPr>
        <p:spPr>
          <a:xfrm>
            <a:off x="4304081" y="4416552"/>
            <a:ext cx="1846174"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98.6% record pass rate</a:t>
            </a:r>
            <a:endParaRPr lang="en-US" sz="1350" dirty="0"/>
          </a:p>
        </p:txBody>
      </p:sp>
      <p:sp>
        <p:nvSpPr>
          <p:cNvPr id="74" name="Text 71"/>
          <p:cNvSpPr/>
          <p:nvPr/>
        </p:nvSpPr>
        <p:spPr>
          <a:xfrm>
            <a:off x="8150047" y="4416552"/>
            <a:ext cx="1923898"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Oakport rehearsal 19 Jul</a:t>
            </a:r>
            <a:endParaRPr lang="en-US" sz="1350" dirty="0"/>
          </a:p>
        </p:txBody>
      </p:sp>
      <p:sp>
        <p:nvSpPr>
          <p:cNvPr id="75" name="Text 72"/>
          <p:cNvSpPr/>
          <p:nvPr/>
        </p:nvSpPr>
        <p:spPr>
          <a:xfrm>
            <a:off x="875995" y="4937760"/>
            <a:ext cx="679399"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Training</a:t>
            </a:r>
            <a:endParaRPr lang="en-US" sz="1350" dirty="0"/>
          </a:p>
        </p:txBody>
      </p:sp>
      <p:sp>
        <p:nvSpPr>
          <p:cNvPr id="76" name="Text 73"/>
          <p:cNvSpPr/>
          <p:nvPr/>
        </p:nvSpPr>
        <p:spPr>
          <a:xfrm>
            <a:off x="3087929" y="4977994"/>
            <a:ext cx="438912"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GREEN</a:t>
            </a:r>
            <a:endParaRPr lang="en-US" sz="820" dirty="0"/>
          </a:p>
        </p:txBody>
      </p:sp>
      <p:sp>
        <p:nvSpPr>
          <p:cNvPr id="77" name="Text 74"/>
          <p:cNvSpPr/>
          <p:nvPr/>
        </p:nvSpPr>
        <p:spPr>
          <a:xfrm>
            <a:off x="4304081" y="4937760"/>
            <a:ext cx="1992478"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684 of 720 users certified</a:t>
            </a:r>
            <a:endParaRPr lang="en-US" sz="1350" dirty="0"/>
          </a:p>
        </p:txBody>
      </p:sp>
      <p:sp>
        <p:nvSpPr>
          <p:cNvPr id="78" name="Text 75"/>
          <p:cNvSpPr/>
          <p:nvPr/>
        </p:nvSpPr>
        <p:spPr>
          <a:xfrm>
            <a:off x="8150047" y="4937760"/>
            <a:ext cx="2083918"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Oakport completion 23 Jul</a:t>
            </a:r>
            <a:endParaRPr lang="en-US" sz="1350" dirty="0"/>
          </a:p>
        </p:txBody>
      </p:sp>
      <p:sp>
        <p:nvSpPr>
          <p:cNvPr id="79" name="Text 76"/>
          <p:cNvSpPr/>
          <p:nvPr/>
        </p:nvSpPr>
        <p:spPr>
          <a:xfrm>
            <a:off x="875995" y="5459882"/>
            <a:ext cx="705002" cy="228600"/>
          </a:xfrm>
          <a:prstGeom prst="rect">
            <a:avLst/>
          </a:prstGeom>
          <a:noFill/>
          <a:ln/>
        </p:spPr>
        <p:txBody>
          <a:bodyPr wrap="none" lIns="0" tIns="0" rIns="0" bIns="0" rtlCol="0" anchor="t"/>
          <a:lstStyle/>
          <a:p>
            <a:pPr algn="l" indent="0" marL="0">
              <a:buNone/>
            </a:pPr>
            <a:r>
              <a:rPr lang="en-US" sz="1350" b="1" dirty="0">
                <a:solidFill>
                  <a:srgbClr val="F2F5F8"/>
                </a:solidFill>
                <a:latin typeface="Arial" pitchFamily="34" charset="0"/>
                <a:ea typeface="Arial" pitchFamily="34" charset="-122"/>
                <a:cs typeface="Arial" pitchFamily="34" charset="-120"/>
              </a:rPr>
              <a:t>Benefits</a:t>
            </a:r>
            <a:endParaRPr lang="en-US" sz="1350" dirty="0"/>
          </a:p>
        </p:txBody>
      </p:sp>
      <p:sp>
        <p:nvSpPr>
          <p:cNvPr id="80" name="Text 77"/>
          <p:cNvSpPr/>
          <p:nvPr/>
        </p:nvSpPr>
        <p:spPr>
          <a:xfrm>
            <a:off x="3087929" y="5499202"/>
            <a:ext cx="454457" cy="142646"/>
          </a:xfrm>
          <a:prstGeom prst="rect">
            <a:avLst/>
          </a:prstGeom>
          <a:noFill/>
          <a:ln/>
        </p:spPr>
        <p:txBody>
          <a:bodyPr wrap="none" lIns="0" tIns="0" rIns="0" bIns="0" rtlCol="0" anchor="t"/>
          <a:lstStyle/>
          <a:p>
            <a:pPr algn="l" indent="0" marL="0">
              <a:buNone/>
            </a:pPr>
            <a:r>
              <a:rPr lang="en-US" sz="820" b="1" spc="66" kern="0" dirty="0">
                <a:solidFill>
                  <a:srgbClr val="FFFFFF"/>
                </a:solidFill>
                <a:latin typeface="Arial" pitchFamily="34" charset="0"/>
                <a:ea typeface="Arial" pitchFamily="34" charset="-122"/>
                <a:cs typeface="Arial" pitchFamily="34" charset="-120"/>
              </a:rPr>
              <a:t>AMBER</a:t>
            </a:r>
            <a:endParaRPr lang="en-US" sz="820" dirty="0"/>
          </a:p>
        </p:txBody>
      </p:sp>
      <p:sp>
        <p:nvSpPr>
          <p:cNvPr id="81" name="Text 78"/>
          <p:cNvSpPr/>
          <p:nvPr/>
        </p:nvSpPr>
        <p:spPr>
          <a:xfrm>
            <a:off x="4304081" y="5459882"/>
            <a:ext cx="2728570"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€0.62m annualized vs €0.71m plan</a:t>
            </a:r>
            <a:endParaRPr lang="en-US" sz="1350" dirty="0"/>
          </a:p>
        </p:txBody>
      </p:sp>
      <p:sp>
        <p:nvSpPr>
          <p:cNvPr id="82" name="Text 79"/>
          <p:cNvSpPr/>
          <p:nvPr/>
        </p:nvSpPr>
        <p:spPr>
          <a:xfrm>
            <a:off x="8150047" y="5459882"/>
            <a:ext cx="2531974" cy="219456"/>
          </a:xfrm>
          <a:prstGeom prst="rect">
            <a:avLst/>
          </a:prstGeom>
          <a:noFill/>
          <a:ln/>
        </p:spPr>
        <p:txBody>
          <a:bodyPr wrap="none" lIns="0" tIns="0" rIns="0" bIns="0" rtlCol="0" anchor="t"/>
          <a:lstStyle/>
          <a:p>
            <a:pPr algn="l" indent="0" marL="0">
              <a:buNone/>
            </a:pPr>
            <a:r>
              <a:rPr lang="en-US" sz="1350" dirty="0">
                <a:solidFill>
                  <a:srgbClr val="B9C2CD"/>
                </a:solidFill>
                <a:latin typeface="Arial" pitchFamily="34" charset="0"/>
                <a:ea typeface="Arial" pitchFamily="34" charset="-122"/>
                <a:cs typeface="Arial" pitchFamily="34" charset="-120"/>
              </a:rPr>
              <a:t>Validate Rivermark after 30 days</a:t>
            </a:r>
            <a:endParaRPr lang="en-US" sz="1350" dirty="0"/>
          </a:p>
        </p:txBody>
      </p:sp>
      <p:sp>
        <p:nvSpPr>
          <p:cNvPr id="83" name="Text 80"/>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02 / 10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Shape 0"/>
          <p:cNvSpPr/>
          <p:nvPr/>
        </p:nvSpPr>
        <p:spPr>
          <a:xfrm>
            <a:off x="685800" y="2054657"/>
            <a:ext cx="10820095" cy="9510"/>
          </a:xfrm>
          <a:prstGeom prst="rect">
            <a:avLst/>
          </a:prstGeom>
          <a:solidFill>
            <a:srgbClr val="96AAC3">
              <a:alpha val="18000"/>
            </a:srgbClr>
          </a:solidFill>
          <a:ln/>
        </p:spPr>
      </p:sp>
      <p:sp>
        <p:nvSpPr>
          <p:cNvPr id="4" name="Shape 1"/>
          <p:cNvSpPr/>
          <p:nvPr/>
        </p:nvSpPr>
        <p:spPr>
          <a:xfrm>
            <a:off x="685800" y="2025396"/>
            <a:ext cx="513893" cy="28346"/>
          </a:xfrm>
          <a:prstGeom prst="rect">
            <a:avLst/>
          </a:prstGeom>
          <a:solidFill>
            <a:srgbClr val="5AA0E0"/>
          </a:solidFill>
          <a:ln/>
        </p:spPr>
      </p:sp>
      <p:sp>
        <p:nvSpPr>
          <p:cNvPr id="5" name="Shape 2"/>
          <p:cNvSpPr/>
          <p:nvPr/>
        </p:nvSpPr>
        <p:spPr>
          <a:xfrm>
            <a:off x="752551" y="2368296"/>
            <a:ext cx="10686593" cy="19202"/>
          </a:xfrm>
          <a:prstGeom prst="rect">
            <a:avLst/>
          </a:prstGeom>
          <a:solidFill>
            <a:srgbClr val="96AAC3">
              <a:alpha val="18000"/>
            </a:srgbClr>
          </a:solidFill>
          <a:ln/>
        </p:spPr>
      </p:sp>
      <p:sp>
        <p:nvSpPr>
          <p:cNvPr id="6" name="Shape 3"/>
          <p:cNvSpPr/>
          <p:nvPr/>
        </p:nvSpPr>
        <p:spPr>
          <a:xfrm>
            <a:off x="685800" y="2311603"/>
            <a:ext cx="133502" cy="133502"/>
          </a:xfrm>
          <a:prstGeom prst="ellipse">
            <a:avLst/>
          </a:prstGeom>
          <a:solidFill>
            <a:srgbClr val="5AA0E0"/>
          </a:solidFill>
          <a:ln/>
        </p:spPr>
      </p:sp>
      <p:sp>
        <p:nvSpPr>
          <p:cNvPr id="7" name="Shape 4"/>
          <p:cNvSpPr/>
          <p:nvPr/>
        </p:nvSpPr>
        <p:spPr>
          <a:xfrm>
            <a:off x="685800" y="3277210"/>
            <a:ext cx="545897" cy="246888"/>
          </a:xfrm>
          <a:prstGeom prst="roundRect">
            <a:avLst>
              <a:gd name="adj" fmla="val 50000"/>
            </a:avLst>
          </a:prstGeom>
          <a:solidFill>
            <a:srgbClr val="2F7D4F"/>
          </a:solidFill>
          <a:ln/>
        </p:spPr>
      </p:sp>
      <p:sp>
        <p:nvSpPr>
          <p:cNvPr id="8" name="Shape 5"/>
          <p:cNvSpPr/>
          <p:nvPr/>
        </p:nvSpPr>
        <p:spPr>
          <a:xfrm>
            <a:off x="2527402" y="2311603"/>
            <a:ext cx="133502" cy="133502"/>
          </a:xfrm>
          <a:prstGeom prst="ellipse">
            <a:avLst/>
          </a:prstGeom>
          <a:solidFill>
            <a:srgbClr val="5AA0E0"/>
          </a:solidFill>
          <a:ln/>
        </p:spPr>
      </p:sp>
      <p:sp>
        <p:nvSpPr>
          <p:cNvPr id="9" name="Shape 6"/>
          <p:cNvSpPr/>
          <p:nvPr/>
        </p:nvSpPr>
        <p:spPr>
          <a:xfrm>
            <a:off x="2527402" y="3277210"/>
            <a:ext cx="545897" cy="246888"/>
          </a:xfrm>
          <a:prstGeom prst="roundRect">
            <a:avLst>
              <a:gd name="adj" fmla="val 50000"/>
            </a:avLst>
          </a:prstGeom>
          <a:solidFill>
            <a:srgbClr val="2F7D4F"/>
          </a:solidFill>
          <a:ln/>
        </p:spPr>
      </p:sp>
      <p:sp>
        <p:nvSpPr>
          <p:cNvPr id="10" name="Shape 7"/>
          <p:cNvSpPr/>
          <p:nvPr/>
        </p:nvSpPr>
        <p:spPr>
          <a:xfrm>
            <a:off x="4369003" y="2311603"/>
            <a:ext cx="133502" cy="133502"/>
          </a:xfrm>
          <a:prstGeom prst="ellipse">
            <a:avLst/>
          </a:prstGeom>
          <a:solidFill>
            <a:srgbClr val="5AA0E0"/>
          </a:solidFill>
          <a:ln/>
        </p:spPr>
      </p:sp>
      <p:sp>
        <p:nvSpPr>
          <p:cNvPr id="11" name="Shape 8"/>
          <p:cNvSpPr/>
          <p:nvPr/>
        </p:nvSpPr>
        <p:spPr>
          <a:xfrm>
            <a:off x="4369003" y="3277210"/>
            <a:ext cx="690372" cy="246888"/>
          </a:xfrm>
          <a:prstGeom prst="roundRect">
            <a:avLst>
              <a:gd name="adj" fmla="val 50000"/>
            </a:avLst>
          </a:prstGeom>
          <a:solidFill>
            <a:srgbClr val="2F7D4F"/>
          </a:solidFill>
          <a:ln/>
        </p:spPr>
      </p:sp>
      <p:sp>
        <p:nvSpPr>
          <p:cNvPr id="12" name="Shape 9"/>
          <p:cNvSpPr/>
          <p:nvPr/>
        </p:nvSpPr>
        <p:spPr>
          <a:xfrm>
            <a:off x="6209690" y="2311603"/>
            <a:ext cx="133502" cy="133502"/>
          </a:xfrm>
          <a:prstGeom prst="ellipse">
            <a:avLst/>
          </a:prstGeom>
          <a:solidFill>
            <a:srgbClr val="5AA0E0"/>
          </a:solidFill>
          <a:ln/>
        </p:spPr>
      </p:sp>
      <p:sp>
        <p:nvSpPr>
          <p:cNvPr id="13" name="Shape 10"/>
          <p:cNvSpPr/>
          <p:nvPr/>
        </p:nvSpPr>
        <p:spPr>
          <a:xfrm>
            <a:off x="6209690" y="3277210"/>
            <a:ext cx="841248" cy="246888"/>
          </a:xfrm>
          <a:prstGeom prst="roundRect">
            <a:avLst>
              <a:gd name="adj" fmla="val 50000"/>
            </a:avLst>
          </a:prstGeom>
          <a:solidFill>
            <a:srgbClr val="B3403A"/>
          </a:solidFill>
          <a:ln/>
        </p:spPr>
      </p:sp>
      <p:sp>
        <p:nvSpPr>
          <p:cNvPr id="14" name="Shape 11"/>
          <p:cNvSpPr/>
          <p:nvPr/>
        </p:nvSpPr>
        <p:spPr>
          <a:xfrm>
            <a:off x="8051292" y="2311603"/>
            <a:ext cx="133502" cy="133502"/>
          </a:xfrm>
          <a:prstGeom prst="ellipse">
            <a:avLst/>
          </a:prstGeom>
          <a:solidFill>
            <a:srgbClr val="5AA0E0"/>
          </a:solidFill>
          <a:ln/>
        </p:spPr>
      </p:sp>
      <p:sp>
        <p:nvSpPr>
          <p:cNvPr id="15" name="Shape 12"/>
          <p:cNvSpPr/>
          <p:nvPr/>
        </p:nvSpPr>
        <p:spPr>
          <a:xfrm>
            <a:off x="8051292" y="3277210"/>
            <a:ext cx="841248" cy="246888"/>
          </a:xfrm>
          <a:prstGeom prst="roundRect">
            <a:avLst>
              <a:gd name="adj" fmla="val 50000"/>
            </a:avLst>
          </a:prstGeom>
          <a:solidFill>
            <a:srgbClr val="A06E1C"/>
          </a:solidFill>
          <a:ln/>
        </p:spPr>
      </p:sp>
      <p:sp>
        <p:nvSpPr>
          <p:cNvPr id="16" name="Shape 13"/>
          <p:cNvSpPr/>
          <p:nvPr/>
        </p:nvSpPr>
        <p:spPr>
          <a:xfrm>
            <a:off x="9892894" y="2311603"/>
            <a:ext cx="133502" cy="133502"/>
          </a:xfrm>
          <a:prstGeom prst="ellipse">
            <a:avLst/>
          </a:prstGeom>
          <a:solidFill>
            <a:srgbClr val="5AA0E0"/>
          </a:solidFill>
          <a:ln/>
        </p:spPr>
      </p:sp>
      <p:sp>
        <p:nvSpPr>
          <p:cNvPr id="17" name="Shape 14"/>
          <p:cNvSpPr/>
          <p:nvPr/>
        </p:nvSpPr>
        <p:spPr>
          <a:xfrm>
            <a:off x="9892894" y="3277210"/>
            <a:ext cx="774497" cy="246888"/>
          </a:xfrm>
          <a:prstGeom prst="roundRect">
            <a:avLst>
              <a:gd name="adj" fmla="val 50000"/>
            </a:avLst>
          </a:prstGeom>
          <a:solidFill>
            <a:srgbClr val="A06E1C"/>
          </a:solidFill>
          <a:ln/>
        </p:spPr>
      </p:sp>
      <p:sp>
        <p:nvSpPr>
          <p:cNvPr id="18" name="Shape 15"/>
          <p:cNvSpPr/>
          <p:nvPr/>
        </p:nvSpPr>
        <p:spPr>
          <a:xfrm>
            <a:off x="685800" y="3828593"/>
            <a:ext cx="10820095" cy="1114654"/>
          </a:xfrm>
          <a:prstGeom prst="roundRect">
            <a:avLst>
              <a:gd name="adj" fmla="val 13700"/>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9" name="Shape 16"/>
          <p:cNvSpPr/>
          <p:nvPr/>
        </p:nvSpPr>
        <p:spPr>
          <a:xfrm>
            <a:off x="685800" y="3981298"/>
            <a:ext cx="28529" cy="809610"/>
          </a:xfrm>
          <a:prstGeom prst="rect">
            <a:avLst/>
          </a:prstGeom>
          <a:solidFill>
            <a:srgbClr val="5AA0E0"/>
          </a:solidFill>
          <a:ln/>
        </p:spPr>
      </p:sp>
      <p:sp>
        <p:nvSpPr>
          <p:cNvPr id="20" name="Shape 17"/>
          <p:cNvSpPr/>
          <p:nvPr/>
        </p:nvSpPr>
        <p:spPr>
          <a:xfrm>
            <a:off x="685800" y="6162142"/>
            <a:ext cx="10820095" cy="9510"/>
          </a:xfrm>
          <a:prstGeom prst="rect">
            <a:avLst/>
          </a:prstGeom>
          <a:solidFill>
            <a:srgbClr val="96AAC3">
              <a:alpha val="18000"/>
            </a:srgbClr>
          </a:solidFill>
          <a:ln/>
        </p:spPr>
      </p:sp>
      <p:sp>
        <p:nvSpPr>
          <p:cNvPr id="21" name="Text 18"/>
          <p:cNvSpPr/>
          <p:nvPr/>
        </p:nvSpPr>
        <p:spPr>
          <a:xfrm>
            <a:off x="685800" y="513893"/>
            <a:ext cx="1758391"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03</a:t>
            </a:r>
            <a:pPr algn="l" indent="0" marL="0">
              <a:buNone/>
            </a:pPr>
            <a:r>
              <a:rPr lang="en-US" sz="900" spc="90" kern="0" dirty="0">
                <a:solidFill>
                  <a:srgbClr val="88929C"/>
                </a:solidFill>
                <a:latin typeface="Arial" pitchFamily="34" charset="0"/>
                <a:ea typeface="Arial" pitchFamily="34" charset="-122"/>
                <a:cs typeface="Arial" pitchFamily="34" charset="-120"/>
              </a:rPr>
              <a:t> MILESTONE MOVEMENT</a:t>
            </a:r>
            <a:endParaRPr lang="en-US" sz="900" dirty="0"/>
          </a:p>
        </p:txBody>
      </p:sp>
      <p:sp>
        <p:nvSpPr>
          <p:cNvPr id="22" name="Text 19"/>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23" name="Text 20"/>
          <p:cNvSpPr/>
          <p:nvPr/>
        </p:nvSpPr>
        <p:spPr>
          <a:xfrm>
            <a:off x="685800" y="1485900"/>
            <a:ext cx="10110521"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Oakport moves three weeks; completion moves seven days</a:t>
            </a:r>
            <a:endParaRPr lang="en-US" sz="2850" dirty="0"/>
          </a:p>
        </p:txBody>
      </p:sp>
      <p:sp>
        <p:nvSpPr>
          <p:cNvPr id="24" name="Text 21"/>
          <p:cNvSpPr/>
          <p:nvPr/>
        </p:nvSpPr>
        <p:spPr>
          <a:xfrm>
            <a:off x="685800"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10 MAR</a:t>
            </a:r>
            <a:endParaRPr lang="en-US" sz="970" dirty="0"/>
          </a:p>
        </p:txBody>
      </p:sp>
      <p:sp>
        <p:nvSpPr>
          <p:cNvPr id="25" name="Text 22"/>
          <p:cNvSpPr/>
          <p:nvPr/>
        </p:nvSpPr>
        <p:spPr>
          <a:xfrm>
            <a:off x="685800" y="2758745"/>
            <a:ext cx="1114654"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North Quay</a:t>
            </a:r>
            <a:endParaRPr lang="en-US" sz="1570" dirty="0"/>
          </a:p>
        </p:txBody>
      </p:sp>
      <p:sp>
        <p:nvSpPr>
          <p:cNvPr id="26" name="Text 23"/>
          <p:cNvSpPr/>
          <p:nvPr/>
        </p:nvSpPr>
        <p:spPr>
          <a:xfrm>
            <a:off x="685800" y="3075127"/>
            <a:ext cx="1203350"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10 Mar → 10 Mar</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LIVE</a:t>
            </a:r>
            <a:endParaRPr lang="en-US" sz="1200" dirty="0"/>
          </a:p>
        </p:txBody>
      </p:sp>
      <p:sp>
        <p:nvSpPr>
          <p:cNvPr id="27" name="Text 24"/>
          <p:cNvSpPr/>
          <p:nvPr/>
        </p:nvSpPr>
        <p:spPr>
          <a:xfrm>
            <a:off x="2527402"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28 APR</a:t>
            </a:r>
            <a:endParaRPr lang="en-US" sz="970" dirty="0"/>
          </a:p>
        </p:txBody>
      </p:sp>
      <p:sp>
        <p:nvSpPr>
          <p:cNvPr id="28" name="Text 25"/>
          <p:cNvSpPr/>
          <p:nvPr/>
        </p:nvSpPr>
        <p:spPr>
          <a:xfrm>
            <a:off x="2527402" y="2758745"/>
            <a:ext cx="1039673"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Vale Cross</a:t>
            </a:r>
            <a:endParaRPr lang="en-US" sz="1570" dirty="0"/>
          </a:p>
        </p:txBody>
      </p:sp>
      <p:sp>
        <p:nvSpPr>
          <p:cNvPr id="29" name="Text 26"/>
          <p:cNvSpPr/>
          <p:nvPr/>
        </p:nvSpPr>
        <p:spPr>
          <a:xfrm>
            <a:off x="2527402" y="3075127"/>
            <a:ext cx="1152144"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21 Apr → 28 Apr</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LIVE</a:t>
            </a:r>
            <a:endParaRPr lang="en-US" sz="1200" dirty="0"/>
          </a:p>
        </p:txBody>
      </p:sp>
      <p:sp>
        <p:nvSpPr>
          <p:cNvPr id="30" name="Text 27"/>
          <p:cNvSpPr/>
          <p:nvPr/>
        </p:nvSpPr>
        <p:spPr>
          <a:xfrm>
            <a:off x="4369003"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12 JUL</a:t>
            </a:r>
            <a:endParaRPr lang="en-US" sz="970" dirty="0"/>
          </a:p>
        </p:txBody>
      </p:sp>
      <p:sp>
        <p:nvSpPr>
          <p:cNvPr id="31" name="Text 28"/>
          <p:cNvSpPr/>
          <p:nvPr/>
        </p:nvSpPr>
        <p:spPr>
          <a:xfrm>
            <a:off x="4369003" y="2758745"/>
            <a:ext cx="1009498"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Rivermark</a:t>
            </a:r>
            <a:endParaRPr lang="en-US" sz="1570" dirty="0"/>
          </a:p>
        </p:txBody>
      </p:sp>
      <p:sp>
        <p:nvSpPr>
          <p:cNvPr id="32" name="Text 29"/>
          <p:cNvSpPr/>
          <p:nvPr/>
        </p:nvSpPr>
        <p:spPr>
          <a:xfrm>
            <a:off x="4369003" y="3075127"/>
            <a:ext cx="1067105"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12 Jul → 12 Jul</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READY</a:t>
            </a:r>
            <a:endParaRPr lang="en-US" sz="1200" dirty="0"/>
          </a:p>
        </p:txBody>
      </p:sp>
      <p:sp>
        <p:nvSpPr>
          <p:cNvPr id="33" name="Text 30"/>
          <p:cNvSpPr/>
          <p:nvPr/>
        </p:nvSpPr>
        <p:spPr>
          <a:xfrm>
            <a:off x="6209690"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30 AUG</a:t>
            </a:r>
            <a:endParaRPr lang="en-US" sz="970" dirty="0"/>
          </a:p>
        </p:txBody>
      </p:sp>
      <p:sp>
        <p:nvSpPr>
          <p:cNvPr id="34" name="Text 31"/>
          <p:cNvSpPr/>
          <p:nvPr/>
        </p:nvSpPr>
        <p:spPr>
          <a:xfrm>
            <a:off x="6209690" y="2758745"/>
            <a:ext cx="806501"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Oakport</a:t>
            </a:r>
            <a:endParaRPr lang="en-US" sz="1570" dirty="0"/>
          </a:p>
        </p:txBody>
      </p:sp>
      <p:sp>
        <p:nvSpPr>
          <p:cNvPr id="35" name="Text 32"/>
          <p:cNvSpPr/>
          <p:nvPr/>
        </p:nvSpPr>
        <p:spPr>
          <a:xfrm>
            <a:off x="6209690" y="3075127"/>
            <a:ext cx="1129284"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9 Aug → 30 Aug</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+21 DAYS</a:t>
            </a:r>
            <a:endParaRPr lang="en-US" sz="1200" dirty="0"/>
          </a:p>
        </p:txBody>
      </p:sp>
      <p:sp>
        <p:nvSpPr>
          <p:cNvPr id="36" name="Text 33"/>
          <p:cNvSpPr/>
          <p:nvPr/>
        </p:nvSpPr>
        <p:spPr>
          <a:xfrm>
            <a:off x="8051292" y="2559406"/>
            <a:ext cx="48829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4 OCT</a:t>
            </a:r>
            <a:endParaRPr lang="en-US" sz="970" dirty="0"/>
          </a:p>
        </p:txBody>
      </p:sp>
      <p:sp>
        <p:nvSpPr>
          <p:cNvPr id="37" name="Text 34"/>
          <p:cNvSpPr/>
          <p:nvPr/>
        </p:nvSpPr>
        <p:spPr>
          <a:xfrm>
            <a:off x="8051292" y="2758745"/>
            <a:ext cx="1043330"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Cedar Run</a:t>
            </a:r>
            <a:endParaRPr lang="en-US" sz="1570" dirty="0"/>
          </a:p>
        </p:txBody>
      </p:sp>
      <p:sp>
        <p:nvSpPr>
          <p:cNvPr id="38" name="Text 35"/>
          <p:cNvSpPr/>
          <p:nvPr/>
        </p:nvSpPr>
        <p:spPr>
          <a:xfrm>
            <a:off x="8051292" y="3075127"/>
            <a:ext cx="1103681"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20 Sep → 4 Oct</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+14 DAYS</a:t>
            </a:r>
            <a:endParaRPr lang="en-US" sz="1200" dirty="0"/>
          </a:p>
        </p:txBody>
      </p:sp>
      <p:sp>
        <p:nvSpPr>
          <p:cNvPr id="39" name="Text 36"/>
          <p:cNvSpPr/>
          <p:nvPr/>
        </p:nvSpPr>
        <p:spPr>
          <a:xfrm>
            <a:off x="9892894" y="2559406"/>
            <a:ext cx="579730" cy="161849"/>
          </a:xfrm>
          <a:prstGeom prst="rect">
            <a:avLst/>
          </a:prstGeom>
          <a:noFill/>
          <a:ln/>
        </p:spPr>
        <p:txBody>
          <a:bodyPr wrap="none" lIns="0" tIns="0" rIns="0" bIns="0" rtlCol="0" anchor="t"/>
          <a:lstStyle/>
          <a:p>
            <a:pPr algn="l" indent="0" marL="0">
              <a:buNone/>
            </a:pPr>
            <a:r>
              <a:rPr lang="en-US" sz="970" b="1" spc="136" kern="0" dirty="0">
                <a:solidFill>
                  <a:srgbClr val="5AA0E0"/>
                </a:solidFill>
                <a:latin typeface="Consolas" pitchFamily="34" charset="0"/>
                <a:ea typeface="Consolas" pitchFamily="34" charset="-122"/>
                <a:cs typeface="Consolas" pitchFamily="34" charset="-120"/>
              </a:rPr>
              <a:t>15 NOV</a:t>
            </a:r>
            <a:endParaRPr lang="en-US" sz="970" dirty="0"/>
          </a:p>
        </p:txBody>
      </p:sp>
      <p:sp>
        <p:nvSpPr>
          <p:cNvPr id="40" name="Text 37"/>
          <p:cNvSpPr/>
          <p:nvPr/>
        </p:nvSpPr>
        <p:spPr>
          <a:xfrm>
            <a:off x="9892894" y="2758745"/>
            <a:ext cx="1095451" cy="256946"/>
          </a:xfrm>
          <a:prstGeom prst="rect">
            <a:avLst/>
          </a:prstGeom>
          <a:noFill/>
          <a:ln/>
        </p:spPr>
        <p:txBody>
          <a:bodyPr wrap="none" lIns="0" tIns="0" rIns="0" bIns="0" rtlCol="0" anchor="t"/>
          <a:lstStyle/>
          <a:p>
            <a:pPr algn="l" indent="0" marL="0">
              <a:buNone/>
            </a:pPr>
            <a:r>
              <a:rPr lang="en-US" sz="1570" b="1" dirty="0">
                <a:solidFill>
                  <a:srgbClr val="F2F5F8"/>
                </a:solidFill>
                <a:latin typeface="Arial" pitchFamily="34" charset="0"/>
                <a:ea typeface="Arial" pitchFamily="34" charset="-122"/>
                <a:cs typeface="Arial" pitchFamily="34" charset="-120"/>
              </a:rPr>
              <a:t>South Gate</a:t>
            </a:r>
            <a:endParaRPr lang="en-US" sz="1570" dirty="0"/>
          </a:p>
        </p:txBody>
      </p:sp>
      <p:sp>
        <p:nvSpPr>
          <p:cNvPr id="41" name="Text 38"/>
          <p:cNvSpPr/>
          <p:nvPr/>
        </p:nvSpPr>
        <p:spPr>
          <a:xfrm>
            <a:off x="9892894" y="3075127"/>
            <a:ext cx="1134770" cy="484632"/>
          </a:xfrm>
          <a:prstGeom prst="rect">
            <a:avLst/>
          </a:prstGeom>
          <a:noFill/>
          <a:ln/>
        </p:spPr>
        <p:txBody>
          <a:bodyPr wrap="none" lIns="0" tIns="0" rIns="0" bIns="0" rtlCol="0" anchor="t"/>
          <a:lstStyle/>
          <a:p>
            <a:pPr algn="l" indent="0" marL="0">
              <a:lnSpc>
                <a:spcPts val="1740"/>
              </a:lnSpc>
              <a:buNone/>
            </a:pPr>
            <a:r>
              <a:rPr lang="en-US" sz="1200" dirty="0">
                <a:solidFill>
                  <a:srgbClr val="B9C2CD"/>
                </a:solidFill>
                <a:latin typeface="Arial" pitchFamily="34" charset="0"/>
                <a:ea typeface="Arial" pitchFamily="34" charset="-122"/>
                <a:cs typeface="Arial" pitchFamily="34" charset="-120"/>
              </a:rPr>
              <a:t>8 Nov → 15 Nov</a:t>
            </a:r>
            <a:endParaRPr lang="en-US" sz="1200" dirty="0"/>
          </a:p>
          <a:p>
            <a:pPr algn="l" indent="0" marL="0">
              <a:lnSpc>
                <a:spcPts val="1740"/>
              </a:lnSpc>
              <a:buNone/>
            </a:pPr>
            <a:r>
              <a:rPr lang="en-US" sz="820" b="1" spc="66" kern="0" dirty="0">
                <a:solidFill>
                  <a:srgbClr val="FFFFFF"/>
                </a:solidFill>
                <a:latin typeface="Arial" pitchFamily="34" charset="0"/>
                <a:ea typeface="Arial" pitchFamily="34" charset="-122"/>
                <a:cs typeface="Arial" pitchFamily="34" charset="-120"/>
              </a:rPr>
              <a:t>+7 DAYS</a:t>
            </a:r>
            <a:endParaRPr lang="en-US" sz="1200" dirty="0"/>
          </a:p>
        </p:txBody>
      </p:sp>
      <p:sp>
        <p:nvSpPr>
          <p:cNvPr id="42" name="Text 39"/>
          <p:cNvSpPr/>
          <p:nvPr/>
        </p:nvSpPr>
        <p:spPr>
          <a:xfrm>
            <a:off x="942746" y="4028846"/>
            <a:ext cx="977494"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CRITICAL PATH</a:t>
            </a:r>
            <a:endParaRPr lang="en-US" sz="820" dirty="0"/>
          </a:p>
        </p:txBody>
      </p:sp>
      <p:sp>
        <p:nvSpPr>
          <p:cNvPr id="43" name="Text 40"/>
          <p:cNvSpPr/>
          <p:nvPr/>
        </p:nvSpPr>
        <p:spPr>
          <a:xfrm>
            <a:off x="942746" y="4257446"/>
            <a:ext cx="10549433" cy="493776"/>
          </a:xfrm>
          <a:prstGeom prst="rect">
            <a:avLst/>
          </a:prstGeom>
          <a:noFill/>
          <a:ln/>
        </p:spPr>
        <p:txBody>
          <a:bodyPr wrap="none" lIns="0" tIns="0" rIns="0" bIns="0" rtlCol="0" anchor="t"/>
          <a:lstStyle/>
          <a:p>
            <a:pPr algn="l" indent="0" marL="0">
              <a:lnSpc>
                <a:spcPts val="2020"/>
              </a:lnSpc>
              <a:buNone/>
            </a:pPr>
            <a:r>
              <a:rPr lang="en-US" sz="1350" dirty="0">
                <a:solidFill>
                  <a:srgbClr val="B9C2CD"/>
                </a:solidFill>
                <a:latin typeface="Arial" pitchFamily="34" charset="0"/>
                <a:ea typeface="Arial" pitchFamily="34" charset="-122"/>
                <a:cs typeface="Arial" pitchFamily="34" charset="-120"/>
              </a:rPr>
              <a:t>Baseline completion was 8 November. The current forecast is 15 November, while critical-path buffer has fallen from 28 days in April to</a:t>
            </a:r>
            <a:endParaRPr lang="en-US" sz="1350" dirty="0"/>
          </a:p>
          <a:p>
            <a:pPr algn="l" indent="0" marL="0">
              <a:lnSpc>
                <a:spcPts val="2020"/>
              </a:lnSpc>
              <a:buNone/>
            </a:pPr>
            <a:r>
              <a:rPr lang="en-US" sz="1350" dirty="0">
                <a:solidFill>
                  <a:srgbClr val="B9C2CD"/>
                </a:solidFill>
                <a:latin typeface="Arial" pitchFamily="34" charset="0"/>
                <a:ea typeface="Arial" pitchFamily="34" charset="-122"/>
                <a:cs typeface="Arial" pitchFamily="34" charset="-120"/>
              </a:rPr>
              <a:t>6 days now.</a:t>
            </a:r>
            <a:endParaRPr lang="en-US" sz="1350" dirty="0"/>
          </a:p>
        </p:txBody>
      </p:sp>
      <p:sp>
        <p:nvSpPr>
          <p:cNvPr id="44" name="Text 41"/>
          <p:cNvSpPr/>
          <p:nvPr/>
        </p:nvSpPr>
        <p:spPr>
          <a:xfrm>
            <a:off x="685800" y="5114239"/>
            <a:ext cx="6738214" cy="152705"/>
          </a:xfrm>
          <a:prstGeom prst="rect">
            <a:avLst/>
          </a:prstGeom>
          <a:noFill/>
          <a:ln/>
        </p:spPr>
        <p:txBody>
          <a:bodyPr wrap="none" lIns="0" tIns="0" rIns="0" bIns="0" rtlCol="0" anchor="t"/>
          <a:lstStyle/>
          <a:p>
            <a:pPr algn="l" indent="0" marL="0">
              <a:buNone/>
            </a:pPr>
            <a:r>
              <a:rPr lang="en-US" sz="900" spc="27" kern="0" dirty="0">
                <a:solidFill>
                  <a:srgbClr val="6A757F"/>
                </a:solidFill>
                <a:latin typeface="Consolas" pitchFamily="34" charset="0"/>
                <a:ea typeface="Consolas" pitchFamily="34" charset="-122"/>
                <a:cs typeface="Consolas" pitchFamily="34" charset="-120"/>
              </a:rPr>
              <a:t>Movement calculated from the original and current go-live dates supplied in the user brief.</a:t>
            </a:r>
            <a:endParaRPr lang="en-US" sz="900" dirty="0"/>
          </a:p>
        </p:txBody>
      </p:sp>
      <p:sp>
        <p:nvSpPr>
          <p:cNvPr id="45" name="Text 42"/>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03 / 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Shape 0"/>
          <p:cNvSpPr/>
          <p:nvPr/>
        </p:nvSpPr>
        <p:spPr>
          <a:xfrm>
            <a:off x="685800" y="1336853"/>
            <a:ext cx="10820004" cy="9510"/>
          </a:xfrm>
          <a:prstGeom prst="rect">
            <a:avLst/>
          </a:prstGeom>
          <a:solidFill>
            <a:srgbClr val="96AAC3">
              <a:alpha val="18000"/>
            </a:srgbClr>
          </a:solidFill>
          <a:ln/>
        </p:spPr>
      </p:sp>
      <p:sp>
        <p:nvSpPr>
          <p:cNvPr id="4" name="Shape 1"/>
          <p:cNvSpPr/>
          <p:nvPr/>
        </p:nvSpPr>
        <p:spPr>
          <a:xfrm>
            <a:off x="685800" y="1358798"/>
            <a:ext cx="513893" cy="28346"/>
          </a:xfrm>
          <a:prstGeom prst="rect">
            <a:avLst/>
          </a:prstGeom>
          <a:solidFill>
            <a:srgbClr val="5AA0E0"/>
          </a:solidFill>
          <a:ln/>
        </p:spPr>
      </p:sp>
      <p:sp>
        <p:nvSpPr>
          <p:cNvPr id="5" name="Shape 2"/>
          <p:cNvSpPr/>
          <p:nvPr/>
        </p:nvSpPr>
        <p:spPr>
          <a:xfrm>
            <a:off x="685800" y="1761134"/>
            <a:ext cx="1595628" cy="386791"/>
          </a:xfrm>
          <a:prstGeom prst="rect">
            <a:avLst/>
          </a:prstGeom>
          <a:solidFill>
            <a:srgbClr val="222930"/>
          </a:solidFill>
          <a:ln/>
        </p:spPr>
      </p:sp>
      <p:sp>
        <p:nvSpPr>
          <p:cNvPr id="6" name="Shape 3"/>
          <p:cNvSpPr/>
          <p:nvPr/>
        </p:nvSpPr>
        <p:spPr>
          <a:xfrm>
            <a:off x="685800" y="2137867"/>
            <a:ext cx="1595354" cy="9510"/>
          </a:xfrm>
          <a:prstGeom prst="rect">
            <a:avLst/>
          </a:prstGeom>
          <a:solidFill>
            <a:srgbClr val="96AAC3">
              <a:alpha val="18000"/>
            </a:srgbClr>
          </a:solidFill>
          <a:ln/>
        </p:spPr>
      </p:sp>
      <p:sp>
        <p:nvSpPr>
          <p:cNvPr id="7" name="Shape 4"/>
          <p:cNvSpPr/>
          <p:nvPr/>
        </p:nvSpPr>
        <p:spPr>
          <a:xfrm>
            <a:off x="2281428" y="1761134"/>
            <a:ext cx="1972361" cy="386791"/>
          </a:xfrm>
          <a:prstGeom prst="rect">
            <a:avLst/>
          </a:prstGeom>
          <a:solidFill>
            <a:srgbClr val="222930"/>
          </a:solidFill>
          <a:ln/>
        </p:spPr>
      </p:sp>
      <p:sp>
        <p:nvSpPr>
          <p:cNvPr id="8" name="Shape 5"/>
          <p:cNvSpPr/>
          <p:nvPr/>
        </p:nvSpPr>
        <p:spPr>
          <a:xfrm>
            <a:off x="2281428" y="2137867"/>
            <a:ext cx="1972635" cy="9510"/>
          </a:xfrm>
          <a:prstGeom prst="rect">
            <a:avLst/>
          </a:prstGeom>
          <a:solidFill>
            <a:srgbClr val="96AAC3">
              <a:alpha val="18000"/>
            </a:srgbClr>
          </a:solidFill>
          <a:ln/>
        </p:spPr>
      </p:sp>
      <p:sp>
        <p:nvSpPr>
          <p:cNvPr id="9" name="Shape 6"/>
          <p:cNvSpPr/>
          <p:nvPr/>
        </p:nvSpPr>
        <p:spPr>
          <a:xfrm>
            <a:off x="4253789" y="1761134"/>
            <a:ext cx="1966874" cy="386791"/>
          </a:xfrm>
          <a:prstGeom prst="rect">
            <a:avLst/>
          </a:prstGeom>
          <a:solidFill>
            <a:srgbClr val="222930"/>
          </a:solidFill>
          <a:ln/>
        </p:spPr>
      </p:sp>
      <p:sp>
        <p:nvSpPr>
          <p:cNvPr id="10" name="Shape 7"/>
          <p:cNvSpPr/>
          <p:nvPr/>
        </p:nvSpPr>
        <p:spPr>
          <a:xfrm>
            <a:off x="4253789" y="2137867"/>
            <a:ext cx="1966783" cy="9510"/>
          </a:xfrm>
          <a:prstGeom prst="rect">
            <a:avLst/>
          </a:prstGeom>
          <a:solidFill>
            <a:srgbClr val="96AAC3">
              <a:alpha val="18000"/>
            </a:srgbClr>
          </a:solidFill>
          <a:ln/>
        </p:spPr>
      </p:sp>
      <p:sp>
        <p:nvSpPr>
          <p:cNvPr id="11" name="Shape 8"/>
          <p:cNvSpPr/>
          <p:nvPr/>
        </p:nvSpPr>
        <p:spPr>
          <a:xfrm>
            <a:off x="6220663" y="1761134"/>
            <a:ext cx="1390802" cy="386791"/>
          </a:xfrm>
          <a:prstGeom prst="rect">
            <a:avLst/>
          </a:prstGeom>
          <a:solidFill>
            <a:srgbClr val="222930"/>
          </a:solidFill>
          <a:ln/>
        </p:spPr>
      </p:sp>
      <p:sp>
        <p:nvSpPr>
          <p:cNvPr id="12" name="Shape 9"/>
          <p:cNvSpPr/>
          <p:nvPr/>
        </p:nvSpPr>
        <p:spPr>
          <a:xfrm>
            <a:off x="6220663" y="2137867"/>
            <a:ext cx="1390528" cy="9510"/>
          </a:xfrm>
          <a:prstGeom prst="rect">
            <a:avLst/>
          </a:prstGeom>
          <a:solidFill>
            <a:srgbClr val="96AAC3">
              <a:alpha val="18000"/>
            </a:srgbClr>
          </a:solidFill>
          <a:ln/>
        </p:spPr>
      </p:sp>
      <p:sp>
        <p:nvSpPr>
          <p:cNvPr id="13" name="Shape 10"/>
          <p:cNvSpPr/>
          <p:nvPr/>
        </p:nvSpPr>
        <p:spPr>
          <a:xfrm>
            <a:off x="7611466" y="1761134"/>
            <a:ext cx="1375258" cy="386791"/>
          </a:xfrm>
          <a:prstGeom prst="rect">
            <a:avLst/>
          </a:prstGeom>
          <a:solidFill>
            <a:srgbClr val="222930"/>
          </a:solidFill>
          <a:ln/>
        </p:spPr>
      </p:sp>
      <p:sp>
        <p:nvSpPr>
          <p:cNvPr id="14" name="Shape 11"/>
          <p:cNvSpPr/>
          <p:nvPr/>
        </p:nvSpPr>
        <p:spPr>
          <a:xfrm>
            <a:off x="7611466" y="2137867"/>
            <a:ext cx="1375440" cy="9510"/>
          </a:xfrm>
          <a:prstGeom prst="rect">
            <a:avLst/>
          </a:prstGeom>
          <a:solidFill>
            <a:srgbClr val="96AAC3">
              <a:alpha val="18000"/>
            </a:srgbClr>
          </a:solidFill>
          <a:ln/>
        </p:spPr>
      </p:sp>
      <p:sp>
        <p:nvSpPr>
          <p:cNvPr id="15" name="Shape 12"/>
          <p:cNvSpPr/>
          <p:nvPr/>
        </p:nvSpPr>
        <p:spPr>
          <a:xfrm>
            <a:off x="8986723" y="1761134"/>
            <a:ext cx="2519172" cy="386791"/>
          </a:xfrm>
          <a:prstGeom prst="rect">
            <a:avLst/>
          </a:prstGeom>
          <a:solidFill>
            <a:srgbClr val="222930"/>
          </a:solidFill>
          <a:ln/>
        </p:spPr>
      </p:sp>
      <p:sp>
        <p:nvSpPr>
          <p:cNvPr id="16" name="Shape 13"/>
          <p:cNvSpPr/>
          <p:nvPr/>
        </p:nvSpPr>
        <p:spPr>
          <a:xfrm>
            <a:off x="8986723" y="2137867"/>
            <a:ext cx="2519263" cy="9510"/>
          </a:xfrm>
          <a:prstGeom prst="rect">
            <a:avLst/>
          </a:prstGeom>
          <a:solidFill>
            <a:srgbClr val="96AAC3">
              <a:alpha val="18000"/>
            </a:srgbClr>
          </a:solidFill>
          <a:ln/>
        </p:spPr>
      </p:sp>
      <p:sp>
        <p:nvSpPr>
          <p:cNvPr id="17" name="Shape 14"/>
          <p:cNvSpPr/>
          <p:nvPr/>
        </p:nvSpPr>
        <p:spPr>
          <a:xfrm>
            <a:off x="685800" y="2611526"/>
            <a:ext cx="1595354" cy="9510"/>
          </a:xfrm>
          <a:prstGeom prst="rect">
            <a:avLst/>
          </a:prstGeom>
          <a:solidFill>
            <a:srgbClr val="96AAC3">
              <a:alpha val="8000"/>
            </a:srgbClr>
          </a:solidFill>
          <a:ln/>
        </p:spPr>
      </p:sp>
      <p:sp>
        <p:nvSpPr>
          <p:cNvPr id="18" name="Shape 15"/>
          <p:cNvSpPr/>
          <p:nvPr/>
        </p:nvSpPr>
        <p:spPr>
          <a:xfrm>
            <a:off x="2281428" y="2611526"/>
            <a:ext cx="1972635" cy="9510"/>
          </a:xfrm>
          <a:prstGeom prst="rect">
            <a:avLst/>
          </a:prstGeom>
          <a:solidFill>
            <a:srgbClr val="96AAC3">
              <a:alpha val="8000"/>
            </a:srgbClr>
          </a:solidFill>
          <a:ln/>
        </p:spPr>
      </p:sp>
      <p:sp>
        <p:nvSpPr>
          <p:cNvPr id="19" name="Shape 16"/>
          <p:cNvSpPr/>
          <p:nvPr/>
        </p:nvSpPr>
        <p:spPr>
          <a:xfrm>
            <a:off x="4253789" y="2611526"/>
            <a:ext cx="1966783" cy="9510"/>
          </a:xfrm>
          <a:prstGeom prst="rect">
            <a:avLst/>
          </a:prstGeom>
          <a:solidFill>
            <a:srgbClr val="96AAC3">
              <a:alpha val="8000"/>
            </a:srgbClr>
          </a:solidFill>
          <a:ln/>
        </p:spPr>
      </p:sp>
      <p:sp>
        <p:nvSpPr>
          <p:cNvPr id="20" name="Shape 17"/>
          <p:cNvSpPr/>
          <p:nvPr/>
        </p:nvSpPr>
        <p:spPr>
          <a:xfrm>
            <a:off x="6220663" y="2611526"/>
            <a:ext cx="1390528" cy="9510"/>
          </a:xfrm>
          <a:prstGeom prst="rect">
            <a:avLst/>
          </a:prstGeom>
          <a:solidFill>
            <a:srgbClr val="96AAC3">
              <a:alpha val="8000"/>
            </a:srgbClr>
          </a:solidFill>
          <a:ln/>
        </p:spPr>
      </p:sp>
      <p:sp>
        <p:nvSpPr>
          <p:cNvPr id="21" name="Shape 18"/>
          <p:cNvSpPr/>
          <p:nvPr/>
        </p:nvSpPr>
        <p:spPr>
          <a:xfrm>
            <a:off x="7611466" y="2611526"/>
            <a:ext cx="1375440" cy="9510"/>
          </a:xfrm>
          <a:prstGeom prst="rect">
            <a:avLst/>
          </a:prstGeom>
          <a:solidFill>
            <a:srgbClr val="96AAC3">
              <a:alpha val="8000"/>
            </a:srgbClr>
          </a:solidFill>
          <a:ln/>
        </p:spPr>
      </p:sp>
      <p:sp>
        <p:nvSpPr>
          <p:cNvPr id="22" name="Shape 19"/>
          <p:cNvSpPr/>
          <p:nvPr/>
        </p:nvSpPr>
        <p:spPr>
          <a:xfrm>
            <a:off x="7784287" y="2281428"/>
            <a:ext cx="495605" cy="214884"/>
          </a:xfrm>
          <a:prstGeom prst="roundRect">
            <a:avLst>
              <a:gd name="adj" fmla="val 49787"/>
            </a:avLst>
          </a:prstGeom>
          <a:solidFill>
            <a:srgbClr val="2F7D4F"/>
          </a:solidFill>
          <a:ln/>
        </p:spPr>
      </p:sp>
      <p:sp>
        <p:nvSpPr>
          <p:cNvPr id="23" name="Shape 20"/>
          <p:cNvSpPr/>
          <p:nvPr/>
        </p:nvSpPr>
        <p:spPr>
          <a:xfrm>
            <a:off x="8986723" y="2611526"/>
            <a:ext cx="2519263" cy="9510"/>
          </a:xfrm>
          <a:prstGeom prst="rect">
            <a:avLst/>
          </a:prstGeom>
          <a:solidFill>
            <a:srgbClr val="96AAC3">
              <a:alpha val="8000"/>
            </a:srgbClr>
          </a:solidFill>
          <a:ln/>
        </p:spPr>
      </p:sp>
      <p:sp>
        <p:nvSpPr>
          <p:cNvPr id="24" name="Shape 21"/>
          <p:cNvSpPr/>
          <p:nvPr/>
        </p:nvSpPr>
        <p:spPr>
          <a:xfrm>
            <a:off x="685800" y="3085186"/>
            <a:ext cx="1595354" cy="9510"/>
          </a:xfrm>
          <a:prstGeom prst="rect">
            <a:avLst/>
          </a:prstGeom>
          <a:solidFill>
            <a:srgbClr val="96AAC3">
              <a:alpha val="8000"/>
            </a:srgbClr>
          </a:solidFill>
          <a:ln/>
        </p:spPr>
      </p:sp>
      <p:sp>
        <p:nvSpPr>
          <p:cNvPr id="25" name="Shape 22"/>
          <p:cNvSpPr/>
          <p:nvPr/>
        </p:nvSpPr>
        <p:spPr>
          <a:xfrm>
            <a:off x="2281428" y="3085186"/>
            <a:ext cx="1972635" cy="9510"/>
          </a:xfrm>
          <a:prstGeom prst="rect">
            <a:avLst/>
          </a:prstGeom>
          <a:solidFill>
            <a:srgbClr val="96AAC3">
              <a:alpha val="8000"/>
            </a:srgbClr>
          </a:solidFill>
          <a:ln/>
        </p:spPr>
      </p:sp>
      <p:sp>
        <p:nvSpPr>
          <p:cNvPr id="26" name="Shape 23"/>
          <p:cNvSpPr/>
          <p:nvPr/>
        </p:nvSpPr>
        <p:spPr>
          <a:xfrm>
            <a:off x="4253789" y="3085186"/>
            <a:ext cx="1966783" cy="9510"/>
          </a:xfrm>
          <a:prstGeom prst="rect">
            <a:avLst/>
          </a:prstGeom>
          <a:solidFill>
            <a:srgbClr val="96AAC3">
              <a:alpha val="8000"/>
            </a:srgbClr>
          </a:solidFill>
          <a:ln/>
        </p:spPr>
      </p:sp>
      <p:sp>
        <p:nvSpPr>
          <p:cNvPr id="27" name="Shape 24"/>
          <p:cNvSpPr/>
          <p:nvPr/>
        </p:nvSpPr>
        <p:spPr>
          <a:xfrm>
            <a:off x="6220663" y="3085186"/>
            <a:ext cx="1390528" cy="9510"/>
          </a:xfrm>
          <a:prstGeom prst="rect">
            <a:avLst/>
          </a:prstGeom>
          <a:solidFill>
            <a:srgbClr val="96AAC3">
              <a:alpha val="8000"/>
            </a:srgbClr>
          </a:solidFill>
          <a:ln/>
        </p:spPr>
      </p:sp>
      <p:sp>
        <p:nvSpPr>
          <p:cNvPr id="28" name="Shape 25"/>
          <p:cNvSpPr/>
          <p:nvPr/>
        </p:nvSpPr>
        <p:spPr>
          <a:xfrm>
            <a:off x="7611466" y="3085186"/>
            <a:ext cx="1375440" cy="9510"/>
          </a:xfrm>
          <a:prstGeom prst="rect">
            <a:avLst/>
          </a:prstGeom>
          <a:solidFill>
            <a:srgbClr val="96AAC3">
              <a:alpha val="8000"/>
            </a:srgbClr>
          </a:solidFill>
          <a:ln/>
        </p:spPr>
      </p:sp>
      <p:sp>
        <p:nvSpPr>
          <p:cNvPr id="29" name="Shape 26"/>
          <p:cNvSpPr/>
          <p:nvPr/>
        </p:nvSpPr>
        <p:spPr>
          <a:xfrm>
            <a:off x="7784287" y="2755087"/>
            <a:ext cx="495605" cy="214884"/>
          </a:xfrm>
          <a:prstGeom prst="roundRect">
            <a:avLst>
              <a:gd name="adj" fmla="val 49787"/>
            </a:avLst>
          </a:prstGeom>
          <a:solidFill>
            <a:srgbClr val="2F7D4F"/>
          </a:solidFill>
          <a:ln/>
        </p:spPr>
      </p:sp>
      <p:sp>
        <p:nvSpPr>
          <p:cNvPr id="30" name="Shape 27"/>
          <p:cNvSpPr/>
          <p:nvPr/>
        </p:nvSpPr>
        <p:spPr>
          <a:xfrm>
            <a:off x="8986723" y="3085186"/>
            <a:ext cx="2519263" cy="9510"/>
          </a:xfrm>
          <a:prstGeom prst="rect">
            <a:avLst/>
          </a:prstGeom>
          <a:solidFill>
            <a:srgbClr val="96AAC3">
              <a:alpha val="8000"/>
            </a:srgbClr>
          </a:solidFill>
          <a:ln/>
        </p:spPr>
      </p:sp>
      <p:sp>
        <p:nvSpPr>
          <p:cNvPr id="31" name="Shape 28"/>
          <p:cNvSpPr/>
          <p:nvPr/>
        </p:nvSpPr>
        <p:spPr>
          <a:xfrm>
            <a:off x="685800" y="3558845"/>
            <a:ext cx="1595354" cy="9510"/>
          </a:xfrm>
          <a:prstGeom prst="rect">
            <a:avLst/>
          </a:prstGeom>
          <a:solidFill>
            <a:srgbClr val="96AAC3">
              <a:alpha val="8000"/>
            </a:srgbClr>
          </a:solidFill>
          <a:ln/>
        </p:spPr>
      </p:sp>
      <p:sp>
        <p:nvSpPr>
          <p:cNvPr id="32" name="Shape 29"/>
          <p:cNvSpPr/>
          <p:nvPr/>
        </p:nvSpPr>
        <p:spPr>
          <a:xfrm>
            <a:off x="2281428" y="3558845"/>
            <a:ext cx="1972635" cy="9510"/>
          </a:xfrm>
          <a:prstGeom prst="rect">
            <a:avLst/>
          </a:prstGeom>
          <a:solidFill>
            <a:srgbClr val="96AAC3">
              <a:alpha val="8000"/>
            </a:srgbClr>
          </a:solidFill>
          <a:ln/>
        </p:spPr>
      </p:sp>
      <p:sp>
        <p:nvSpPr>
          <p:cNvPr id="33" name="Shape 30"/>
          <p:cNvSpPr/>
          <p:nvPr/>
        </p:nvSpPr>
        <p:spPr>
          <a:xfrm>
            <a:off x="4253789" y="3558845"/>
            <a:ext cx="1966783" cy="9510"/>
          </a:xfrm>
          <a:prstGeom prst="rect">
            <a:avLst/>
          </a:prstGeom>
          <a:solidFill>
            <a:srgbClr val="96AAC3">
              <a:alpha val="8000"/>
            </a:srgbClr>
          </a:solidFill>
          <a:ln/>
        </p:spPr>
      </p:sp>
      <p:sp>
        <p:nvSpPr>
          <p:cNvPr id="34" name="Shape 31"/>
          <p:cNvSpPr/>
          <p:nvPr/>
        </p:nvSpPr>
        <p:spPr>
          <a:xfrm>
            <a:off x="6220663" y="3558845"/>
            <a:ext cx="1390528" cy="9510"/>
          </a:xfrm>
          <a:prstGeom prst="rect">
            <a:avLst/>
          </a:prstGeom>
          <a:solidFill>
            <a:srgbClr val="96AAC3">
              <a:alpha val="8000"/>
            </a:srgbClr>
          </a:solidFill>
          <a:ln/>
        </p:spPr>
      </p:sp>
      <p:sp>
        <p:nvSpPr>
          <p:cNvPr id="35" name="Shape 32"/>
          <p:cNvSpPr/>
          <p:nvPr/>
        </p:nvSpPr>
        <p:spPr>
          <a:xfrm>
            <a:off x="7611466" y="3558845"/>
            <a:ext cx="1375440" cy="9510"/>
          </a:xfrm>
          <a:prstGeom prst="rect">
            <a:avLst/>
          </a:prstGeom>
          <a:solidFill>
            <a:srgbClr val="96AAC3">
              <a:alpha val="8000"/>
            </a:srgbClr>
          </a:solidFill>
          <a:ln/>
        </p:spPr>
      </p:sp>
      <p:sp>
        <p:nvSpPr>
          <p:cNvPr id="36" name="Shape 33"/>
          <p:cNvSpPr/>
          <p:nvPr/>
        </p:nvSpPr>
        <p:spPr>
          <a:xfrm>
            <a:off x="7784287" y="3227832"/>
            <a:ext cx="627278" cy="214884"/>
          </a:xfrm>
          <a:prstGeom prst="roundRect">
            <a:avLst>
              <a:gd name="adj" fmla="val 49787"/>
            </a:avLst>
          </a:prstGeom>
          <a:solidFill>
            <a:srgbClr val="2F7D4F"/>
          </a:solidFill>
          <a:ln/>
        </p:spPr>
      </p:sp>
      <p:sp>
        <p:nvSpPr>
          <p:cNvPr id="37" name="Shape 34"/>
          <p:cNvSpPr/>
          <p:nvPr/>
        </p:nvSpPr>
        <p:spPr>
          <a:xfrm>
            <a:off x="8986723" y="3558845"/>
            <a:ext cx="2519263" cy="9510"/>
          </a:xfrm>
          <a:prstGeom prst="rect">
            <a:avLst/>
          </a:prstGeom>
          <a:solidFill>
            <a:srgbClr val="96AAC3">
              <a:alpha val="8000"/>
            </a:srgbClr>
          </a:solidFill>
          <a:ln/>
        </p:spPr>
      </p:sp>
      <p:sp>
        <p:nvSpPr>
          <p:cNvPr id="38" name="Shape 35"/>
          <p:cNvSpPr/>
          <p:nvPr/>
        </p:nvSpPr>
        <p:spPr>
          <a:xfrm>
            <a:off x="685800" y="4032504"/>
            <a:ext cx="1595354" cy="9510"/>
          </a:xfrm>
          <a:prstGeom prst="rect">
            <a:avLst/>
          </a:prstGeom>
          <a:solidFill>
            <a:srgbClr val="96AAC3">
              <a:alpha val="8000"/>
            </a:srgbClr>
          </a:solidFill>
          <a:ln/>
        </p:spPr>
      </p:sp>
      <p:sp>
        <p:nvSpPr>
          <p:cNvPr id="39" name="Shape 36"/>
          <p:cNvSpPr/>
          <p:nvPr/>
        </p:nvSpPr>
        <p:spPr>
          <a:xfrm>
            <a:off x="2281428" y="4032504"/>
            <a:ext cx="1972635" cy="9510"/>
          </a:xfrm>
          <a:prstGeom prst="rect">
            <a:avLst/>
          </a:prstGeom>
          <a:solidFill>
            <a:srgbClr val="96AAC3">
              <a:alpha val="8000"/>
            </a:srgbClr>
          </a:solidFill>
          <a:ln/>
        </p:spPr>
      </p:sp>
      <p:sp>
        <p:nvSpPr>
          <p:cNvPr id="40" name="Shape 37"/>
          <p:cNvSpPr/>
          <p:nvPr/>
        </p:nvSpPr>
        <p:spPr>
          <a:xfrm>
            <a:off x="4253789" y="4032504"/>
            <a:ext cx="1966783" cy="9510"/>
          </a:xfrm>
          <a:prstGeom prst="rect">
            <a:avLst/>
          </a:prstGeom>
          <a:solidFill>
            <a:srgbClr val="96AAC3">
              <a:alpha val="8000"/>
            </a:srgbClr>
          </a:solidFill>
          <a:ln/>
        </p:spPr>
      </p:sp>
      <p:sp>
        <p:nvSpPr>
          <p:cNvPr id="41" name="Shape 38"/>
          <p:cNvSpPr/>
          <p:nvPr/>
        </p:nvSpPr>
        <p:spPr>
          <a:xfrm>
            <a:off x="6220663" y="4032504"/>
            <a:ext cx="1390528" cy="9510"/>
          </a:xfrm>
          <a:prstGeom prst="rect">
            <a:avLst/>
          </a:prstGeom>
          <a:solidFill>
            <a:srgbClr val="96AAC3">
              <a:alpha val="8000"/>
            </a:srgbClr>
          </a:solidFill>
          <a:ln/>
        </p:spPr>
      </p:sp>
      <p:sp>
        <p:nvSpPr>
          <p:cNvPr id="42" name="Shape 39"/>
          <p:cNvSpPr/>
          <p:nvPr/>
        </p:nvSpPr>
        <p:spPr>
          <a:xfrm>
            <a:off x="7611466" y="4032504"/>
            <a:ext cx="1375440" cy="9510"/>
          </a:xfrm>
          <a:prstGeom prst="rect">
            <a:avLst/>
          </a:prstGeom>
          <a:solidFill>
            <a:srgbClr val="96AAC3">
              <a:alpha val="8000"/>
            </a:srgbClr>
          </a:solidFill>
          <a:ln/>
        </p:spPr>
      </p:sp>
      <p:sp>
        <p:nvSpPr>
          <p:cNvPr id="43" name="Shape 40"/>
          <p:cNvSpPr/>
          <p:nvPr/>
        </p:nvSpPr>
        <p:spPr>
          <a:xfrm>
            <a:off x="7784287" y="3701491"/>
            <a:ext cx="681228" cy="214884"/>
          </a:xfrm>
          <a:prstGeom prst="roundRect">
            <a:avLst>
              <a:gd name="adj" fmla="val 49787"/>
            </a:avLst>
          </a:prstGeom>
          <a:solidFill>
            <a:srgbClr val="B3403A"/>
          </a:solidFill>
          <a:ln/>
        </p:spPr>
      </p:sp>
      <p:sp>
        <p:nvSpPr>
          <p:cNvPr id="44" name="Shape 41"/>
          <p:cNvSpPr/>
          <p:nvPr/>
        </p:nvSpPr>
        <p:spPr>
          <a:xfrm>
            <a:off x="8986723" y="4032504"/>
            <a:ext cx="2519263" cy="9510"/>
          </a:xfrm>
          <a:prstGeom prst="rect">
            <a:avLst/>
          </a:prstGeom>
          <a:solidFill>
            <a:srgbClr val="96AAC3">
              <a:alpha val="8000"/>
            </a:srgbClr>
          </a:solidFill>
          <a:ln/>
        </p:spPr>
      </p:sp>
      <p:sp>
        <p:nvSpPr>
          <p:cNvPr id="45" name="Shape 42"/>
          <p:cNvSpPr/>
          <p:nvPr/>
        </p:nvSpPr>
        <p:spPr>
          <a:xfrm>
            <a:off x="685800" y="4506163"/>
            <a:ext cx="1595354" cy="9510"/>
          </a:xfrm>
          <a:prstGeom prst="rect">
            <a:avLst/>
          </a:prstGeom>
          <a:solidFill>
            <a:srgbClr val="96AAC3">
              <a:alpha val="8000"/>
            </a:srgbClr>
          </a:solidFill>
          <a:ln/>
        </p:spPr>
      </p:sp>
      <p:sp>
        <p:nvSpPr>
          <p:cNvPr id="46" name="Shape 43"/>
          <p:cNvSpPr/>
          <p:nvPr/>
        </p:nvSpPr>
        <p:spPr>
          <a:xfrm>
            <a:off x="2281428" y="4506163"/>
            <a:ext cx="1972635" cy="9510"/>
          </a:xfrm>
          <a:prstGeom prst="rect">
            <a:avLst/>
          </a:prstGeom>
          <a:solidFill>
            <a:srgbClr val="96AAC3">
              <a:alpha val="8000"/>
            </a:srgbClr>
          </a:solidFill>
          <a:ln/>
        </p:spPr>
      </p:sp>
      <p:sp>
        <p:nvSpPr>
          <p:cNvPr id="47" name="Shape 44"/>
          <p:cNvSpPr/>
          <p:nvPr/>
        </p:nvSpPr>
        <p:spPr>
          <a:xfrm>
            <a:off x="4253789" y="4506163"/>
            <a:ext cx="1966783" cy="9510"/>
          </a:xfrm>
          <a:prstGeom prst="rect">
            <a:avLst/>
          </a:prstGeom>
          <a:solidFill>
            <a:srgbClr val="96AAC3">
              <a:alpha val="8000"/>
            </a:srgbClr>
          </a:solidFill>
          <a:ln/>
        </p:spPr>
      </p:sp>
      <p:sp>
        <p:nvSpPr>
          <p:cNvPr id="48" name="Shape 45"/>
          <p:cNvSpPr/>
          <p:nvPr/>
        </p:nvSpPr>
        <p:spPr>
          <a:xfrm>
            <a:off x="6220663" y="4506163"/>
            <a:ext cx="1390528" cy="9510"/>
          </a:xfrm>
          <a:prstGeom prst="rect">
            <a:avLst/>
          </a:prstGeom>
          <a:solidFill>
            <a:srgbClr val="96AAC3">
              <a:alpha val="8000"/>
            </a:srgbClr>
          </a:solidFill>
          <a:ln/>
        </p:spPr>
      </p:sp>
      <p:sp>
        <p:nvSpPr>
          <p:cNvPr id="49" name="Shape 46"/>
          <p:cNvSpPr/>
          <p:nvPr/>
        </p:nvSpPr>
        <p:spPr>
          <a:xfrm>
            <a:off x="7611466" y="4506163"/>
            <a:ext cx="1375440" cy="9510"/>
          </a:xfrm>
          <a:prstGeom prst="rect">
            <a:avLst/>
          </a:prstGeom>
          <a:solidFill>
            <a:srgbClr val="96AAC3">
              <a:alpha val="8000"/>
            </a:srgbClr>
          </a:solidFill>
          <a:ln/>
        </p:spPr>
      </p:sp>
      <p:sp>
        <p:nvSpPr>
          <p:cNvPr id="50" name="Shape 47"/>
          <p:cNvSpPr/>
          <p:nvPr/>
        </p:nvSpPr>
        <p:spPr>
          <a:xfrm>
            <a:off x="7784287" y="4175150"/>
            <a:ext cx="640994" cy="214884"/>
          </a:xfrm>
          <a:prstGeom prst="roundRect">
            <a:avLst>
              <a:gd name="adj" fmla="val 49787"/>
            </a:avLst>
          </a:prstGeom>
          <a:solidFill>
            <a:srgbClr val="A06E1C"/>
          </a:solidFill>
          <a:ln/>
        </p:spPr>
      </p:sp>
      <p:sp>
        <p:nvSpPr>
          <p:cNvPr id="51" name="Shape 48"/>
          <p:cNvSpPr/>
          <p:nvPr/>
        </p:nvSpPr>
        <p:spPr>
          <a:xfrm>
            <a:off x="8986723" y="4506163"/>
            <a:ext cx="2519263" cy="9510"/>
          </a:xfrm>
          <a:prstGeom prst="rect">
            <a:avLst/>
          </a:prstGeom>
          <a:solidFill>
            <a:srgbClr val="96AAC3">
              <a:alpha val="8000"/>
            </a:srgbClr>
          </a:solidFill>
          <a:ln/>
        </p:spPr>
      </p:sp>
      <p:sp>
        <p:nvSpPr>
          <p:cNvPr id="52" name="Shape 49"/>
          <p:cNvSpPr/>
          <p:nvPr/>
        </p:nvSpPr>
        <p:spPr>
          <a:xfrm>
            <a:off x="7784287" y="4648810"/>
            <a:ext cx="640994" cy="214884"/>
          </a:xfrm>
          <a:prstGeom prst="roundRect">
            <a:avLst>
              <a:gd name="adj" fmla="val 49787"/>
            </a:avLst>
          </a:prstGeom>
          <a:solidFill>
            <a:srgbClr val="A06E1C"/>
          </a:solidFill>
          <a:ln/>
        </p:spPr>
      </p:sp>
      <p:sp>
        <p:nvSpPr>
          <p:cNvPr id="53" name="Shape 50"/>
          <p:cNvSpPr/>
          <p:nvPr/>
        </p:nvSpPr>
        <p:spPr>
          <a:xfrm>
            <a:off x="685800" y="5140757"/>
            <a:ext cx="10820095" cy="778154"/>
          </a:xfrm>
          <a:prstGeom prst="roundRect">
            <a:avLst>
              <a:gd name="adj" fmla="val 19624"/>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54" name="Shape 51"/>
          <p:cNvSpPr/>
          <p:nvPr/>
        </p:nvSpPr>
        <p:spPr>
          <a:xfrm>
            <a:off x="685800" y="5292547"/>
            <a:ext cx="28529" cy="473476"/>
          </a:xfrm>
          <a:prstGeom prst="rect">
            <a:avLst/>
          </a:prstGeom>
          <a:solidFill>
            <a:srgbClr val="5AA0E0"/>
          </a:solidFill>
          <a:ln/>
        </p:spPr>
      </p:sp>
      <p:sp>
        <p:nvSpPr>
          <p:cNvPr id="55" name="Shape 52"/>
          <p:cNvSpPr/>
          <p:nvPr/>
        </p:nvSpPr>
        <p:spPr>
          <a:xfrm>
            <a:off x="685800" y="6162142"/>
            <a:ext cx="10820095" cy="9510"/>
          </a:xfrm>
          <a:prstGeom prst="rect">
            <a:avLst/>
          </a:prstGeom>
          <a:solidFill>
            <a:srgbClr val="96AAC3">
              <a:alpha val="18000"/>
            </a:srgbClr>
          </a:solidFill>
          <a:ln/>
        </p:spPr>
      </p:sp>
      <p:sp>
        <p:nvSpPr>
          <p:cNvPr id="56" name="Text 53"/>
          <p:cNvSpPr/>
          <p:nvPr/>
        </p:nvSpPr>
        <p:spPr>
          <a:xfrm>
            <a:off x="685800" y="513893"/>
            <a:ext cx="1156716"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04</a:t>
            </a:r>
            <a:pPr algn="l" indent="0" marL="0">
              <a:buNone/>
            </a:pPr>
            <a:r>
              <a:rPr lang="en-US" sz="900" spc="90" kern="0" dirty="0">
                <a:solidFill>
                  <a:srgbClr val="88929C"/>
                </a:solidFill>
                <a:latin typeface="Arial" pitchFamily="34" charset="0"/>
                <a:ea typeface="Arial" pitchFamily="34" charset="-122"/>
                <a:cs typeface="Arial" pitchFamily="34" charset="-120"/>
              </a:rPr>
              <a:t> SITE ROLLOUT</a:t>
            </a:r>
            <a:endParaRPr lang="en-US" sz="900" dirty="0"/>
          </a:p>
        </p:txBody>
      </p:sp>
      <p:sp>
        <p:nvSpPr>
          <p:cNvPr id="57" name="Text 54"/>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58" name="Text 55"/>
          <p:cNvSpPr/>
          <p:nvPr/>
        </p:nvSpPr>
        <p:spPr>
          <a:xfrm>
            <a:off x="685800" y="822046"/>
            <a:ext cx="6097219" cy="420624"/>
          </a:xfrm>
          <a:prstGeom prst="rect">
            <a:avLst/>
          </a:prstGeom>
          <a:noFill/>
          <a:ln/>
        </p:spPr>
        <p:txBody>
          <a:bodyPr wrap="none" lIns="0" tIns="0" rIns="0" bIns="0" rtlCol="0" anchor="t"/>
          <a:lstStyle/>
          <a:p>
            <a:pPr algn="l" indent="0" marL="0">
              <a:buNone/>
            </a:pPr>
            <a:r>
              <a:rPr lang="en-US" sz="2590" b="1" spc="-52" kern="0" dirty="0">
                <a:solidFill>
                  <a:srgbClr val="F2F5F8"/>
                </a:solidFill>
                <a:latin typeface="Arial" pitchFamily="34" charset="0"/>
                <a:ea typeface="Arial" pitchFamily="34" charset="-122"/>
                <a:cs typeface="Arial" pitchFamily="34" charset="-120"/>
              </a:rPr>
              <a:t>Two sites are stable; Rivermark is ready</a:t>
            </a:r>
            <a:endParaRPr lang="en-US" sz="2590" dirty="0"/>
          </a:p>
        </p:txBody>
      </p:sp>
      <p:sp>
        <p:nvSpPr>
          <p:cNvPr id="59" name="Text 56"/>
          <p:cNvSpPr/>
          <p:nvPr/>
        </p:nvSpPr>
        <p:spPr>
          <a:xfrm>
            <a:off x="685800" y="1502359"/>
            <a:ext cx="2026310" cy="139903"/>
          </a:xfrm>
          <a:prstGeom prst="rect">
            <a:avLst/>
          </a:prstGeom>
          <a:noFill/>
          <a:ln/>
        </p:spPr>
        <p:txBody>
          <a:bodyPr wrap="none" lIns="0" tIns="0" rIns="0" bIns="0" rtlCol="0" anchor="t"/>
          <a:lstStyle/>
          <a:p>
            <a:pPr algn="l" indent="0" marL="0">
              <a:buNone/>
            </a:pPr>
            <a:r>
              <a:rPr lang="en-US" sz="820" b="1" spc="131" kern="0" dirty="0">
                <a:solidFill>
                  <a:srgbClr val="5AA0E0"/>
                </a:solidFill>
                <a:latin typeface="Consolas" pitchFamily="34" charset="0"/>
                <a:ea typeface="Consolas" pitchFamily="34" charset="-122"/>
                <a:cs typeface="Consolas" pitchFamily="34" charset="-120"/>
              </a:rPr>
              <a:t>SIX-SITE ROLLOUT SEQUENCE</a:t>
            </a:r>
            <a:endParaRPr lang="en-US" sz="820" dirty="0"/>
          </a:p>
        </p:txBody>
      </p:sp>
      <p:sp>
        <p:nvSpPr>
          <p:cNvPr id="60" name="Text 57"/>
          <p:cNvSpPr/>
          <p:nvPr/>
        </p:nvSpPr>
        <p:spPr>
          <a:xfrm>
            <a:off x="858622" y="1882750"/>
            <a:ext cx="299009"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SITE</a:t>
            </a:r>
            <a:endParaRPr lang="en-US" sz="820" dirty="0"/>
          </a:p>
        </p:txBody>
      </p:sp>
      <p:sp>
        <p:nvSpPr>
          <p:cNvPr id="61" name="Text 58"/>
          <p:cNvSpPr/>
          <p:nvPr/>
        </p:nvSpPr>
        <p:spPr>
          <a:xfrm>
            <a:off x="2454250" y="1882750"/>
            <a:ext cx="1154887"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ORIGINAL GO-LIVE</a:t>
            </a:r>
            <a:endParaRPr lang="en-US" sz="820" dirty="0"/>
          </a:p>
        </p:txBody>
      </p:sp>
      <p:sp>
        <p:nvSpPr>
          <p:cNvPr id="62" name="Text 59"/>
          <p:cNvSpPr/>
          <p:nvPr/>
        </p:nvSpPr>
        <p:spPr>
          <a:xfrm>
            <a:off x="4426610" y="1882750"/>
            <a:ext cx="1151230"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CURRENT GO-LIVE</a:t>
            </a:r>
            <a:endParaRPr lang="en-US" sz="820" dirty="0"/>
          </a:p>
        </p:txBody>
      </p:sp>
      <p:sp>
        <p:nvSpPr>
          <p:cNvPr id="63" name="Text 60"/>
          <p:cNvSpPr/>
          <p:nvPr/>
        </p:nvSpPr>
        <p:spPr>
          <a:xfrm>
            <a:off x="6393485" y="1882750"/>
            <a:ext cx="720547"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MOVEMENT</a:t>
            </a:r>
            <a:endParaRPr lang="en-US" sz="820" dirty="0"/>
          </a:p>
        </p:txBody>
      </p:sp>
      <p:sp>
        <p:nvSpPr>
          <p:cNvPr id="64" name="Text 61"/>
          <p:cNvSpPr/>
          <p:nvPr/>
        </p:nvSpPr>
        <p:spPr>
          <a:xfrm>
            <a:off x="7784287" y="1882750"/>
            <a:ext cx="480974" cy="149047"/>
          </a:xfrm>
          <a:prstGeom prst="rect">
            <a:avLst/>
          </a:prstGeom>
          <a:noFill/>
          <a:ln/>
        </p:spPr>
        <p:txBody>
          <a:bodyPr wrap="none" lIns="0" tIns="0" rIns="0" bIns="0" rtlCol="0" anchor="t"/>
          <a:lstStyle/>
          <a:p>
            <a:pPr algn="l" indent="0" marL="0">
              <a:buNone/>
            </a:pPr>
            <a:r>
              <a:rPr lang="en-US" sz="820" b="1" spc="82" kern="0" dirty="0">
                <a:solidFill>
                  <a:srgbClr val="F2F5F8"/>
                </a:solidFill>
                <a:latin typeface="Arial" pitchFamily="34" charset="0"/>
                <a:ea typeface="Arial" pitchFamily="34" charset="-122"/>
                <a:cs typeface="Arial" pitchFamily="34" charset="-120"/>
              </a:rPr>
              <a:t>STATUS</a:t>
            </a:r>
            <a:endParaRPr lang="en-US" sz="820" dirty="0"/>
          </a:p>
        </p:txBody>
      </p:sp>
      <p:sp>
        <p:nvSpPr>
          <p:cNvPr id="65" name="Text 62"/>
          <p:cNvSpPr/>
          <p:nvPr/>
        </p:nvSpPr>
        <p:spPr>
          <a:xfrm>
            <a:off x="9760306" y="1882750"/>
            <a:ext cx="1572768" cy="149047"/>
          </a:xfrm>
          <a:prstGeom prst="rect">
            <a:avLst/>
          </a:prstGeom>
          <a:noFill/>
          <a:ln/>
        </p:spPr>
        <p:txBody>
          <a:bodyPr wrap="none" lIns="0" tIns="0" rIns="0" bIns="0" rtlCol="0" anchor="t"/>
          <a:lstStyle/>
          <a:p>
            <a:pPr algn="r" indent="0" marL="0">
              <a:buNone/>
            </a:pPr>
            <a:r>
              <a:rPr lang="en-US" sz="820" b="1" spc="82" kern="0" dirty="0">
                <a:solidFill>
                  <a:srgbClr val="F2F5F8"/>
                </a:solidFill>
                <a:latin typeface="Arial" pitchFamily="34" charset="0"/>
                <a:ea typeface="Arial" pitchFamily="34" charset="-122"/>
                <a:cs typeface="Arial" pitchFamily="34" charset="-120"/>
              </a:rPr>
              <a:t>FIRST 14-DAY ACCURACY</a:t>
            </a:r>
            <a:endParaRPr lang="en-US" sz="820" dirty="0"/>
          </a:p>
        </p:txBody>
      </p:sp>
      <p:sp>
        <p:nvSpPr>
          <p:cNvPr id="66" name="Text 63"/>
          <p:cNvSpPr/>
          <p:nvPr/>
        </p:nvSpPr>
        <p:spPr>
          <a:xfrm>
            <a:off x="858622" y="2287829"/>
            <a:ext cx="873252"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North Quay</a:t>
            </a:r>
            <a:endParaRPr lang="en-US" sz="1230" dirty="0"/>
          </a:p>
        </p:txBody>
      </p:sp>
      <p:sp>
        <p:nvSpPr>
          <p:cNvPr id="67" name="Text 64"/>
          <p:cNvSpPr/>
          <p:nvPr/>
        </p:nvSpPr>
        <p:spPr>
          <a:xfrm>
            <a:off x="2454250" y="2287829"/>
            <a:ext cx="51572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10 Mar</a:t>
            </a:r>
            <a:endParaRPr lang="en-US" sz="1230" dirty="0"/>
          </a:p>
        </p:txBody>
      </p:sp>
      <p:sp>
        <p:nvSpPr>
          <p:cNvPr id="68" name="Text 65"/>
          <p:cNvSpPr/>
          <p:nvPr/>
        </p:nvSpPr>
        <p:spPr>
          <a:xfrm>
            <a:off x="4426610" y="2287829"/>
            <a:ext cx="51572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10 Mar</a:t>
            </a:r>
            <a:endParaRPr lang="en-US" sz="1230" dirty="0"/>
          </a:p>
        </p:txBody>
      </p:sp>
      <p:sp>
        <p:nvSpPr>
          <p:cNvPr id="69" name="Text 66"/>
          <p:cNvSpPr/>
          <p:nvPr/>
        </p:nvSpPr>
        <p:spPr>
          <a:xfrm>
            <a:off x="6393485" y="2287829"/>
            <a:ext cx="49011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0 days</a:t>
            </a:r>
            <a:endParaRPr lang="en-US" sz="1230" dirty="0"/>
          </a:p>
        </p:txBody>
      </p:sp>
      <p:sp>
        <p:nvSpPr>
          <p:cNvPr id="70" name="Text 67"/>
          <p:cNvSpPr/>
          <p:nvPr/>
        </p:nvSpPr>
        <p:spPr>
          <a:xfrm>
            <a:off x="7914132" y="2324405"/>
            <a:ext cx="265176"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LIVE</a:t>
            </a:r>
            <a:endParaRPr lang="en-US" sz="750" dirty="0"/>
          </a:p>
        </p:txBody>
      </p:sp>
      <p:sp>
        <p:nvSpPr>
          <p:cNvPr id="71" name="Text 68"/>
          <p:cNvSpPr/>
          <p:nvPr/>
        </p:nvSpPr>
        <p:spPr>
          <a:xfrm>
            <a:off x="10845698" y="2287829"/>
            <a:ext cx="487375"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99.2%</a:t>
            </a:r>
            <a:endParaRPr lang="en-US" sz="1230" dirty="0"/>
          </a:p>
        </p:txBody>
      </p:sp>
      <p:sp>
        <p:nvSpPr>
          <p:cNvPr id="72" name="Text 69"/>
          <p:cNvSpPr/>
          <p:nvPr/>
        </p:nvSpPr>
        <p:spPr>
          <a:xfrm>
            <a:off x="858622" y="2761488"/>
            <a:ext cx="815645"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Vale Cross</a:t>
            </a:r>
            <a:endParaRPr lang="en-US" sz="1230" dirty="0"/>
          </a:p>
        </p:txBody>
      </p:sp>
      <p:sp>
        <p:nvSpPr>
          <p:cNvPr id="73" name="Text 70"/>
          <p:cNvSpPr/>
          <p:nvPr/>
        </p:nvSpPr>
        <p:spPr>
          <a:xfrm>
            <a:off x="2454250" y="2761488"/>
            <a:ext cx="49011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21 Apr</a:t>
            </a:r>
            <a:endParaRPr lang="en-US" sz="1230" dirty="0"/>
          </a:p>
        </p:txBody>
      </p:sp>
      <p:sp>
        <p:nvSpPr>
          <p:cNvPr id="74" name="Text 71"/>
          <p:cNvSpPr/>
          <p:nvPr/>
        </p:nvSpPr>
        <p:spPr>
          <a:xfrm>
            <a:off x="4426610" y="2761488"/>
            <a:ext cx="49011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28 Apr</a:t>
            </a:r>
            <a:endParaRPr lang="en-US" sz="1230" dirty="0"/>
          </a:p>
        </p:txBody>
      </p:sp>
      <p:sp>
        <p:nvSpPr>
          <p:cNvPr id="75" name="Text 72"/>
          <p:cNvSpPr/>
          <p:nvPr/>
        </p:nvSpPr>
        <p:spPr>
          <a:xfrm>
            <a:off x="6393485" y="2761488"/>
            <a:ext cx="583387"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+7 days</a:t>
            </a:r>
            <a:endParaRPr lang="en-US" sz="1230" dirty="0"/>
          </a:p>
        </p:txBody>
      </p:sp>
      <p:sp>
        <p:nvSpPr>
          <p:cNvPr id="76" name="Text 73"/>
          <p:cNvSpPr/>
          <p:nvPr/>
        </p:nvSpPr>
        <p:spPr>
          <a:xfrm>
            <a:off x="7914132" y="2798064"/>
            <a:ext cx="265176"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LIVE</a:t>
            </a:r>
            <a:endParaRPr lang="en-US" sz="750" dirty="0"/>
          </a:p>
        </p:txBody>
      </p:sp>
      <p:sp>
        <p:nvSpPr>
          <p:cNvPr id="77" name="Text 74"/>
          <p:cNvSpPr/>
          <p:nvPr/>
        </p:nvSpPr>
        <p:spPr>
          <a:xfrm>
            <a:off x="10845698" y="2761488"/>
            <a:ext cx="487375"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98.8%</a:t>
            </a:r>
            <a:endParaRPr lang="en-US" sz="1230" dirty="0"/>
          </a:p>
        </p:txBody>
      </p:sp>
      <p:sp>
        <p:nvSpPr>
          <p:cNvPr id="78" name="Text 75"/>
          <p:cNvSpPr/>
          <p:nvPr/>
        </p:nvSpPr>
        <p:spPr>
          <a:xfrm>
            <a:off x="858622" y="3235147"/>
            <a:ext cx="791870"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Rivermark</a:t>
            </a:r>
            <a:endParaRPr lang="en-US" sz="1230" dirty="0"/>
          </a:p>
        </p:txBody>
      </p:sp>
      <p:sp>
        <p:nvSpPr>
          <p:cNvPr id="79" name="Text 76"/>
          <p:cNvSpPr/>
          <p:nvPr/>
        </p:nvSpPr>
        <p:spPr>
          <a:xfrm>
            <a:off x="2454250" y="3235147"/>
            <a:ext cx="44714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12 Jul</a:t>
            </a:r>
            <a:endParaRPr lang="en-US" sz="1230" dirty="0"/>
          </a:p>
        </p:txBody>
      </p:sp>
      <p:sp>
        <p:nvSpPr>
          <p:cNvPr id="80" name="Text 77"/>
          <p:cNvSpPr/>
          <p:nvPr/>
        </p:nvSpPr>
        <p:spPr>
          <a:xfrm>
            <a:off x="4426610" y="3235147"/>
            <a:ext cx="44714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12 Jul</a:t>
            </a:r>
            <a:endParaRPr lang="en-US" sz="1230" dirty="0"/>
          </a:p>
        </p:txBody>
      </p:sp>
      <p:sp>
        <p:nvSpPr>
          <p:cNvPr id="81" name="Text 78"/>
          <p:cNvSpPr/>
          <p:nvPr/>
        </p:nvSpPr>
        <p:spPr>
          <a:xfrm>
            <a:off x="6393485" y="3235147"/>
            <a:ext cx="49011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0 days</a:t>
            </a:r>
            <a:endParaRPr lang="en-US" sz="1230" dirty="0"/>
          </a:p>
        </p:txBody>
      </p:sp>
      <p:sp>
        <p:nvSpPr>
          <p:cNvPr id="82" name="Text 79"/>
          <p:cNvSpPr/>
          <p:nvPr/>
        </p:nvSpPr>
        <p:spPr>
          <a:xfrm>
            <a:off x="7914132" y="3271723"/>
            <a:ext cx="395935"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READY</a:t>
            </a:r>
            <a:endParaRPr lang="en-US" sz="750" dirty="0"/>
          </a:p>
        </p:txBody>
      </p:sp>
      <p:sp>
        <p:nvSpPr>
          <p:cNvPr id="83" name="Text 80"/>
          <p:cNvSpPr/>
          <p:nvPr/>
        </p:nvSpPr>
        <p:spPr>
          <a:xfrm>
            <a:off x="10779862" y="3235147"/>
            <a:ext cx="553212"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Not live</a:t>
            </a:r>
            <a:endParaRPr lang="en-US" sz="1230" dirty="0"/>
          </a:p>
        </p:txBody>
      </p:sp>
      <p:sp>
        <p:nvSpPr>
          <p:cNvPr id="84" name="Text 81"/>
          <p:cNvSpPr/>
          <p:nvPr/>
        </p:nvSpPr>
        <p:spPr>
          <a:xfrm>
            <a:off x="858622" y="3708806"/>
            <a:ext cx="633679"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Oakport</a:t>
            </a:r>
            <a:endParaRPr lang="en-US" sz="1230" dirty="0"/>
          </a:p>
        </p:txBody>
      </p:sp>
      <p:sp>
        <p:nvSpPr>
          <p:cNvPr id="85" name="Text 82"/>
          <p:cNvSpPr/>
          <p:nvPr/>
        </p:nvSpPr>
        <p:spPr>
          <a:xfrm>
            <a:off x="2454250" y="3708806"/>
            <a:ext cx="435254"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9 Aug</a:t>
            </a:r>
            <a:endParaRPr lang="en-US" sz="1230" dirty="0"/>
          </a:p>
        </p:txBody>
      </p:sp>
      <p:sp>
        <p:nvSpPr>
          <p:cNvPr id="86" name="Text 83"/>
          <p:cNvSpPr/>
          <p:nvPr/>
        </p:nvSpPr>
        <p:spPr>
          <a:xfrm>
            <a:off x="4426610" y="3708806"/>
            <a:ext cx="52212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30 Aug</a:t>
            </a:r>
            <a:endParaRPr lang="en-US" sz="1230" dirty="0"/>
          </a:p>
        </p:txBody>
      </p:sp>
      <p:sp>
        <p:nvSpPr>
          <p:cNvPr id="87" name="Text 84"/>
          <p:cNvSpPr/>
          <p:nvPr/>
        </p:nvSpPr>
        <p:spPr>
          <a:xfrm>
            <a:off x="6393485" y="3708806"/>
            <a:ext cx="670255"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+21 days</a:t>
            </a:r>
            <a:endParaRPr lang="en-US" sz="1230" dirty="0"/>
          </a:p>
        </p:txBody>
      </p:sp>
      <p:sp>
        <p:nvSpPr>
          <p:cNvPr id="88" name="Text 85"/>
          <p:cNvSpPr/>
          <p:nvPr/>
        </p:nvSpPr>
        <p:spPr>
          <a:xfrm>
            <a:off x="7914132" y="3745382"/>
            <a:ext cx="449885"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AT RISK</a:t>
            </a:r>
            <a:endParaRPr lang="en-US" sz="750" dirty="0"/>
          </a:p>
        </p:txBody>
      </p:sp>
      <p:sp>
        <p:nvSpPr>
          <p:cNvPr id="89" name="Text 86"/>
          <p:cNvSpPr/>
          <p:nvPr/>
        </p:nvSpPr>
        <p:spPr>
          <a:xfrm>
            <a:off x="10779862" y="3708806"/>
            <a:ext cx="553212"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Not live</a:t>
            </a:r>
            <a:endParaRPr lang="en-US" sz="1230" dirty="0"/>
          </a:p>
        </p:txBody>
      </p:sp>
      <p:sp>
        <p:nvSpPr>
          <p:cNvPr id="90" name="Text 87"/>
          <p:cNvSpPr/>
          <p:nvPr/>
        </p:nvSpPr>
        <p:spPr>
          <a:xfrm>
            <a:off x="858622" y="4182466"/>
            <a:ext cx="818388"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Cedar Run</a:t>
            </a:r>
            <a:endParaRPr lang="en-US" sz="1230" dirty="0"/>
          </a:p>
        </p:txBody>
      </p:sp>
      <p:sp>
        <p:nvSpPr>
          <p:cNvPr id="91" name="Text 88"/>
          <p:cNvSpPr/>
          <p:nvPr/>
        </p:nvSpPr>
        <p:spPr>
          <a:xfrm>
            <a:off x="2454250" y="4182466"/>
            <a:ext cx="522122"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20 Sep</a:t>
            </a:r>
            <a:endParaRPr lang="en-US" sz="1230" dirty="0"/>
          </a:p>
        </p:txBody>
      </p:sp>
      <p:sp>
        <p:nvSpPr>
          <p:cNvPr id="92" name="Text 89"/>
          <p:cNvSpPr/>
          <p:nvPr/>
        </p:nvSpPr>
        <p:spPr>
          <a:xfrm>
            <a:off x="4426610" y="4182466"/>
            <a:ext cx="409651"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4 Oct</a:t>
            </a:r>
            <a:endParaRPr lang="en-US" sz="1230" dirty="0"/>
          </a:p>
        </p:txBody>
      </p:sp>
      <p:sp>
        <p:nvSpPr>
          <p:cNvPr id="93" name="Text 90"/>
          <p:cNvSpPr/>
          <p:nvPr/>
        </p:nvSpPr>
        <p:spPr>
          <a:xfrm>
            <a:off x="6393485" y="4182466"/>
            <a:ext cx="670255"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+14 days</a:t>
            </a:r>
            <a:endParaRPr lang="en-US" sz="1230" dirty="0"/>
          </a:p>
        </p:txBody>
      </p:sp>
      <p:sp>
        <p:nvSpPr>
          <p:cNvPr id="94" name="Text 91"/>
          <p:cNvSpPr/>
          <p:nvPr/>
        </p:nvSpPr>
        <p:spPr>
          <a:xfrm>
            <a:off x="7914132" y="4218127"/>
            <a:ext cx="409651"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WATCH</a:t>
            </a:r>
            <a:endParaRPr lang="en-US" sz="750" dirty="0"/>
          </a:p>
        </p:txBody>
      </p:sp>
      <p:sp>
        <p:nvSpPr>
          <p:cNvPr id="95" name="Text 92"/>
          <p:cNvSpPr/>
          <p:nvPr/>
        </p:nvSpPr>
        <p:spPr>
          <a:xfrm>
            <a:off x="10779862" y="4182466"/>
            <a:ext cx="553212"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Not live</a:t>
            </a:r>
            <a:endParaRPr lang="en-US" sz="1230" dirty="0"/>
          </a:p>
        </p:txBody>
      </p:sp>
      <p:sp>
        <p:nvSpPr>
          <p:cNvPr id="96" name="Text 93"/>
          <p:cNvSpPr/>
          <p:nvPr/>
        </p:nvSpPr>
        <p:spPr>
          <a:xfrm>
            <a:off x="858622" y="4656125"/>
            <a:ext cx="858622" cy="209398"/>
          </a:xfrm>
          <a:prstGeom prst="rect">
            <a:avLst/>
          </a:prstGeom>
          <a:noFill/>
          <a:ln/>
        </p:spPr>
        <p:txBody>
          <a:bodyPr wrap="none" lIns="0" tIns="0" rIns="0" bIns="0" rtlCol="0" anchor="t"/>
          <a:lstStyle/>
          <a:p>
            <a:pPr algn="l" indent="0" marL="0">
              <a:buNone/>
            </a:pPr>
            <a:r>
              <a:rPr lang="en-US" sz="1230" b="1" dirty="0">
                <a:solidFill>
                  <a:srgbClr val="F2F5F8"/>
                </a:solidFill>
                <a:latin typeface="Arial" pitchFamily="34" charset="0"/>
                <a:ea typeface="Arial" pitchFamily="34" charset="-122"/>
                <a:cs typeface="Arial" pitchFamily="34" charset="-120"/>
              </a:rPr>
              <a:t>South Gate</a:t>
            </a:r>
            <a:endParaRPr lang="en-US" sz="1230" dirty="0"/>
          </a:p>
        </p:txBody>
      </p:sp>
      <p:sp>
        <p:nvSpPr>
          <p:cNvPr id="97" name="Text 94"/>
          <p:cNvSpPr/>
          <p:nvPr/>
        </p:nvSpPr>
        <p:spPr>
          <a:xfrm>
            <a:off x="2454250" y="4656125"/>
            <a:ext cx="43799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8 Nov</a:t>
            </a:r>
            <a:endParaRPr lang="en-US" sz="1230" dirty="0"/>
          </a:p>
        </p:txBody>
      </p:sp>
      <p:sp>
        <p:nvSpPr>
          <p:cNvPr id="98" name="Text 95"/>
          <p:cNvSpPr/>
          <p:nvPr/>
        </p:nvSpPr>
        <p:spPr>
          <a:xfrm>
            <a:off x="4426610" y="4656125"/>
            <a:ext cx="524866"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15 Nov</a:t>
            </a:r>
            <a:endParaRPr lang="en-US" sz="1230" dirty="0"/>
          </a:p>
        </p:txBody>
      </p:sp>
      <p:sp>
        <p:nvSpPr>
          <p:cNvPr id="99" name="Text 96"/>
          <p:cNvSpPr/>
          <p:nvPr/>
        </p:nvSpPr>
        <p:spPr>
          <a:xfrm>
            <a:off x="6393485" y="4656125"/>
            <a:ext cx="583387"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+7 days</a:t>
            </a:r>
            <a:endParaRPr lang="en-US" sz="1230" dirty="0"/>
          </a:p>
        </p:txBody>
      </p:sp>
      <p:sp>
        <p:nvSpPr>
          <p:cNvPr id="100" name="Text 97"/>
          <p:cNvSpPr/>
          <p:nvPr/>
        </p:nvSpPr>
        <p:spPr>
          <a:xfrm>
            <a:off x="7914132" y="4691786"/>
            <a:ext cx="409651" cy="131674"/>
          </a:xfrm>
          <a:prstGeom prst="rect">
            <a:avLst/>
          </a:prstGeom>
          <a:noFill/>
          <a:ln/>
        </p:spPr>
        <p:txBody>
          <a:bodyPr wrap="none" lIns="0" tIns="0" rIns="0" bIns="0" rtlCol="0" anchor="t"/>
          <a:lstStyle/>
          <a:p>
            <a:pPr algn="l" indent="0" marL="0">
              <a:buNone/>
            </a:pPr>
            <a:r>
              <a:rPr lang="en-US" sz="750" b="1" spc="60" kern="0" dirty="0">
                <a:solidFill>
                  <a:srgbClr val="FFFFFF"/>
                </a:solidFill>
                <a:latin typeface="Arial" pitchFamily="34" charset="0"/>
                <a:ea typeface="Arial" pitchFamily="34" charset="-122"/>
                <a:cs typeface="Arial" pitchFamily="34" charset="-120"/>
              </a:rPr>
              <a:t>WATCH</a:t>
            </a:r>
            <a:endParaRPr lang="en-US" sz="750" dirty="0"/>
          </a:p>
        </p:txBody>
      </p:sp>
      <p:sp>
        <p:nvSpPr>
          <p:cNvPr id="101" name="Text 98"/>
          <p:cNvSpPr/>
          <p:nvPr/>
        </p:nvSpPr>
        <p:spPr>
          <a:xfrm>
            <a:off x="10779862" y="4656125"/>
            <a:ext cx="553212" cy="200254"/>
          </a:xfrm>
          <a:prstGeom prst="rect">
            <a:avLst/>
          </a:prstGeom>
          <a:noFill/>
          <a:ln/>
        </p:spPr>
        <p:txBody>
          <a:bodyPr wrap="none" lIns="0" tIns="0" rIns="0" bIns="0" rtlCol="0" anchor="t"/>
          <a:lstStyle/>
          <a:p>
            <a:pPr algn="r" indent="0" marL="0">
              <a:buNone/>
            </a:pPr>
            <a:r>
              <a:rPr lang="en-US" sz="1230" dirty="0">
                <a:solidFill>
                  <a:srgbClr val="B9C2CD"/>
                </a:solidFill>
                <a:latin typeface="Arial" pitchFamily="34" charset="0"/>
                <a:ea typeface="Arial" pitchFamily="34" charset="-122"/>
                <a:cs typeface="Arial" pitchFamily="34" charset="-120"/>
              </a:rPr>
              <a:t>Not live</a:t>
            </a:r>
            <a:endParaRPr lang="en-US" sz="1230" dirty="0"/>
          </a:p>
        </p:txBody>
      </p:sp>
      <p:sp>
        <p:nvSpPr>
          <p:cNvPr id="102" name="Text 99"/>
          <p:cNvSpPr/>
          <p:nvPr/>
        </p:nvSpPr>
        <p:spPr>
          <a:xfrm>
            <a:off x="918972" y="5321808"/>
            <a:ext cx="660197" cy="131674"/>
          </a:xfrm>
          <a:prstGeom prst="rect">
            <a:avLst/>
          </a:prstGeom>
          <a:noFill/>
          <a:ln/>
        </p:spPr>
        <p:txBody>
          <a:bodyPr wrap="none" lIns="0" tIns="0" rIns="0" bIns="0" rtlCol="0" anchor="t"/>
          <a:lstStyle/>
          <a:p>
            <a:pPr algn="l" indent="0" marL="0">
              <a:buNone/>
            </a:pPr>
            <a:r>
              <a:rPr lang="en-US" sz="750" b="1" spc="90" kern="0" dirty="0">
                <a:solidFill>
                  <a:srgbClr val="88929C"/>
                </a:solidFill>
                <a:latin typeface="Arial" pitchFamily="34" charset="0"/>
                <a:ea typeface="Arial" pitchFamily="34" charset="-122"/>
                <a:cs typeface="Arial" pitchFamily="34" charset="-120"/>
              </a:rPr>
              <a:t>NEXT GATE</a:t>
            </a:r>
            <a:endParaRPr lang="en-US" sz="750" dirty="0"/>
          </a:p>
        </p:txBody>
      </p:sp>
      <p:sp>
        <p:nvSpPr>
          <p:cNvPr id="103" name="Text 100"/>
          <p:cNvSpPr/>
          <p:nvPr/>
        </p:nvSpPr>
        <p:spPr>
          <a:xfrm>
            <a:off x="918972" y="5529377"/>
            <a:ext cx="4704588" cy="200254"/>
          </a:xfrm>
          <a:prstGeom prst="rect">
            <a:avLst/>
          </a:prstGeom>
          <a:noFill/>
          <a:ln/>
        </p:spPr>
        <p:txBody>
          <a:bodyPr wrap="none" lIns="0" tIns="0" rIns="0" bIns="0" rtlCol="0" anchor="t"/>
          <a:lstStyle/>
          <a:p>
            <a:pPr algn="l" indent="0" marL="0">
              <a:buNone/>
            </a:pPr>
            <a:r>
              <a:rPr lang="en-US" sz="1230" dirty="0">
                <a:solidFill>
                  <a:srgbClr val="B9C2CD"/>
                </a:solidFill>
                <a:latin typeface="Arial" pitchFamily="34" charset="0"/>
                <a:ea typeface="Arial" pitchFamily="34" charset="-122"/>
                <a:cs typeface="Arial" pitchFamily="34" charset="-120"/>
              </a:rPr>
              <a:t>Conduct the Rivermark go/no-go on 10 July for go-live on 12 July.</a:t>
            </a:r>
            <a:endParaRPr lang="en-US" sz="1230" dirty="0"/>
          </a:p>
        </p:txBody>
      </p:sp>
      <p:sp>
        <p:nvSpPr>
          <p:cNvPr id="104" name="Text 101"/>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04 / 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Shape 0"/>
          <p:cNvSpPr/>
          <p:nvPr/>
        </p:nvSpPr>
        <p:spPr>
          <a:xfrm>
            <a:off x="685800" y="1369771"/>
            <a:ext cx="10820004" cy="9510"/>
          </a:xfrm>
          <a:prstGeom prst="rect">
            <a:avLst/>
          </a:prstGeom>
          <a:solidFill>
            <a:srgbClr val="96AAC3">
              <a:alpha val="18000"/>
            </a:srgbClr>
          </a:solidFill>
          <a:ln/>
        </p:spPr>
      </p:sp>
      <p:sp>
        <p:nvSpPr>
          <p:cNvPr id="4" name="Shape 1"/>
          <p:cNvSpPr/>
          <p:nvPr/>
        </p:nvSpPr>
        <p:spPr>
          <a:xfrm>
            <a:off x="685800" y="1358798"/>
            <a:ext cx="513893" cy="28346"/>
          </a:xfrm>
          <a:prstGeom prst="rect">
            <a:avLst/>
          </a:prstGeom>
          <a:solidFill>
            <a:srgbClr val="5AA0E0"/>
          </a:solidFill>
          <a:ln/>
        </p:spPr>
      </p:sp>
      <p:sp>
        <p:nvSpPr>
          <p:cNvPr id="5" name="Shape 2"/>
          <p:cNvSpPr/>
          <p:nvPr/>
        </p:nvSpPr>
        <p:spPr>
          <a:xfrm>
            <a:off x="685800" y="1600200"/>
            <a:ext cx="6086246" cy="3420770"/>
          </a:xfrm>
          <a:prstGeom prst="roundRect">
            <a:avLst>
              <a:gd name="adj" fmla="val 4464"/>
            </a:avLst>
          </a:prstGeom>
          <a:solidFill>
            <a:srgbClr val="F2F5F8">
              <a:alpha val="6000"/>
            </a:srgbClr>
          </a:solidFill>
          <a:ln w="9525">
            <a:solidFill>
              <a:srgbClr val="96AAC3">
                <a:alpha val="18000"/>
              </a:srgbClr>
            </a:solidFill>
            <a:prstDash val="solid"/>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60450" y="1968703"/>
            <a:ext cx="5736031" cy="2628900"/>
          </a:xfrm>
          <a:prstGeom prst="rect">
            <a:avLst/>
          </a:prstGeom>
        </p:spPr>
      </p:pic>
      <p:sp>
        <p:nvSpPr>
          <p:cNvPr id="7" name="Shape 3"/>
          <p:cNvSpPr/>
          <p:nvPr/>
        </p:nvSpPr>
        <p:spPr>
          <a:xfrm>
            <a:off x="860450" y="4772254"/>
            <a:ext cx="101498" cy="101498"/>
          </a:xfrm>
          <a:prstGeom prst="roundRect">
            <a:avLst>
              <a:gd name="adj" fmla="val 27928"/>
            </a:avLst>
          </a:prstGeom>
          <a:solidFill>
            <a:srgbClr val="5AA0E0"/>
          </a:solidFill>
          <a:ln/>
        </p:spPr>
      </p:sp>
      <p:sp>
        <p:nvSpPr>
          <p:cNvPr id="8" name="Shape 4"/>
          <p:cNvSpPr/>
          <p:nvPr/>
        </p:nvSpPr>
        <p:spPr>
          <a:xfrm>
            <a:off x="1600200" y="4772254"/>
            <a:ext cx="101498" cy="101498"/>
          </a:xfrm>
          <a:prstGeom prst="roundRect">
            <a:avLst>
              <a:gd name="adj" fmla="val 27928"/>
            </a:avLst>
          </a:prstGeom>
          <a:solidFill>
            <a:srgbClr val="AB4237"/>
          </a:solidFill>
          <a:ln/>
        </p:spPr>
      </p:sp>
      <p:sp>
        <p:nvSpPr>
          <p:cNvPr id="9" name="Shape 5"/>
          <p:cNvSpPr/>
          <p:nvPr/>
        </p:nvSpPr>
        <p:spPr>
          <a:xfrm>
            <a:off x="7158838" y="1600200"/>
            <a:ext cx="2109521" cy="1441094"/>
          </a:xfrm>
          <a:prstGeom prst="roundRect">
            <a:avLst>
              <a:gd name="adj" fmla="val 10596"/>
            </a:avLst>
          </a:prstGeom>
          <a:solidFill>
            <a:srgbClr val="F2F5F8">
              <a:alpha val="6000"/>
            </a:srgbClr>
          </a:solidFill>
          <a:ln w="9525">
            <a:solidFill>
              <a:srgbClr val="96AAC3">
                <a:alpha val="18000"/>
              </a:srgbClr>
            </a:solidFill>
            <a:prstDash val="solid"/>
          </a:ln>
        </p:spPr>
      </p:sp>
      <p:sp>
        <p:nvSpPr>
          <p:cNvPr id="10" name="Shape 6"/>
          <p:cNvSpPr/>
          <p:nvPr/>
        </p:nvSpPr>
        <p:spPr>
          <a:xfrm>
            <a:off x="9396374" y="1600200"/>
            <a:ext cx="2109521" cy="1441094"/>
          </a:xfrm>
          <a:prstGeom prst="roundRect">
            <a:avLst>
              <a:gd name="adj" fmla="val 10596"/>
            </a:avLst>
          </a:prstGeom>
          <a:solidFill>
            <a:srgbClr val="F2F5F8">
              <a:alpha val="6000"/>
            </a:srgbClr>
          </a:solidFill>
          <a:ln w="9525">
            <a:solidFill>
              <a:srgbClr val="96AAC3">
                <a:alpha val="18000"/>
              </a:srgbClr>
            </a:solidFill>
            <a:prstDash val="solid"/>
          </a:ln>
        </p:spPr>
      </p:sp>
      <p:sp>
        <p:nvSpPr>
          <p:cNvPr id="11" name="Shape 7"/>
          <p:cNvSpPr/>
          <p:nvPr/>
        </p:nvSpPr>
        <p:spPr>
          <a:xfrm>
            <a:off x="7158838" y="3169310"/>
            <a:ext cx="2109521" cy="1227125"/>
          </a:xfrm>
          <a:prstGeom prst="roundRect">
            <a:avLst>
              <a:gd name="adj" fmla="val 12444"/>
            </a:avLst>
          </a:prstGeom>
          <a:solidFill>
            <a:srgbClr val="F2F5F8">
              <a:alpha val="6000"/>
            </a:srgbClr>
          </a:solidFill>
          <a:ln w="9525">
            <a:solidFill>
              <a:srgbClr val="96AAC3">
                <a:alpha val="18000"/>
              </a:srgbClr>
            </a:solidFill>
            <a:prstDash val="solid"/>
          </a:ln>
        </p:spPr>
      </p:sp>
      <p:sp>
        <p:nvSpPr>
          <p:cNvPr id="12" name="Shape 8"/>
          <p:cNvSpPr/>
          <p:nvPr/>
        </p:nvSpPr>
        <p:spPr>
          <a:xfrm>
            <a:off x="9396374" y="3169310"/>
            <a:ext cx="2109521" cy="1227125"/>
          </a:xfrm>
          <a:prstGeom prst="roundRect">
            <a:avLst>
              <a:gd name="adj" fmla="val 12444"/>
            </a:avLst>
          </a:prstGeom>
          <a:solidFill>
            <a:srgbClr val="F2F5F8">
              <a:alpha val="6000"/>
            </a:srgbClr>
          </a:solidFill>
          <a:ln w="9525">
            <a:solidFill>
              <a:srgbClr val="96AAC3">
                <a:alpha val="18000"/>
              </a:srgbClr>
            </a:solidFill>
            <a:prstDash val="solid"/>
          </a:ln>
        </p:spPr>
      </p:sp>
      <p:sp>
        <p:nvSpPr>
          <p:cNvPr id="13" name="Shape 9"/>
          <p:cNvSpPr/>
          <p:nvPr/>
        </p:nvSpPr>
        <p:spPr>
          <a:xfrm>
            <a:off x="7158838" y="4544568"/>
            <a:ext cx="4347058" cy="1078078"/>
          </a:xfrm>
          <a:prstGeom prst="roundRect">
            <a:avLst>
              <a:gd name="adj" fmla="val 14165"/>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14" name="Shape 10"/>
          <p:cNvSpPr/>
          <p:nvPr/>
        </p:nvSpPr>
        <p:spPr>
          <a:xfrm>
            <a:off x="7158838" y="4696358"/>
            <a:ext cx="28529" cy="773125"/>
          </a:xfrm>
          <a:prstGeom prst="rect">
            <a:avLst/>
          </a:prstGeom>
          <a:solidFill>
            <a:srgbClr val="5AA0E0"/>
          </a:solidFill>
          <a:ln/>
        </p:spPr>
      </p:sp>
      <p:sp>
        <p:nvSpPr>
          <p:cNvPr id="15" name="Shape 11"/>
          <p:cNvSpPr/>
          <p:nvPr/>
        </p:nvSpPr>
        <p:spPr>
          <a:xfrm>
            <a:off x="685800" y="6162142"/>
            <a:ext cx="10820095" cy="9510"/>
          </a:xfrm>
          <a:prstGeom prst="rect">
            <a:avLst/>
          </a:prstGeom>
          <a:solidFill>
            <a:srgbClr val="96AAC3">
              <a:alpha val="18000"/>
            </a:srgbClr>
          </a:solidFill>
          <a:ln/>
        </p:spPr>
      </p:sp>
      <p:sp>
        <p:nvSpPr>
          <p:cNvPr id="16" name="Text 12"/>
          <p:cNvSpPr/>
          <p:nvPr/>
        </p:nvSpPr>
        <p:spPr>
          <a:xfrm>
            <a:off x="685800" y="513893"/>
            <a:ext cx="1844345"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05</a:t>
            </a:r>
            <a:pPr algn="l" indent="0" marL="0">
              <a:buNone/>
            </a:pPr>
            <a:r>
              <a:rPr lang="en-US" sz="900" spc="90" kern="0" dirty="0">
                <a:solidFill>
                  <a:srgbClr val="88929C"/>
                </a:solidFill>
                <a:latin typeface="Arial" pitchFamily="34" charset="0"/>
                <a:ea typeface="Arial" pitchFamily="34" charset="-122"/>
                <a:cs typeface="Arial" pitchFamily="34" charset="-120"/>
              </a:rPr>
              <a:t> INTEGRATION RECOVERY</a:t>
            </a:r>
            <a:endParaRPr lang="en-US" sz="900" dirty="0"/>
          </a:p>
        </p:txBody>
      </p:sp>
      <p:sp>
        <p:nvSpPr>
          <p:cNvPr id="17" name="Text 13"/>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18" name="Text 14"/>
          <p:cNvSpPr/>
          <p:nvPr/>
        </p:nvSpPr>
        <p:spPr>
          <a:xfrm>
            <a:off x="685800" y="820217"/>
            <a:ext cx="8845906" cy="448056"/>
          </a:xfrm>
          <a:prstGeom prst="rect">
            <a:avLst/>
          </a:prstGeom>
          <a:noFill/>
          <a:ln/>
        </p:spPr>
        <p:txBody>
          <a:bodyPr wrap="none" lIns="0" tIns="0" rIns="0" bIns="0" rtlCol="0" anchor="t"/>
          <a:lstStyle/>
          <a:p>
            <a:pPr algn="l" indent="0" marL="0">
              <a:buNone/>
            </a:pPr>
            <a:r>
              <a:rPr lang="en-US" sz="2760" b="1" spc="-55" kern="0" dirty="0">
                <a:solidFill>
                  <a:srgbClr val="F2F5F8"/>
                </a:solidFill>
                <a:latin typeface="Arial" pitchFamily="34" charset="0"/>
                <a:ea typeface="Arial" pitchFamily="34" charset="-122"/>
                <a:cs typeface="Arial" pitchFamily="34" charset="-120"/>
              </a:rPr>
              <a:t>Defect closure is improving, but six still block Oakport</a:t>
            </a:r>
            <a:endParaRPr lang="en-US" sz="2760" dirty="0"/>
          </a:p>
        </p:txBody>
      </p:sp>
      <p:sp>
        <p:nvSpPr>
          <p:cNvPr id="19" name="Text 15"/>
          <p:cNvSpPr/>
          <p:nvPr/>
        </p:nvSpPr>
        <p:spPr>
          <a:xfrm>
            <a:off x="860450" y="1756562"/>
            <a:ext cx="1589227" cy="138989"/>
          </a:xfrm>
          <a:prstGeom prst="rect">
            <a:avLst/>
          </a:prstGeom>
          <a:noFill/>
          <a:ln/>
        </p:spPr>
        <p:txBody>
          <a:bodyPr wrap="none" lIns="0" tIns="0" rIns="0" bIns="0" rtlCol="0" anchor="t"/>
          <a:lstStyle/>
          <a:p>
            <a:pPr algn="l" indent="0" marL="0">
              <a:buNone/>
            </a:pPr>
            <a:r>
              <a:rPr lang="en-US" sz="800" b="1" spc="96" kern="0" dirty="0">
                <a:solidFill>
                  <a:srgbClr val="88929C"/>
                </a:solidFill>
                <a:latin typeface="Arial" pitchFamily="34" charset="0"/>
                <a:ea typeface="Arial" pitchFamily="34" charset="-122"/>
                <a:cs typeface="Arial" pitchFamily="34" charset="-120"/>
              </a:rPr>
              <a:t>PRIORITY DEFECTS OPEN</a:t>
            </a:r>
            <a:endParaRPr lang="en-US" sz="800" dirty="0"/>
          </a:p>
        </p:txBody>
      </p:sp>
      <p:sp>
        <p:nvSpPr>
          <p:cNvPr id="20" name="Text 16"/>
          <p:cNvSpPr/>
          <p:nvPr/>
        </p:nvSpPr>
        <p:spPr>
          <a:xfrm>
            <a:off x="1045159" y="4744822"/>
            <a:ext cx="417881" cy="175565"/>
          </a:xfrm>
          <a:prstGeom prst="rect">
            <a:avLst/>
          </a:prstGeom>
          <a:noFill/>
          <a:ln/>
        </p:spPr>
        <p:txBody>
          <a:bodyPr wrap="none" lIns="0" tIns="0" rIns="0" bIns="0" rtlCol="0" anchor="t"/>
          <a:lstStyle/>
          <a:p>
            <a:pPr algn="l" indent="0" marL="0">
              <a:buNone/>
            </a:pPr>
            <a:r>
              <a:rPr lang="en-US" sz="1090" dirty="0">
                <a:solidFill>
                  <a:srgbClr val="B9C2CD"/>
                </a:solidFill>
                <a:latin typeface="Arial" pitchFamily="34" charset="0"/>
                <a:ea typeface="Arial" pitchFamily="34" charset="-122"/>
                <a:cs typeface="Arial" pitchFamily="34" charset="-120"/>
              </a:rPr>
              <a:t>Actual</a:t>
            </a:r>
            <a:endParaRPr lang="en-US" sz="1090" dirty="0"/>
          </a:p>
        </p:txBody>
      </p:sp>
      <p:sp>
        <p:nvSpPr>
          <p:cNvPr id="21" name="Text 17"/>
          <p:cNvSpPr/>
          <p:nvPr/>
        </p:nvSpPr>
        <p:spPr>
          <a:xfrm>
            <a:off x="1783994" y="4744822"/>
            <a:ext cx="1004926" cy="175565"/>
          </a:xfrm>
          <a:prstGeom prst="rect">
            <a:avLst/>
          </a:prstGeom>
          <a:noFill/>
          <a:ln/>
        </p:spPr>
        <p:txBody>
          <a:bodyPr wrap="none" lIns="0" tIns="0" rIns="0" bIns="0" rtlCol="0" anchor="t"/>
          <a:lstStyle/>
          <a:p>
            <a:pPr algn="l" indent="0" marL="0">
              <a:buNone/>
            </a:pPr>
            <a:r>
              <a:rPr lang="en-US" sz="1090" dirty="0">
                <a:solidFill>
                  <a:srgbClr val="B9C2CD"/>
                </a:solidFill>
                <a:latin typeface="Arial" pitchFamily="34" charset="0"/>
                <a:ea typeface="Arial" pitchFamily="34" charset="-122"/>
                <a:cs typeface="Arial" pitchFamily="34" charset="-120"/>
              </a:rPr>
              <a:t>Recovery target</a:t>
            </a:r>
            <a:endParaRPr lang="en-US" sz="1090" dirty="0"/>
          </a:p>
        </p:txBody>
      </p:sp>
      <p:sp>
        <p:nvSpPr>
          <p:cNvPr id="22" name="Text 18"/>
          <p:cNvSpPr/>
          <p:nvPr/>
        </p:nvSpPr>
        <p:spPr>
          <a:xfrm>
            <a:off x="7351776" y="1756562"/>
            <a:ext cx="887882" cy="696773"/>
          </a:xfrm>
          <a:prstGeom prst="rect">
            <a:avLst/>
          </a:prstGeom>
          <a:noFill/>
          <a:ln/>
        </p:spPr>
        <p:txBody>
          <a:bodyPr wrap="none" lIns="0" tIns="0" rIns="0" bIns="0" rtlCol="0" anchor="t"/>
          <a:lstStyle/>
          <a:p>
            <a:pPr algn="l" indent="0" marL="0">
              <a:buNone/>
            </a:pPr>
            <a:r>
              <a:rPr lang="en-US" sz="4210" b="1" spc="-84" kern="0" dirty="0">
                <a:solidFill>
                  <a:srgbClr val="F2F5F8"/>
                </a:solidFill>
                <a:latin typeface="Arial" pitchFamily="34" charset="0"/>
                <a:ea typeface="Arial" pitchFamily="34" charset="-122"/>
                <a:cs typeface="Arial" pitchFamily="34" charset="-120"/>
              </a:rPr>
              <a:t>142</a:t>
            </a:r>
            <a:endParaRPr lang="en-US" sz="4210" dirty="0"/>
          </a:p>
        </p:txBody>
      </p:sp>
      <p:sp>
        <p:nvSpPr>
          <p:cNvPr id="23" name="Text 19"/>
          <p:cNvSpPr/>
          <p:nvPr/>
        </p:nvSpPr>
        <p:spPr>
          <a:xfrm>
            <a:off x="7351776" y="2420417"/>
            <a:ext cx="1129284" cy="409651"/>
          </a:xfrm>
          <a:prstGeom prst="rect">
            <a:avLst/>
          </a:prstGeom>
          <a:noFill/>
          <a:ln/>
        </p:spPr>
        <p:txBody>
          <a:bodyPr wrap="none" lIns="0" tIns="0" rIns="0" bIns="0" rtlCol="0" anchor="t"/>
          <a:lstStyle/>
          <a:p>
            <a:pPr algn="l" indent="0" marL="0">
              <a:lnSpc>
                <a:spcPts val="1740"/>
              </a:lnSpc>
              <a:buNone/>
            </a:pPr>
            <a:r>
              <a:rPr lang="en-US" sz="1160" dirty="0">
                <a:solidFill>
                  <a:srgbClr val="88929C"/>
                </a:solidFill>
                <a:latin typeface="Arial" pitchFamily="34" charset="0"/>
                <a:ea typeface="Arial" pitchFamily="34" charset="-122"/>
                <a:cs typeface="Arial" pitchFamily="34" charset="-120"/>
              </a:rPr>
              <a:t>of 168 interfaces</a:t>
            </a:r>
            <a:endParaRPr lang="en-US" sz="1160" dirty="0"/>
          </a:p>
          <a:p>
            <a:pPr algn="l" indent="0" marL="0">
              <a:lnSpc>
                <a:spcPts val="1740"/>
              </a:lnSpc>
              <a:buNone/>
            </a:pPr>
            <a:r>
              <a:rPr lang="en-US" sz="1160" dirty="0">
                <a:solidFill>
                  <a:srgbClr val="88929C"/>
                </a:solidFill>
                <a:latin typeface="Arial" pitchFamily="34" charset="0"/>
                <a:ea typeface="Arial" pitchFamily="34" charset="-122"/>
                <a:cs typeface="Arial" pitchFamily="34" charset="-120"/>
              </a:rPr>
              <a:t>accepted</a:t>
            </a:r>
            <a:endParaRPr lang="en-US" sz="1160" dirty="0"/>
          </a:p>
        </p:txBody>
      </p:sp>
      <p:sp>
        <p:nvSpPr>
          <p:cNvPr id="24" name="Text 20"/>
          <p:cNvSpPr/>
          <p:nvPr/>
        </p:nvSpPr>
        <p:spPr>
          <a:xfrm>
            <a:off x="9590227" y="1756562"/>
            <a:ext cx="315468" cy="696773"/>
          </a:xfrm>
          <a:prstGeom prst="rect">
            <a:avLst/>
          </a:prstGeom>
          <a:noFill/>
          <a:ln/>
        </p:spPr>
        <p:txBody>
          <a:bodyPr wrap="none" lIns="0" tIns="0" rIns="0" bIns="0" rtlCol="0" anchor="t"/>
          <a:lstStyle/>
          <a:p>
            <a:pPr algn="l" indent="0" marL="0">
              <a:buNone/>
            </a:pPr>
            <a:r>
              <a:rPr lang="en-US" sz="4210" b="1" spc="-84" kern="0" dirty="0">
                <a:solidFill>
                  <a:srgbClr val="F2F5F8"/>
                </a:solidFill>
                <a:latin typeface="Arial" pitchFamily="34" charset="0"/>
                <a:ea typeface="Arial" pitchFamily="34" charset="-122"/>
                <a:cs typeface="Arial" pitchFamily="34" charset="-120"/>
              </a:rPr>
              <a:t>9</a:t>
            </a:r>
            <a:endParaRPr lang="en-US" sz="4210" dirty="0"/>
          </a:p>
        </p:txBody>
      </p:sp>
      <p:sp>
        <p:nvSpPr>
          <p:cNvPr id="25" name="Text 21"/>
          <p:cNvSpPr/>
          <p:nvPr/>
        </p:nvSpPr>
        <p:spPr>
          <a:xfrm>
            <a:off x="9590227" y="2420417"/>
            <a:ext cx="1741018" cy="184709"/>
          </a:xfrm>
          <a:prstGeom prst="rect">
            <a:avLst/>
          </a:prstGeom>
          <a:noFill/>
          <a:ln/>
        </p:spPr>
        <p:txBody>
          <a:bodyPr wrap="none" lIns="0" tIns="0" rIns="0" bIns="0" rtlCol="0" anchor="t"/>
          <a:lstStyle/>
          <a:p>
            <a:pPr algn="l" indent="0" marL="0">
              <a:buNone/>
            </a:pPr>
            <a:r>
              <a:rPr lang="en-US" sz="1160" dirty="0">
                <a:solidFill>
                  <a:srgbClr val="88929C"/>
                </a:solidFill>
                <a:latin typeface="Arial" pitchFamily="34" charset="0"/>
                <a:ea typeface="Arial" pitchFamily="34" charset="-122"/>
                <a:cs typeface="Arial" pitchFamily="34" charset="-120"/>
              </a:rPr>
              <a:t>interfaces currently in test</a:t>
            </a:r>
            <a:endParaRPr lang="en-US" sz="1160" dirty="0"/>
          </a:p>
        </p:txBody>
      </p:sp>
      <p:sp>
        <p:nvSpPr>
          <p:cNvPr id="26" name="Text 22"/>
          <p:cNvSpPr/>
          <p:nvPr/>
        </p:nvSpPr>
        <p:spPr>
          <a:xfrm>
            <a:off x="7351776" y="3326587"/>
            <a:ext cx="601675" cy="696773"/>
          </a:xfrm>
          <a:prstGeom prst="rect">
            <a:avLst/>
          </a:prstGeom>
          <a:noFill/>
          <a:ln/>
        </p:spPr>
        <p:txBody>
          <a:bodyPr wrap="none" lIns="0" tIns="0" rIns="0" bIns="0" rtlCol="0" anchor="t"/>
          <a:lstStyle/>
          <a:p>
            <a:pPr algn="l" indent="0" marL="0">
              <a:buNone/>
            </a:pPr>
            <a:r>
              <a:rPr lang="en-US" sz="4210" b="1" spc="-84" kern="0" dirty="0">
                <a:solidFill>
                  <a:srgbClr val="F2F5F8"/>
                </a:solidFill>
                <a:latin typeface="Arial" pitchFamily="34" charset="0"/>
                <a:ea typeface="Arial" pitchFamily="34" charset="-122"/>
                <a:cs typeface="Arial" pitchFamily="34" charset="-120"/>
              </a:rPr>
              <a:t>17</a:t>
            </a:r>
            <a:endParaRPr lang="en-US" sz="4210" dirty="0"/>
          </a:p>
        </p:txBody>
      </p:sp>
      <p:sp>
        <p:nvSpPr>
          <p:cNvPr id="27" name="Text 23"/>
          <p:cNvSpPr/>
          <p:nvPr/>
        </p:nvSpPr>
        <p:spPr>
          <a:xfrm>
            <a:off x="7351776" y="3989527"/>
            <a:ext cx="1508760" cy="184709"/>
          </a:xfrm>
          <a:prstGeom prst="rect">
            <a:avLst/>
          </a:prstGeom>
          <a:noFill/>
          <a:ln/>
        </p:spPr>
        <p:txBody>
          <a:bodyPr wrap="none" lIns="0" tIns="0" rIns="0" bIns="0" rtlCol="0" anchor="t"/>
          <a:lstStyle/>
          <a:p>
            <a:pPr algn="l" indent="0" marL="0">
              <a:buNone/>
            </a:pPr>
            <a:r>
              <a:rPr lang="en-US" sz="1160" dirty="0">
                <a:solidFill>
                  <a:srgbClr val="88929C"/>
                </a:solidFill>
                <a:latin typeface="Arial" pitchFamily="34" charset="0"/>
                <a:ea typeface="Arial" pitchFamily="34" charset="-122"/>
                <a:cs typeface="Arial" pitchFamily="34" charset="-120"/>
              </a:rPr>
              <a:t>priority defects remain</a:t>
            </a:r>
            <a:endParaRPr lang="en-US" sz="1160" dirty="0"/>
          </a:p>
        </p:txBody>
      </p:sp>
      <p:sp>
        <p:nvSpPr>
          <p:cNvPr id="28" name="Text 24"/>
          <p:cNvSpPr/>
          <p:nvPr/>
        </p:nvSpPr>
        <p:spPr>
          <a:xfrm>
            <a:off x="9590227" y="3326587"/>
            <a:ext cx="315468" cy="696773"/>
          </a:xfrm>
          <a:prstGeom prst="rect">
            <a:avLst/>
          </a:prstGeom>
          <a:noFill/>
          <a:ln/>
        </p:spPr>
        <p:txBody>
          <a:bodyPr wrap="none" lIns="0" tIns="0" rIns="0" bIns="0" rtlCol="0" anchor="t"/>
          <a:lstStyle/>
          <a:p>
            <a:pPr algn="l" indent="0" marL="0">
              <a:buNone/>
            </a:pPr>
            <a:r>
              <a:rPr lang="en-US" sz="4210" b="1" spc="-84" kern="0" dirty="0">
                <a:solidFill>
                  <a:srgbClr val="F2F5F8"/>
                </a:solidFill>
                <a:latin typeface="Arial" pitchFamily="34" charset="0"/>
                <a:ea typeface="Arial" pitchFamily="34" charset="-122"/>
                <a:cs typeface="Arial" pitchFamily="34" charset="-120"/>
              </a:rPr>
              <a:t>6</a:t>
            </a:r>
            <a:endParaRPr lang="en-US" sz="4210" dirty="0"/>
          </a:p>
        </p:txBody>
      </p:sp>
      <p:sp>
        <p:nvSpPr>
          <p:cNvPr id="29" name="Text 25"/>
          <p:cNvSpPr/>
          <p:nvPr/>
        </p:nvSpPr>
        <p:spPr>
          <a:xfrm>
            <a:off x="9590227" y="3989527"/>
            <a:ext cx="1503274" cy="184709"/>
          </a:xfrm>
          <a:prstGeom prst="rect">
            <a:avLst/>
          </a:prstGeom>
          <a:noFill/>
          <a:ln/>
        </p:spPr>
        <p:txBody>
          <a:bodyPr wrap="none" lIns="0" tIns="0" rIns="0" bIns="0" rtlCol="0" anchor="t"/>
          <a:lstStyle/>
          <a:p>
            <a:pPr algn="l" indent="0" marL="0">
              <a:buNone/>
            </a:pPr>
            <a:r>
              <a:rPr lang="en-US" sz="1160" dirty="0">
                <a:solidFill>
                  <a:srgbClr val="88929C"/>
                </a:solidFill>
                <a:latin typeface="Arial" pitchFamily="34" charset="0"/>
                <a:ea typeface="Arial" pitchFamily="34" charset="-122"/>
                <a:cs typeface="Arial" pitchFamily="34" charset="-120"/>
              </a:rPr>
              <a:t>defects block Oakport</a:t>
            </a:r>
            <a:endParaRPr lang="en-US" sz="1160" dirty="0"/>
          </a:p>
        </p:txBody>
      </p:sp>
      <p:sp>
        <p:nvSpPr>
          <p:cNvPr id="30" name="Text 26"/>
          <p:cNvSpPr/>
          <p:nvPr/>
        </p:nvSpPr>
        <p:spPr>
          <a:xfrm>
            <a:off x="7407554" y="4737506"/>
            <a:ext cx="1249070" cy="138989"/>
          </a:xfrm>
          <a:prstGeom prst="rect">
            <a:avLst/>
          </a:prstGeom>
          <a:noFill/>
          <a:ln/>
        </p:spPr>
        <p:txBody>
          <a:bodyPr wrap="none" lIns="0" tIns="0" rIns="0" bIns="0" rtlCol="0" anchor="t"/>
          <a:lstStyle/>
          <a:p>
            <a:pPr algn="l" indent="0" marL="0">
              <a:buNone/>
            </a:pPr>
            <a:r>
              <a:rPr lang="en-US" sz="800" b="1" spc="96" kern="0" dirty="0">
                <a:solidFill>
                  <a:srgbClr val="88929C"/>
                </a:solidFill>
                <a:latin typeface="Arial" pitchFamily="34" charset="0"/>
                <a:ea typeface="Arial" pitchFamily="34" charset="-122"/>
                <a:cs typeface="Arial" pitchFamily="34" charset="-120"/>
              </a:rPr>
              <a:t>RECOVERY METHOD</a:t>
            </a:r>
            <a:endParaRPr lang="en-US" sz="800" dirty="0"/>
          </a:p>
        </p:txBody>
      </p:sp>
      <p:sp>
        <p:nvSpPr>
          <p:cNvPr id="31" name="Text 27"/>
          <p:cNvSpPr/>
          <p:nvPr/>
        </p:nvSpPr>
        <p:spPr>
          <a:xfrm>
            <a:off x="7407554" y="4958791"/>
            <a:ext cx="3749040" cy="477317"/>
          </a:xfrm>
          <a:prstGeom prst="rect">
            <a:avLst/>
          </a:prstGeom>
          <a:noFill/>
          <a:ln/>
        </p:spPr>
        <p:txBody>
          <a:bodyPr wrap="none" lIns="0" tIns="0" rIns="0" bIns="0" rtlCol="0" anchor="t"/>
          <a:lstStyle/>
          <a:p>
            <a:pPr algn="l" indent="0" marL="0">
              <a:lnSpc>
                <a:spcPts val="2020"/>
              </a:lnSpc>
              <a:buNone/>
            </a:pPr>
            <a:r>
              <a:rPr lang="en-US" sz="1310" dirty="0">
                <a:solidFill>
                  <a:srgbClr val="B9C2CD"/>
                </a:solidFill>
                <a:latin typeface="Arial" pitchFamily="34" charset="0"/>
                <a:ea typeface="Arial" pitchFamily="34" charset="-122"/>
                <a:cs typeface="Arial" pitchFamily="34" charset="-120"/>
              </a:rPr>
              <a:t>Daily defect room, freeze noncritical changes and</a:t>
            </a:r>
            <a:endParaRPr lang="en-US" sz="1310" dirty="0"/>
          </a:p>
          <a:p>
            <a:pPr algn="l" indent="0" marL="0">
              <a:lnSpc>
                <a:spcPts val="2020"/>
              </a:lnSpc>
              <a:buNone/>
            </a:pPr>
            <a:r>
              <a:rPr lang="en-US" sz="1310" dirty="0">
                <a:solidFill>
                  <a:srgbClr val="B9C2CD"/>
                </a:solidFill>
                <a:latin typeface="Arial" pitchFamily="34" charset="0"/>
                <a:ea typeface="Arial" pitchFamily="34" charset="-122"/>
                <a:cs typeface="Arial" pitchFamily="34" charset="-120"/>
              </a:rPr>
              <a:t>add two vendor engineers for six weeks.</a:t>
            </a:r>
            <a:endParaRPr lang="en-US" sz="1310" dirty="0"/>
          </a:p>
        </p:txBody>
      </p:sp>
      <p:sp>
        <p:nvSpPr>
          <p:cNvPr id="32" name="Text 28"/>
          <p:cNvSpPr/>
          <p:nvPr/>
        </p:nvSpPr>
        <p:spPr>
          <a:xfrm>
            <a:off x="685800" y="5788152"/>
            <a:ext cx="6302959" cy="148133"/>
          </a:xfrm>
          <a:prstGeom prst="rect">
            <a:avLst/>
          </a:prstGeom>
          <a:noFill/>
          <a:ln/>
        </p:spPr>
        <p:txBody>
          <a:bodyPr wrap="none" lIns="0" tIns="0" rIns="0" bIns="0" rtlCol="0" anchor="t"/>
          <a:lstStyle/>
          <a:p>
            <a:pPr algn="l" indent="0" marL="0">
              <a:buNone/>
            </a:pPr>
            <a:r>
              <a:rPr lang="en-US" sz="870" spc="26" kern="0" dirty="0">
                <a:solidFill>
                  <a:srgbClr val="6A757F"/>
                </a:solidFill>
                <a:latin typeface="Consolas" pitchFamily="34" charset="0"/>
                <a:ea typeface="Consolas" pitchFamily="34" charset="-122"/>
                <a:cs typeface="Consolas" pitchFamily="34" charset="-120"/>
              </a:rPr>
              <a:t>Source: user brief. Recovery dates correspond to the next three Fridays, ending 16 July.</a:t>
            </a:r>
            <a:endParaRPr lang="en-US" sz="870" dirty="0"/>
          </a:p>
        </p:txBody>
      </p:sp>
      <p:sp>
        <p:nvSpPr>
          <p:cNvPr id="33" name="Text 29"/>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05 / 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Shape 0"/>
          <p:cNvSpPr/>
          <p:nvPr/>
        </p:nvSpPr>
        <p:spPr>
          <a:xfrm>
            <a:off x="685800" y="1283818"/>
            <a:ext cx="10820095" cy="9510"/>
          </a:xfrm>
          <a:prstGeom prst="rect">
            <a:avLst/>
          </a:prstGeom>
          <a:solidFill>
            <a:srgbClr val="96AAC3">
              <a:alpha val="18000"/>
            </a:srgbClr>
          </a:solidFill>
          <a:ln/>
        </p:spPr>
      </p:sp>
      <p:sp>
        <p:nvSpPr>
          <p:cNvPr id="4" name="Shape 1"/>
          <p:cNvSpPr/>
          <p:nvPr/>
        </p:nvSpPr>
        <p:spPr>
          <a:xfrm>
            <a:off x="685800" y="1358798"/>
            <a:ext cx="513893" cy="28346"/>
          </a:xfrm>
          <a:prstGeom prst="rect">
            <a:avLst/>
          </a:prstGeom>
          <a:solidFill>
            <a:srgbClr val="5AA0E0"/>
          </a:solidFill>
          <a:ln/>
        </p:spPr>
      </p:sp>
      <p:sp>
        <p:nvSpPr>
          <p:cNvPr id="5" name="Shape 2"/>
          <p:cNvSpPr/>
          <p:nvPr/>
        </p:nvSpPr>
        <p:spPr>
          <a:xfrm>
            <a:off x="685800" y="3635654"/>
            <a:ext cx="6122091" cy="9510"/>
          </a:xfrm>
          <a:prstGeom prst="rect">
            <a:avLst/>
          </a:prstGeom>
          <a:solidFill>
            <a:srgbClr val="96AAC3">
              <a:alpha val="18000"/>
            </a:srgbClr>
          </a:solidFill>
          <a:ln/>
        </p:spPr>
      </p:sp>
      <p:sp>
        <p:nvSpPr>
          <p:cNvPr id="6" name="Shape 3"/>
          <p:cNvSpPr/>
          <p:nvPr/>
        </p:nvSpPr>
        <p:spPr>
          <a:xfrm>
            <a:off x="685800"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7" name="Shape 4"/>
          <p:cNvSpPr/>
          <p:nvPr/>
        </p:nvSpPr>
        <p:spPr>
          <a:xfrm>
            <a:off x="693115" y="1553566"/>
            <a:ext cx="1121969" cy="2076602"/>
          </a:xfrm>
          <a:prstGeom prst="roundRect">
            <a:avLst>
              <a:gd name="adj" fmla="val 2526"/>
            </a:avLst>
          </a:prstGeom>
          <a:solidFill>
            <a:srgbClr val="5AA0E0"/>
          </a:solidFill>
          <a:ln w="9525">
            <a:solidFill>
              <a:srgbClr val="96AAC3">
                <a:alpha val="18000"/>
              </a:srgbClr>
            </a:solidFill>
            <a:prstDash val="solid"/>
          </a:ln>
        </p:spPr>
      </p:sp>
      <p:sp>
        <p:nvSpPr>
          <p:cNvPr id="8" name="Shape 5"/>
          <p:cNvSpPr/>
          <p:nvPr/>
        </p:nvSpPr>
        <p:spPr>
          <a:xfrm>
            <a:off x="1932127"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9" name="Shape 6"/>
          <p:cNvSpPr/>
          <p:nvPr/>
        </p:nvSpPr>
        <p:spPr>
          <a:xfrm>
            <a:off x="1831543" y="1538021"/>
            <a:ext cx="1230782" cy="15545"/>
          </a:xfrm>
          <a:prstGeom prst="rect">
            <a:avLst/>
          </a:prstGeom>
          <a:solidFill>
            <a:srgbClr val="96AAC3">
              <a:alpha val="18000"/>
            </a:srgbClr>
          </a:solidFill>
          <a:ln w="9525">
            <a:solidFill>
              <a:srgbClr val="96AAC3">
                <a:alpha val="18000"/>
              </a:srgbClr>
            </a:solidFill>
            <a:prstDash val="dash"/>
          </a:ln>
        </p:spPr>
      </p:sp>
      <p:sp>
        <p:nvSpPr>
          <p:cNvPr id="10" name="Shape 7"/>
          <p:cNvSpPr/>
          <p:nvPr/>
        </p:nvSpPr>
        <p:spPr>
          <a:xfrm>
            <a:off x="1939442" y="1506931"/>
            <a:ext cx="1121969" cy="47549"/>
          </a:xfrm>
          <a:prstGeom prst="roundRect">
            <a:avLst>
              <a:gd name="adj" fmla="val 50000"/>
            </a:avLst>
          </a:prstGeom>
          <a:solidFill>
            <a:srgbClr val="235840"/>
          </a:solidFill>
          <a:ln w="9525">
            <a:solidFill>
              <a:srgbClr val="96AAC3">
                <a:alpha val="18000"/>
              </a:srgbClr>
            </a:solidFill>
            <a:prstDash val="solid"/>
          </a:ln>
        </p:spPr>
      </p:sp>
      <p:sp>
        <p:nvSpPr>
          <p:cNvPr id="11" name="Shape 8"/>
          <p:cNvSpPr/>
          <p:nvPr/>
        </p:nvSpPr>
        <p:spPr>
          <a:xfrm>
            <a:off x="3177540"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12" name="Shape 9"/>
          <p:cNvSpPr/>
          <p:nvPr/>
        </p:nvSpPr>
        <p:spPr>
          <a:xfrm>
            <a:off x="3076956" y="1491386"/>
            <a:ext cx="1230782" cy="15545"/>
          </a:xfrm>
          <a:prstGeom prst="rect">
            <a:avLst/>
          </a:prstGeom>
          <a:solidFill>
            <a:srgbClr val="96AAC3">
              <a:alpha val="18000"/>
            </a:srgbClr>
          </a:solidFill>
          <a:ln w="9525">
            <a:solidFill>
              <a:srgbClr val="96AAC3">
                <a:alpha val="18000"/>
              </a:srgbClr>
            </a:solidFill>
            <a:prstDash val="dash"/>
          </a:ln>
        </p:spPr>
      </p:sp>
      <p:sp>
        <p:nvSpPr>
          <p:cNvPr id="13" name="Shape 10"/>
          <p:cNvSpPr/>
          <p:nvPr/>
        </p:nvSpPr>
        <p:spPr>
          <a:xfrm>
            <a:off x="3185770" y="1478585"/>
            <a:ext cx="1121969" cy="27432"/>
          </a:xfrm>
          <a:prstGeom prst="roundRect">
            <a:avLst>
              <a:gd name="adj" fmla="val 50000"/>
            </a:avLst>
          </a:prstGeom>
          <a:solidFill>
            <a:srgbClr val="235840"/>
          </a:solidFill>
          <a:ln w="9525">
            <a:solidFill>
              <a:srgbClr val="96AAC3">
                <a:alpha val="18000"/>
              </a:srgbClr>
            </a:solidFill>
            <a:prstDash val="solid"/>
          </a:ln>
        </p:spPr>
      </p:sp>
      <p:sp>
        <p:nvSpPr>
          <p:cNvPr id="14" name="Shape 11"/>
          <p:cNvSpPr/>
          <p:nvPr/>
        </p:nvSpPr>
        <p:spPr>
          <a:xfrm>
            <a:off x="4423867"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15" name="Shape 12"/>
          <p:cNvSpPr/>
          <p:nvPr/>
        </p:nvSpPr>
        <p:spPr>
          <a:xfrm>
            <a:off x="4323283" y="1463040"/>
            <a:ext cx="1230782" cy="15545"/>
          </a:xfrm>
          <a:prstGeom prst="rect">
            <a:avLst/>
          </a:prstGeom>
          <a:solidFill>
            <a:srgbClr val="96AAC3">
              <a:alpha val="18000"/>
            </a:srgbClr>
          </a:solidFill>
          <a:ln w="9525">
            <a:solidFill>
              <a:srgbClr val="96AAC3">
                <a:alpha val="18000"/>
              </a:srgbClr>
            </a:solidFill>
            <a:prstDash val="dash"/>
          </a:ln>
        </p:spPr>
      </p:sp>
      <p:sp>
        <p:nvSpPr>
          <p:cNvPr id="16" name="Shape 13"/>
          <p:cNvSpPr/>
          <p:nvPr/>
        </p:nvSpPr>
        <p:spPr>
          <a:xfrm>
            <a:off x="4432097" y="1469441"/>
            <a:ext cx="1121969" cy="15545"/>
          </a:xfrm>
          <a:prstGeom prst="roundRect">
            <a:avLst>
              <a:gd name="adj" fmla="val 47058"/>
            </a:avLst>
          </a:prstGeom>
          <a:solidFill>
            <a:srgbClr val="803630"/>
          </a:solidFill>
          <a:ln w="9525">
            <a:solidFill>
              <a:srgbClr val="96AAC3">
                <a:alpha val="18000"/>
              </a:srgbClr>
            </a:solidFill>
            <a:prstDash val="solid"/>
          </a:ln>
        </p:spPr>
      </p:sp>
      <p:sp>
        <p:nvSpPr>
          <p:cNvPr id="17" name="Shape 14"/>
          <p:cNvSpPr/>
          <p:nvPr/>
        </p:nvSpPr>
        <p:spPr>
          <a:xfrm>
            <a:off x="5670194" y="1479499"/>
            <a:ext cx="1137514" cy="2157984"/>
          </a:xfrm>
          <a:prstGeom prst="roundRect">
            <a:avLst>
              <a:gd name="adj" fmla="val 13424"/>
            </a:avLst>
          </a:prstGeom>
          <a:solidFill>
            <a:srgbClr val="F2F5F8">
              <a:alpha val="6000"/>
            </a:srgbClr>
          </a:solidFill>
          <a:ln w="9525">
            <a:solidFill>
              <a:srgbClr val="96AAC3">
                <a:alpha val="18000"/>
              </a:srgbClr>
            </a:solidFill>
            <a:prstDash val="solid"/>
          </a:ln>
        </p:spPr>
      </p:sp>
      <p:sp>
        <p:nvSpPr>
          <p:cNvPr id="18" name="Shape 15"/>
          <p:cNvSpPr/>
          <p:nvPr/>
        </p:nvSpPr>
        <p:spPr>
          <a:xfrm>
            <a:off x="5677510" y="1486814"/>
            <a:ext cx="1121969" cy="2143354"/>
          </a:xfrm>
          <a:prstGeom prst="roundRect">
            <a:avLst>
              <a:gd name="adj" fmla="val 2526"/>
            </a:avLst>
          </a:prstGeom>
          <a:solidFill>
            <a:srgbClr val="5AA0E0"/>
          </a:solidFill>
          <a:ln w="9525">
            <a:solidFill>
              <a:srgbClr val="96AAC3">
                <a:alpha val="18000"/>
              </a:srgbClr>
            </a:solidFill>
            <a:prstDash val="solid"/>
          </a:ln>
        </p:spPr>
      </p:sp>
      <p:sp>
        <p:nvSpPr>
          <p:cNvPr id="19" name="Shape 16"/>
          <p:cNvSpPr/>
          <p:nvPr/>
        </p:nvSpPr>
        <p:spPr>
          <a:xfrm>
            <a:off x="7132320" y="1479499"/>
            <a:ext cx="2132381" cy="1209751"/>
          </a:xfrm>
          <a:prstGeom prst="roundRect">
            <a:avLst>
              <a:gd name="adj" fmla="val 12623"/>
            </a:avLst>
          </a:prstGeom>
          <a:solidFill>
            <a:srgbClr val="F2F5F8">
              <a:alpha val="6000"/>
            </a:srgbClr>
          </a:solidFill>
          <a:ln w="9525">
            <a:solidFill>
              <a:srgbClr val="96AAC3">
                <a:alpha val="18000"/>
              </a:srgbClr>
            </a:solidFill>
            <a:prstDash val="solid"/>
          </a:ln>
        </p:spPr>
      </p:sp>
      <p:sp>
        <p:nvSpPr>
          <p:cNvPr id="20" name="Shape 17"/>
          <p:cNvSpPr/>
          <p:nvPr/>
        </p:nvSpPr>
        <p:spPr>
          <a:xfrm>
            <a:off x="9373514" y="1479499"/>
            <a:ext cx="2132381" cy="1209751"/>
          </a:xfrm>
          <a:prstGeom prst="roundRect">
            <a:avLst>
              <a:gd name="adj" fmla="val 12623"/>
            </a:avLst>
          </a:prstGeom>
          <a:solidFill>
            <a:srgbClr val="F2F5F8">
              <a:alpha val="6000"/>
            </a:srgbClr>
          </a:solidFill>
          <a:ln w="9525">
            <a:solidFill>
              <a:srgbClr val="96AAC3">
                <a:alpha val="18000"/>
              </a:srgbClr>
            </a:solidFill>
            <a:prstDash val="solid"/>
          </a:ln>
        </p:spPr>
      </p:sp>
      <p:sp>
        <p:nvSpPr>
          <p:cNvPr id="21" name="Shape 18"/>
          <p:cNvSpPr/>
          <p:nvPr/>
        </p:nvSpPr>
        <p:spPr>
          <a:xfrm>
            <a:off x="7132320" y="2797150"/>
            <a:ext cx="2132381" cy="1209751"/>
          </a:xfrm>
          <a:prstGeom prst="roundRect">
            <a:avLst>
              <a:gd name="adj" fmla="val 12623"/>
            </a:avLst>
          </a:prstGeom>
          <a:solidFill>
            <a:srgbClr val="F2F5F8">
              <a:alpha val="6000"/>
            </a:srgbClr>
          </a:solidFill>
          <a:ln w="9525">
            <a:solidFill>
              <a:srgbClr val="96AAC3">
                <a:alpha val="18000"/>
              </a:srgbClr>
            </a:solidFill>
            <a:prstDash val="solid"/>
          </a:ln>
        </p:spPr>
      </p:sp>
      <p:sp>
        <p:nvSpPr>
          <p:cNvPr id="22" name="Shape 19"/>
          <p:cNvSpPr/>
          <p:nvPr/>
        </p:nvSpPr>
        <p:spPr>
          <a:xfrm>
            <a:off x="9373514" y="2797150"/>
            <a:ext cx="2132381" cy="1209751"/>
          </a:xfrm>
          <a:prstGeom prst="roundRect">
            <a:avLst>
              <a:gd name="adj" fmla="val 12623"/>
            </a:avLst>
          </a:prstGeom>
          <a:solidFill>
            <a:srgbClr val="F2F5F8">
              <a:alpha val="6000"/>
            </a:srgbClr>
          </a:solidFill>
          <a:ln w="9525">
            <a:solidFill>
              <a:srgbClr val="96AAC3">
                <a:alpha val="18000"/>
              </a:srgbClr>
            </a:solidFill>
            <a:prstDash val="solid"/>
          </a:ln>
        </p:spPr>
      </p:sp>
      <p:sp>
        <p:nvSpPr>
          <p:cNvPr id="23" name="Shape 20"/>
          <p:cNvSpPr/>
          <p:nvPr/>
        </p:nvSpPr>
        <p:spPr>
          <a:xfrm>
            <a:off x="7132320" y="4131259"/>
            <a:ext cx="4372661" cy="905256"/>
          </a:xfrm>
          <a:prstGeom prst="roundRect">
            <a:avLst>
              <a:gd name="adj" fmla="val 16869"/>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24" name="Shape 21"/>
          <p:cNvSpPr/>
          <p:nvPr/>
        </p:nvSpPr>
        <p:spPr>
          <a:xfrm>
            <a:off x="7132320" y="4283050"/>
            <a:ext cx="28529" cy="600304"/>
          </a:xfrm>
          <a:prstGeom prst="rect">
            <a:avLst/>
          </a:prstGeom>
          <a:solidFill>
            <a:srgbClr val="5AA0E0"/>
          </a:solidFill>
          <a:ln/>
        </p:spPr>
      </p:sp>
      <p:sp>
        <p:nvSpPr>
          <p:cNvPr id="25" name="Shape 22"/>
          <p:cNvSpPr/>
          <p:nvPr/>
        </p:nvSpPr>
        <p:spPr>
          <a:xfrm>
            <a:off x="685800" y="6162142"/>
            <a:ext cx="10820095" cy="9510"/>
          </a:xfrm>
          <a:prstGeom prst="rect">
            <a:avLst/>
          </a:prstGeom>
          <a:solidFill>
            <a:srgbClr val="96AAC3">
              <a:alpha val="18000"/>
            </a:srgbClr>
          </a:solidFill>
          <a:ln/>
        </p:spPr>
      </p:sp>
      <p:sp>
        <p:nvSpPr>
          <p:cNvPr id="26" name="Text 23"/>
          <p:cNvSpPr/>
          <p:nvPr/>
        </p:nvSpPr>
        <p:spPr>
          <a:xfrm>
            <a:off x="685800" y="513893"/>
            <a:ext cx="1824228"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06</a:t>
            </a:r>
            <a:pPr algn="l" indent="0" marL="0">
              <a:buNone/>
            </a:pPr>
            <a:r>
              <a:rPr lang="en-US" sz="900" spc="90" kern="0" dirty="0">
                <a:solidFill>
                  <a:srgbClr val="88929C"/>
                </a:solidFill>
                <a:latin typeface="Arial" pitchFamily="34" charset="0"/>
                <a:ea typeface="Arial" pitchFamily="34" charset="-122"/>
                <a:cs typeface="Arial" pitchFamily="34" charset="-120"/>
              </a:rPr>
              <a:t> BUDGET AND SCHEDULE</a:t>
            </a:r>
            <a:endParaRPr lang="en-US" sz="900" dirty="0"/>
          </a:p>
        </p:txBody>
      </p:sp>
      <p:sp>
        <p:nvSpPr>
          <p:cNvPr id="27" name="Text 24"/>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28" name="Text 25"/>
          <p:cNvSpPr/>
          <p:nvPr/>
        </p:nvSpPr>
        <p:spPr>
          <a:xfrm>
            <a:off x="685800" y="824789"/>
            <a:ext cx="5251399" cy="375818"/>
          </a:xfrm>
          <a:prstGeom prst="rect">
            <a:avLst/>
          </a:prstGeom>
          <a:noFill/>
          <a:ln/>
        </p:spPr>
        <p:txBody>
          <a:bodyPr wrap="none" lIns="0" tIns="0" rIns="0" bIns="0" rtlCol="0" anchor="t"/>
          <a:lstStyle/>
          <a:p>
            <a:pPr algn="l" indent="0" marL="0">
              <a:buNone/>
            </a:pPr>
            <a:r>
              <a:rPr lang="en-US" sz="2310" b="1" spc="-46" kern="0" dirty="0">
                <a:solidFill>
                  <a:srgbClr val="F2F5F8"/>
                </a:solidFill>
                <a:latin typeface="Arial" pitchFamily="34" charset="0"/>
                <a:ea typeface="Arial" pitchFamily="34" charset="-122"/>
                <a:cs typeface="Arial" pitchFamily="34" charset="-120"/>
              </a:rPr>
              <a:t>Recovery lifts EAC by €0.27m, or 3.2%</a:t>
            </a:r>
            <a:endParaRPr lang="en-US" sz="2310" dirty="0"/>
          </a:p>
        </p:txBody>
      </p:sp>
      <p:sp>
        <p:nvSpPr>
          <p:cNvPr id="29" name="Text 26"/>
          <p:cNvSpPr/>
          <p:nvPr/>
        </p:nvSpPr>
        <p:spPr>
          <a:xfrm>
            <a:off x="1033272" y="3746297"/>
            <a:ext cx="443484"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€8.40m</a:t>
            </a:r>
            <a:endParaRPr lang="en-US" sz="970" dirty="0"/>
          </a:p>
        </p:txBody>
      </p:sp>
      <p:sp>
        <p:nvSpPr>
          <p:cNvPr id="30" name="Text 27"/>
          <p:cNvSpPr/>
          <p:nvPr/>
        </p:nvSpPr>
        <p:spPr>
          <a:xfrm>
            <a:off x="1004926" y="3912718"/>
            <a:ext cx="498348"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Approved</a:t>
            </a:r>
            <a:endParaRPr lang="en-US" sz="790" dirty="0"/>
          </a:p>
        </p:txBody>
      </p:sp>
      <p:sp>
        <p:nvSpPr>
          <p:cNvPr id="31" name="Text 28"/>
          <p:cNvSpPr/>
          <p:nvPr/>
        </p:nvSpPr>
        <p:spPr>
          <a:xfrm>
            <a:off x="2243023" y="3746297"/>
            <a:ext cx="515722"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+€0.19m</a:t>
            </a:r>
            <a:endParaRPr lang="en-US" sz="970" dirty="0"/>
          </a:p>
        </p:txBody>
      </p:sp>
      <p:sp>
        <p:nvSpPr>
          <p:cNvPr id="32" name="Text 29"/>
          <p:cNvSpPr/>
          <p:nvPr/>
        </p:nvSpPr>
        <p:spPr>
          <a:xfrm>
            <a:off x="2223821" y="3912718"/>
            <a:ext cx="553212"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Integration</a:t>
            </a:r>
            <a:endParaRPr lang="en-US" sz="790" dirty="0"/>
          </a:p>
        </p:txBody>
      </p:sp>
      <p:sp>
        <p:nvSpPr>
          <p:cNvPr id="33" name="Text 30"/>
          <p:cNvSpPr/>
          <p:nvPr/>
        </p:nvSpPr>
        <p:spPr>
          <a:xfrm>
            <a:off x="3488436" y="3746297"/>
            <a:ext cx="515722"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+€0.11m</a:t>
            </a:r>
            <a:endParaRPr lang="en-US" sz="970" dirty="0"/>
          </a:p>
        </p:txBody>
      </p:sp>
      <p:sp>
        <p:nvSpPr>
          <p:cNvPr id="34" name="Text 31"/>
          <p:cNvSpPr/>
          <p:nvPr/>
        </p:nvSpPr>
        <p:spPr>
          <a:xfrm>
            <a:off x="3433572" y="3912718"/>
            <a:ext cx="626364"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Site support</a:t>
            </a:r>
            <a:endParaRPr lang="en-US" sz="790" dirty="0"/>
          </a:p>
        </p:txBody>
      </p:sp>
      <p:sp>
        <p:nvSpPr>
          <p:cNvPr id="35" name="Text 32"/>
          <p:cNvSpPr/>
          <p:nvPr/>
        </p:nvSpPr>
        <p:spPr>
          <a:xfrm>
            <a:off x="4734763" y="3746297"/>
            <a:ext cx="515722"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−€0.03m</a:t>
            </a:r>
            <a:endParaRPr lang="en-US" sz="970" dirty="0"/>
          </a:p>
        </p:txBody>
      </p:sp>
      <p:sp>
        <p:nvSpPr>
          <p:cNvPr id="36" name="Text 33"/>
          <p:cNvSpPr/>
          <p:nvPr/>
        </p:nvSpPr>
        <p:spPr>
          <a:xfrm>
            <a:off x="4835347" y="3912718"/>
            <a:ext cx="315468"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Travel</a:t>
            </a:r>
            <a:endParaRPr lang="en-US" sz="790" dirty="0"/>
          </a:p>
        </p:txBody>
      </p:sp>
      <p:sp>
        <p:nvSpPr>
          <p:cNvPr id="37" name="Text 34"/>
          <p:cNvSpPr/>
          <p:nvPr/>
        </p:nvSpPr>
        <p:spPr>
          <a:xfrm>
            <a:off x="6017666" y="3746297"/>
            <a:ext cx="443484" cy="166421"/>
          </a:xfrm>
          <a:prstGeom prst="rect">
            <a:avLst/>
          </a:prstGeom>
          <a:noFill/>
          <a:ln/>
        </p:spPr>
        <p:txBody>
          <a:bodyPr wrap="none" lIns="0" tIns="0" rIns="0" bIns="0" rtlCol="0" anchor="t"/>
          <a:lstStyle/>
          <a:p>
            <a:pPr algn="ctr" indent="0" marL="0">
              <a:buNone/>
            </a:pPr>
            <a:r>
              <a:rPr lang="en-US" sz="970" b="1" spc="-10" kern="0" dirty="0">
                <a:solidFill>
                  <a:srgbClr val="F2F5F8"/>
                </a:solidFill>
                <a:latin typeface="Arial" pitchFamily="34" charset="0"/>
                <a:ea typeface="Arial" pitchFamily="34" charset="-122"/>
                <a:cs typeface="Arial" pitchFamily="34" charset="-120"/>
              </a:rPr>
              <a:t>€8.67m</a:t>
            </a:r>
            <a:endParaRPr lang="en-US" sz="970" dirty="0"/>
          </a:p>
        </p:txBody>
      </p:sp>
      <p:sp>
        <p:nvSpPr>
          <p:cNvPr id="38" name="Text 35"/>
          <p:cNvSpPr/>
          <p:nvPr/>
        </p:nvSpPr>
        <p:spPr>
          <a:xfrm>
            <a:off x="6119165" y="3912718"/>
            <a:ext cx="239573" cy="135331"/>
          </a:xfrm>
          <a:prstGeom prst="rect">
            <a:avLst/>
          </a:prstGeom>
          <a:noFill/>
          <a:ln/>
        </p:spPr>
        <p:txBody>
          <a:bodyPr wrap="none" lIns="0" tIns="0" rIns="0" bIns="0" rtlCol="0" anchor="t"/>
          <a:lstStyle/>
          <a:p>
            <a:pPr algn="ctr" indent="0" marL="0">
              <a:buNone/>
            </a:pPr>
            <a:r>
              <a:rPr lang="en-US" sz="790" spc="32" kern="0" dirty="0">
                <a:solidFill>
                  <a:srgbClr val="88929C"/>
                </a:solidFill>
                <a:latin typeface="Arial" pitchFamily="34" charset="0"/>
                <a:ea typeface="Arial" pitchFamily="34" charset="-122"/>
                <a:cs typeface="Arial" pitchFamily="34" charset="-120"/>
              </a:rPr>
              <a:t>EAC</a:t>
            </a:r>
            <a:endParaRPr lang="en-US" sz="790" dirty="0"/>
          </a:p>
        </p:txBody>
      </p:sp>
      <p:sp>
        <p:nvSpPr>
          <p:cNvPr id="39" name="Text 36"/>
          <p:cNvSpPr/>
          <p:nvPr/>
        </p:nvSpPr>
        <p:spPr>
          <a:xfrm>
            <a:off x="7295083" y="1611173"/>
            <a:ext cx="1512418" cy="585216"/>
          </a:xfrm>
          <a:prstGeom prst="rect">
            <a:avLst/>
          </a:prstGeom>
          <a:noFill/>
          <a:ln/>
        </p:spPr>
        <p:txBody>
          <a:bodyPr wrap="none" lIns="0" tIns="0" rIns="0" bIns="0" rtlCol="0" anchor="t"/>
          <a:lstStyle/>
          <a:p>
            <a:pPr algn="l" indent="0" marL="0">
              <a:buNone/>
            </a:pPr>
            <a:r>
              <a:rPr lang="en-US" sz="3530" b="1" spc="-71" kern="0" dirty="0">
                <a:solidFill>
                  <a:srgbClr val="F2F5F8"/>
                </a:solidFill>
                <a:latin typeface="Arial" pitchFamily="34" charset="0"/>
                <a:ea typeface="Arial" pitchFamily="34" charset="-122"/>
                <a:cs typeface="Arial" pitchFamily="34" charset="-120"/>
              </a:rPr>
              <a:t>€5.76m</a:t>
            </a:r>
            <a:endParaRPr lang="en-US" sz="3530" dirty="0"/>
          </a:p>
        </p:txBody>
      </p:sp>
      <p:sp>
        <p:nvSpPr>
          <p:cNvPr id="40" name="Text 37"/>
          <p:cNvSpPr/>
          <p:nvPr/>
        </p:nvSpPr>
        <p:spPr>
          <a:xfrm>
            <a:off x="7295083" y="2168042"/>
            <a:ext cx="1732788" cy="343814"/>
          </a:xfrm>
          <a:prstGeom prst="rect">
            <a:avLst/>
          </a:prstGeom>
          <a:noFill/>
          <a:ln/>
        </p:spPr>
        <p:txBody>
          <a:bodyPr wrap="none" lIns="0" tIns="0" rIns="0" bIns="0" rtlCol="0" anchor="t"/>
          <a:lstStyle/>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actual plus committed through</a:t>
            </a:r>
            <a:endParaRPr lang="en-US" sz="970" dirty="0"/>
          </a:p>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June</a:t>
            </a:r>
            <a:endParaRPr lang="en-US" sz="970" dirty="0"/>
          </a:p>
        </p:txBody>
      </p:sp>
      <p:sp>
        <p:nvSpPr>
          <p:cNvPr id="41" name="Text 38"/>
          <p:cNvSpPr/>
          <p:nvPr/>
        </p:nvSpPr>
        <p:spPr>
          <a:xfrm>
            <a:off x="9535363" y="1611173"/>
            <a:ext cx="1309421" cy="585216"/>
          </a:xfrm>
          <a:prstGeom prst="rect">
            <a:avLst/>
          </a:prstGeom>
          <a:noFill/>
          <a:ln/>
        </p:spPr>
        <p:txBody>
          <a:bodyPr wrap="none" lIns="0" tIns="0" rIns="0" bIns="0" rtlCol="0" anchor="t"/>
          <a:lstStyle/>
          <a:p>
            <a:pPr algn="l" indent="0" marL="0">
              <a:buNone/>
            </a:pPr>
            <a:r>
              <a:rPr lang="en-US" sz="3530" b="1" spc="-71" kern="0" dirty="0">
                <a:solidFill>
                  <a:srgbClr val="F2F5F8"/>
                </a:solidFill>
                <a:latin typeface="Arial" pitchFamily="34" charset="0"/>
                <a:ea typeface="Arial" pitchFamily="34" charset="-122"/>
                <a:cs typeface="Arial" pitchFamily="34" charset="-120"/>
              </a:rPr>
              <a:t>68.6%</a:t>
            </a:r>
            <a:endParaRPr lang="en-US" sz="3530" dirty="0"/>
          </a:p>
        </p:txBody>
      </p:sp>
      <p:sp>
        <p:nvSpPr>
          <p:cNvPr id="42" name="Text 39"/>
          <p:cNvSpPr/>
          <p:nvPr/>
        </p:nvSpPr>
        <p:spPr>
          <a:xfrm>
            <a:off x="9535363" y="2168042"/>
            <a:ext cx="1764792" cy="343814"/>
          </a:xfrm>
          <a:prstGeom prst="rect">
            <a:avLst/>
          </a:prstGeom>
          <a:noFill/>
          <a:ln/>
        </p:spPr>
        <p:txBody>
          <a:bodyPr wrap="none" lIns="0" tIns="0" rIns="0" bIns="0" rtlCol="0" anchor="t"/>
          <a:lstStyle/>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of approved budget committed</a:t>
            </a:r>
            <a:endParaRPr lang="en-US" sz="970" dirty="0"/>
          </a:p>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or spent, derived</a:t>
            </a:r>
            <a:endParaRPr lang="en-US" sz="970" dirty="0"/>
          </a:p>
        </p:txBody>
      </p:sp>
      <p:sp>
        <p:nvSpPr>
          <p:cNvPr id="43" name="Text 40"/>
          <p:cNvSpPr/>
          <p:nvPr/>
        </p:nvSpPr>
        <p:spPr>
          <a:xfrm>
            <a:off x="7295083" y="2928823"/>
            <a:ext cx="1625803" cy="585216"/>
          </a:xfrm>
          <a:prstGeom prst="rect">
            <a:avLst/>
          </a:prstGeom>
          <a:noFill/>
          <a:ln/>
        </p:spPr>
        <p:txBody>
          <a:bodyPr wrap="none" lIns="0" tIns="0" rIns="0" bIns="0" rtlCol="0" anchor="t"/>
          <a:lstStyle/>
          <a:p>
            <a:pPr algn="l" indent="0" marL="0">
              <a:buNone/>
            </a:pPr>
            <a:r>
              <a:rPr lang="en-US" sz="3530" b="1" spc="-71" kern="0" dirty="0">
                <a:solidFill>
                  <a:srgbClr val="F2F5F8"/>
                </a:solidFill>
                <a:latin typeface="Arial" pitchFamily="34" charset="0"/>
                <a:ea typeface="Arial" pitchFamily="34" charset="-122"/>
                <a:cs typeface="Arial" pitchFamily="34" charset="-120"/>
              </a:rPr>
              <a:t>+7 days</a:t>
            </a:r>
            <a:endParaRPr lang="en-US" sz="3530" dirty="0"/>
          </a:p>
        </p:txBody>
      </p:sp>
      <p:sp>
        <p:nvSpPr>
          <p:cNvPr id="44" name="Text 41"/>
          <p:cNvSpPr/>
          <p:nvPr/>
        </p:nvSpPr>
        <p:spPr>
          <a:xfrm>
            <a:off x="7295083" y="3485693"/>
            <a:ext cx="1815084" cy="343814"/>
          </a:xfrm>
          <a:prstGeom prst="rect">
            <a:avLst/>
          </a:prstGeom>
          <a:noFill/>
          <a:ln/>
        </p:spPr>
        <p:txBody>
          <a:bodyPr wrap="none" lIns="0" tIns="0" rIns="0" bIns="0" rtlCol="0" anchor="t"/>
          <a:lstStyle/>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completion movement from 8 to</a:t>
            </a:r>
            <a:endParaRPr lang="en-US" sz="970" dirty="0"/>
          </a:p>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15 Nov</a:t>
            </a:r>
            <a:endParaRPr lang="en-US" sz="970" dirty="0"/>
          </a:p>
        </p:txBody>
      </p:sp>
      <p:sp>
        <p:nvSpPr>
          <p:cNvPr id="45" name="Text 42"/>
          <p:cNvSpPr/>
          <p:nvPr/>
        </p:nvSpPr>
        <p:spPr>
          <a:xfrm>
            <a:off x="9535363" y="2928823"/>
            <a:ext cx="1358798" cy="585216"/>
          </a:xfrm>
          <a:prstGeom prst="rect">
            <a:avLst/>
          </a:prstGeom>
          <a:noFill/>
          <a:ln/>
        </p:spPr>
        <p:txBody>
          <a:bodyPr wrap="none" lIns="0" tIns="0" rIns="0" bIns="0" rtlCol="0" anchor="t"/>
          <a:lstStyle/>
          <a:p>
            <a:pPr algn="l" indent="0" marL="0">
              <a:buNone/>
            </a:pPr>
            <a:r>
              <a:rPr lang="en-US" sz="3530" b="1" spc="-71" kern="0" dirty="0">
                <a:solidFill>
                  <a:srgbClr val="F2F5F8"/>
                </a:solidFill>
                <a:latin typeface="Arial" pitchFamily="34" charset="0"/>
                <a:ea typeface="Arial" pitchFamily="34" charset="-122"/>
                <a:cs typeface="Arial" pitchFamily="34" charset="-120"/>
              </a:rPr>
              <a:t>6 days</a:t>
            </a:r>
            <a:endParaRPr lang="en-US" sz="3530" dirty="0"/>
          </a:p>
        </p:txBody>
      </p:sp>
      <p:sp>
        <p:nvSpPr>
          <p:cNvPr id="46" name="Text 43"/>
          <p:cNvSpPr/>
          <p:nvPr/>
        </p:nvSpPr>
        <p:spPr>
          <a:xfrm>
            <a:off x="9535363" y="3485693"/>
            <a:ext cx="1706270" cy="343814"/>
          </a:xfrm>
          <a:prstGeom prst="rect">
            <a:avLst/>
          </a:prstGeom>
          <a:noFill/>
          <a:ln/>
        </p:spPr>
        <p:txBody>
          <a:bodyPr wrap="none" lIns="0" tIns="0" rIns="0" bIns="0" rtlCol="0" anchor="t"/>
          <a:lstStyle/>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critical-path buffer, down from</a:t>
            </a:r>
            <a:endParaRPr lang="en-US" sz="970" dirty="0"/>
          </a:p>
          <a:p>
            <a:pPr algn="l" indent="0" marL="0">
              <a:lnSpc>
                <a:spcPts val="1740"/>
              </a:lnSpc>
              <a:buNone/>
            </a:pPr>
            <a:r>
              <a:rPr lang="en-US" sz="970" dirty="0">
                <a:solidFill>
                  <a:srgbClr val="88929C"/>
                </a:solidFill>
                <a:latin typeface="Arial" pitchFamily="34" charset="0"/>
                <a:ea typeface="Arial" pitchFamily="34" charset="-122"/>
                <a:cs typeface="Arial" pitchFamily="34" charset="-120"/>
              </a:rPr>
              <a:t>28</a:t>
            </a:r>
            <a:endParaRPr lang="en-US" sz="970" dirty="0"/>
          </a:p>
        </p:txBody>
      </p:sp>
      <p:sp>
        <p:nvSpPr>
          <p:cNvPr id="47" name="Text 44"/>
          <p:cNvSpPr/>
          <p:nvPr/>
        </p:nvSpPr>
        <p:spPr>
          <a:xfrm>
            <a:off x="7341718" y="4293108"/>
            <a:ext cx="1229868" cy="119786"/>
          </a:xfrm>
          <a:prstGeom prst="rect">
            <a:avLst/>
          </a:prstGeom>
          <a:noFill/>
          <a:ln/>
        </p:spPr>
        <p:txBody>
          <a:bodyPr wrap="none" lIns="0" tIns="0" rIns="0" bIns="0" rtlCol="0" anchor="t"/>
          <a:lstStyle/>
          <a:p>
            <a:pPr algn="l" indent="0" marL="0">
              <a:buNone/>
            </a:pPr>
            <a:r>
              <a:rPr lang="en-US" sz="670" b="1" spc="80" kern="0" dirty="0">
                <a:solidFill>
                  <a:srgbClr val="88929C"/>
                </a:solidFill>
                <a:latin typeface="Arial" pitchFamily="34" charset="0"/>
                <a:ea typeface="Arial" pitchFamily="34" charset="-122"/>
                <a:cs typeface="Arial" pitchFamily="34" charset="-120"/>
              </a:rPr>
              <a:t>DERIVED CALCULATION</a:t>
            </a:r>
            <a:endParaRPr lang="en-US" sz="670" dirty="0"/>
          </a:p>
        </p:txBody>
      </p:sp>
      <p:sp>
        <p:nvSpPr>
          <p:cNvPr id="48" name="Text 45"/>
          <p:cNvSpPr/>
          <p:nvPr/>
        </p:nvSpPr>
        <p:spPr>
          <a:xfrm>
            <a:off x="7341718" y="4478731"/>
            <a:ext cx="3952037" cy="401422"/>
          </a:xfrm>
          <a:prstGeom prst="rect">
            <a:avLst/>
          </a:prstGeom>
          <a:noFill/>
          <a:ln/>
        </p:spPr>
        <p:txBody>
          <a:bodyPr wrap="none" lIns="0" tIns="0" rIns="0" bIns="0" rtlCol="0" anchor="t"/>
          <a:lstStyle/>
          <a:p>
            <a:pPr algn="l" indent="0" marL="0">
              <a:lnSpc>
                <a:spcPts val="2020"/>
              </a:lnSpc>
              <a:buNone/>
            </a:pPr>
            <a:r>
              <a:rPr lang="en-US" sz="1100" dirty="0">
                <a:solidFill>
                  <a:srgbClr val="B9C2CD"/>
                </a:solidFill>
                <a:latin typeface="Arial" pitchFamily="34" charset="0"/>
                <a:ea typeface="Arial" pitchFamily="34" charset="-122"/>
                <a:cs typeface="Arial" pitchFamily="34" charset="-120"/>
              </a:rPr>
              <a:t>€5.76m ÷ €8.40m = 68.6%. EAC variance is €8.67m − €8.40m</a:t>
            </a:r>
            <a:endParaRPr lang="en-US" sz="1100" dirty="0"/>
          </a:p>
          <a:p>
            <a:pPr algn="l" indent="0" marL="0">
              <a:lnSpc>
                <a:spcPts val="2020"/>
              </a:lnSpc>
              <a:buNone/>
            </a:pPr>
            <a:r>
              <a:rPr lang="en-US" sz="1100" dirty="0">
                <a:solidFill>
                  <a:srgbClr val="B9C2CD"/>
                </a:solidFill>
                <a:latin typeface="Arial" pitchFamily="34" charset="0"/>
                <a:ea typeface="Arial" pitchFamily="34" charset="-122"/>
                <a:cs typeface="Arial" pitchFamily="34" charset="-120"/>
              </a:rPr>
              <a:t>= €0.27m.</a:t>
            </a:r>
            <a:endParaRPr lang="en-US" sz="1100" dirty="0"/>
          </a:p>
        </p:txBody>
      </p:sp>
      <p:sp>
        <p:nvSpPr>
          <p:cNvPr id="49" name="Text 46"/>
          <p:cNvSpPr/>
          <p:nvPr/>
        </p:nvSpPr>
        <p:spPr>
          <a:xfrm>
            <a:off x="685800" y="5175504"/>
            <a:ext cx="5713171" cy="127102"/>
          </a:xfrm>
          <a:prstGeom prst="rect">
            <a:avLst/>
          </a:prstGeom>
          <a:noFill/>
          <a:ln/>
        </p:spPr>
        <p:txBody>
          <a:bodyPr wrap="none" lIns="0" tIns="0" rIns="0" bIns="0" rtlCol="0" anchor="t"/>
          <a:lstStyle/>
          <a:p>
            <a:pPr algn="l" indent="0" marL="0">
              <a:buNone/>
            </a:pPr>
            <a:r>
              <a:rPr lang="en-US" sz="730" spc="22" kern="0" dirty="0">
                <a:solidFill>
                  <a:srgbClr val="6A757F"/>
                </a:solidFill>
                <a:latin typeface="Consolas" pitchFamily="34" charset="0"/>
                <a:ea typeface="Consolas" pitchFamily="34" charset="-122"/>
                <a:cs typeface="Consolas" pitchFamily="34" charset="-120"/>
              </a:rPr>
              <a:t>Source: user brief. Bridge components reconcile from approved budget to estimate at completion.</a:t>
            </a:r>
            <a:endParaRPr lang="en-US" sz="730" dirty="0"/>
          </a:p>
        </p:txBody>
      </p:sp>
      <p:sp>
        <p:nvSpPr>
          <p:cNvPr id="50" name="Text 47"/>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06 / 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Shape 0"/>
          <p:cNvSpPr/>
          <p:nvPr/>
        </p:nvSpPr>
        <p:spPr>
          <a:xfrm>
            <a:off x="685800" y="1543507"/>
            <a:ext cx="10820095" cy="9510"/>
          </a:xfrm>
          <a:prstGeom prst="rect">
            <a:avLst/>
          </a:prstGeom>
          <a:solidFill>
            <a:srgbClr val="96AAC3">
              <a:alpha val="18000"/>
            </a:srgbClr>
          </a:solidFill>
          <a:ln/>
        </p:spPr>
      </p:sp>
      <p:sp>
        <p:nvSpPr>
          <p:cNvPr id="4" name="Shape 1"/>
          <p:cNvSpPr/>
          <p:nvPr/>
        </p:nvSpPr>
        <p:spPr>
          <a:xfrm>
            <a:off x="685800" y="1515161"/>
            <a:ext cx="513893" cy="28346"/>
          </a:xfrm>
          <a:prstGeom prst="rect">
            <a:avLst/>
          </a:prstGeom>
          <a:solidFill>
            <a:srgbClr val="5AA0E0"/>
          </a:solidFill>
          <a:ln/>
        </p:spPr>
      </p:sp>
      <p:sp>
        <p:nvSpPr>
          <p:cNvPr id="5" name="Shape 2"/>
          <p:cNvSpPr/>
          <p:nvPr/>
        </p:nvSpPr>
        <p:spPr>
          <a:xfrm>
            <a:off x="685800" y="1762963"/>
            <a:ext cx="2519172" cy="1489558"/>
          </a:xfrm>
          <a:prstGeom prst="roundRect">
            <a:avLst>
              <a:gd name="adj" fmla="val 10252"/>
            </a:avLst>
          </a:prstGeom>
          <a:solidFill>
            <a:srgbClr val="F2F5F8">
              <a:alpha val="6000"/>
            </a:srgbClr>
          </a:solidFill>
          <a:ln w="9525">
            <a:solidFill>
              <a:srgbClr val="96AAC3">
                <a:alpha val="18000"/>
              </a:srgbClr>
            </a:solidFill>
            <a:prstDash val="solid"/>
          </a:ln>
        </p:spPr>
      </p:sp>
      <p:sp>
        <p:nvSpPr>
          <p:cNvPr id="6" name="Shape 3"/>
          <p:cNvSpPr/>
          <p:nvPr/>
        </p:nvSpPr>
        <p:spPr>
          <a:xfrm>
            <a:off x="3452774" y="1762963"/>
            <a:ext cx="2519172" cy="1489558"/>
          </a:xfrm>
          <a:prstGeom prst="roundRect">
            <a:avLst>
              <a:gd name="adj" fmla="val 10252"/>
            </a:avLst>
          </a:prstGeom>
          <a:solidFill>
            <a:srgbClr val="F2F5F8">
              <a:alpha val="6000"/>
            </a:srgbClr>
          </a:solidFill>
          <a:ln w="9525">
            <a:solidFill>
              <a:srgbClr val="96AAC3">
                <a:alpha val="18000"/>
              </a:srgbClr>
            </a:solidFill>
            <a:prstDash val="solid"/>
          </a:ln>
        </p:spPr>
      </p:sp>
      <p:sp>
        <p:nvSpPr>
          <p:cNvPr id="7" name="Shape 4"/>
          <p:cNvSpPr/>
          <p:nvPr/>
        </p:nvSpPr>
        <p:spPr>
          <a:xfrm>
            <a:off x="6219749" y="1762963"/>
            <a:ext cx="2519172" cy="1489558"/>
          </a:xfrm>
          <a:prstGeom prst="roundRect">
            <a:avLst>
              <a:gd name="adj" fmla="val 10252"/>
            </a:avLst>
          </a:prstGeom>
          <a:solidFill>
            <a:srgbClr val="F2F5F8">
              <a:alpha val="6000"/>
            </a:srgbClr>
          </a:solidFill>
          <a:ln w="9525">
            <a:solidFill>
              <a:srgbClr val="96AAC3">
                <a:alpha val="18000"/>
              </a:srgbClr>
            </a:solidFill>
            <a:prstDash val="solid"/>
          </a:ln>
        </p:spPr>
      </p:sp>
      <p:sp>
        <p:nvSpPr>
          <p:cNvPr id="8" name="Shape 5"/>
          <p:cNvSpPr/>
          <p:nvPr/>
        </p:nvSpPr>
        <p:spPr>
          <a:xfrm>
            <a:off x="8986723" y="1762963"/>
            <a:ext cx="2519172" cy="1489558"/>
          </a:xfrm>
          <a:prstGeom prst="roundRect">
            <a:avLst>
              <a:gd name="adj" fmla="val 10252"/>
            </a:avLst>
          </a:prstGeom>
          <a:solidFill>
            <a:srgbClr val="F2F5F8">
              <a:alpha val="6000"/>
            </a:srgbClr>
          </a:solidFill>
          <a:ln w="9525">
            <a:solidFill>
              <a:srgbClr val="96AAC3">
                <a:alpha val="18000"/>
              </a:srgbClr>
            </a:solidFill>
            <a:prstDash val="solid"/>
          </a:ln>
        </p:spPr>
      </p:sp>
      <p:sp>
        <p:nvSpPr>
          <p:cNvPr id="9" name="h2pc-0"/>
          <p:cNvSpPr/>
          <p:nvPr/>
        </p:nvSpPr>
        <p:spPr>
          <a:xfrm>
            <a:off x="685800" y="3480206"/>
            <a:ext cx="3039466" cy="724205"/>
          </a:xfrm>
          <a:custGeom>
            <a:avLst/>
            <a:gdLst/>
            <a:ahLst/>
            <a:rect l="0" t="0" r="31908" b="7600"/>
            <a:pathLst>
              <a:path w="31908" h="7600">
                <a:moveTo>
                  <a:pt x="800" y="0"/>
                </a:moveTo>
                <a:lnTo>
                  <a:pt x="31908" y="0"/>
                </a:lnTo>
                <a:lnTo>
                  <a:pt x="31908" y="0"/>
                </a:lnTo>
                <a:lnTo>
                  <a:pt x="31908" y="7600"/>
                </a:lnTo>
                <a:lnTo>
                  <a:pt x="31908" y="7600"/>
                </a:lnTo>
                <a:lnTo>
                  <a:pt x="800" y="7600"/>
                </a:lnTo>
                <a:arcTo wR="800" hR="800" stAng="5400000" swAng="5400000"/>
                <a:lnTo>
                  <a:pt x="0" y="800"/>
                </a:lnTo>
                <a:arcTo wR="800" hR="800" stAng="10800000" swAng="5400000"/>
                <a:close/>
              </a:path>
            </a:pathLst>
          </a:custGeom>
          <a:solidFill>
            <a:srgbClr val="5AA0E0"/>
          </a:solidFill>
          <a:ln/>
        </p:spPr>
      </p:sp>
      <p:sp>
        <p:nvSpPr>
          <p:cNvPr id="10" name="Shape 7"/>
          <p:cNvSpPr/>
          <p:nvPr/>
        </p:nvSpPr>
        <p:spPr>
          <a:xfrm>
            <a:off x="3725266" y="3480206"/>
            <a:ext cx="2058314" cy="724205"/>
          </a:xfrm>
          <a:prstGeom prst="rect">
            <a:avLst/>
          </a:prstGeom>
          <a:solidFill>
            <a:srgbClr val="384048"/>
          </a:solidFill>
          <a:ln/>
        </p:spPr>
      </p:sp>
      <p:sp>
        <p:nvSpPr>
          <p:cNvPr id="11" name="h2pc-1"/>
          <p:cNvSpPr/>
          <p:nvPr/>
        </p:nvSpPr>
        <p:spPr>
          <a:xfrm>
            <a:off x="5783580" y="3480206"/>
            <a:ext cx="980237" cy="724205"/>
          </a:xfrm>
          <a:custGeom>
            <a:avLst/>
            <a:gdLst/>
            <a:ahLst/>
            <a:rect l="0" t="0" r="10292" b="7600"/>
            <a:pathLst>
              <a:path w="10292" h="7600">
                <a:moveTo>
                  <a:pt x="0" y="0"/>
                </a:moveTo>
                <a:lnTo>
                  <a:pt x="9492" y="0"/>
                </a:lnTo>
                <a:arcTo wR="800" hR="800" stAng="16200000" swAng="5400000"/>
                <a:lnTo>
                  <a:pt x="10292" y="6800"/>
                </a:lnTo>
                <a:arcTo wR="800" hR="800" stAng="0" swAng="5400000"/>
                <a:lnTo>
                  <a:pt x="0" y="7600"/>
                </a:lnTo>
                <a:lnTo>
                  <a:pt x="0" y="7600"/>
                </a:lnTo>
                <a:lnTo>
                  <a:pt x="0" y="0"/>
                </a:lnTo>
                <a:lnTo>
                  <a:pt x="0" y="0"/>
                </a:lnTo>
                <a:close/>
              </a:path>
            </a:pathLst>
          </a:custGeom>
          <a:solidFill>
            <a:srgbClr val="2E363E"/>
          </a:solidFill>
          <a:ln/>
        </p:spPr>
      </p:sp>
      <p:sp>
        <p:nvSpPr>
          <p:cNvPr id="12" name="Shape 9"/>
          <p:cNvSpPr/>
          <p:nvPr/>
        </p:nvSpPr>
        <p:spPr>
          <a:xfrm>
            <a:off x="685800" y="4413809"/>
            <a:ext cx="1970532" cy="1039673"/>
          </a:xfrm>
          <a:prstGeom prst="roundRect">
            <a:avLst>
              <a:gd name="adj" fmla="val 14688"/>
            </a:avLst>
          </a:prstGeom>
          <a:solidFill>
            <a:srgbClr val="F2F5F8">
              <a:alpha val="6000"/>
            </a:srgbClr>
          </a:solidFill>
          <a:ln w="9525">
            <a:solidFill>
              <a:srgbClr val="96AAC3">
                <a:alpha val="18000"/>
              </a:srgbClr>
            </a:solidFill>
            <a:prstDash val="solid"/>
          </a:ln>
        </p:spPr>
      </p:sp>
      <p:sp>
        <p:nvSpPr>
          <p:cNvPr id="13" name="Shape 10"/>
          <p:cNvSpPr/>
          <p:nvPr/>
        </p:nvSpPr>
        <p:spPr>
          <a:xfrm>
            <a:off x="838505" y="5444338"/>
            <a:ext cx="1665305" cy="9510"/>
          </a:xfrm>
          <a:prstGeom prst="rect">
            <a:avLst/>
          </a:prstGeom>
          <a:solidFill>
            <a:srgbClr val="96AAC3">
              <a:alpha val="8000"/>
            </a:srgbClr>
          </a:solidFill>
          <a:ln/>
        </p:spPr>
      </p:sp>
      <p:sp>
        <p:nvSpPr>
          <p:cNvPr id="14" name="Shape 11"/>
          <p:cNvSpPr/>
          <p:nvPr/>
        </p:nvSpPr>
        <p:spPr>
          <a:xfrm>
            <a:off x="828446" y="4556455"/>
            <a:ext cx="133502" cy="133502"/>
          </a:xfrm>
          <a:prstGeom prst="roundRect">
            <a:avLst>
              <a:gd name="adj" fmla="val 28767"/>
            </a:avLst>
          </a:prstGeom>
          <a:solidFill>
            <a:srgbClr val="5AA0E0"/>
          </a:solidFill>
          <a:ln/>
        </p:spPr>
      </p:sp>
      <p:sp>
        <p:nvSpPr>
          <p:cNvPr id="15" name="Shape 12"/>
          <p:cNvSpPr/>
          <p:nvPr/>
        </p:nvSpPr>
        <p:spPr>
          <a:xfrm>
            <a:off x="2903220" y="4413809"/>
            <a:ext cx="1806854" cy="1039673"/>
          </a:xfrm>
          <a:prstGeom prst="roundRect">
            <a:avLst>
              <a:gd name="adj" fmla="val 14688"/>
            </a:avLst>
          </a:prstGeom>
          <a:solidFill>
            <a:srgbClr val="F2F5F8">
              <a:alpha val="6000"/>
            </a:srgbClr>
          </a:solidFill>
          <a:ln w="9525">
            <a:solidFill>
              <a:srgbClr val="96AAC3">
                <a:alpha val="18000"/>
              </a:srgbClr>
            </a:solidFill>
            <a:prstDash val="solid"/>
          </a:ln>
        </p:spPr>
      </p:sp>
      <p:sp>
        <p:nvSpPr>
          <p:cNvPr id="16" name="Shape 13"/>
          <p:cNvSpPr/>
          <p:nvPr/>
        </p:nvSpPr>
        <p:spPr>
          <a:xfrm>
            <a:off x="3055925" y="5444338"/>
            <a:ext cx="1501628" cy="9510"/>
          </a:xfrm>
          <a:prstGeom prst="rect">
            <a:avLst/>
          </a:prstGeom>
          <a:solidFill>
            <a:srgbClr val="96AAC3">
              <a:alpha val="8000"/>
            </a:srgbClr>
          </a:solidFill>
          <a:ln/>
        </p:spPr>
      </p:sp>
      <p:sp>
        <p:nvSpPr>
          <p:cNvPr id="17" name="Shape 14"/>
          <p:cNvSpPr/>
          <p:nvPr/>
        </p:nvSpPr>
        <p:spPr>
          <a:xfrm>
            <a:off x="3046781" y="4556455"/>
            <a:ext cx="133502" cy="133502"/>
          </a:xfrm>
          <a:prstGeom prst="roundRect">
            <a:avLst>
              <a:gd name="adj" fmla="val 28767"/>
            </a:avLst>
          </a:prstGeom>
          <a:solidFill>
            <a:srgbClr val="384048"/>
          </a:solidFill>
          <a:ln/>
        </p:spPr>
      </p:sp>
      <p:sp>
        <p:nvSpPr>
          <p:cNvPr id="18" name="Shape 15"/>
          <p:cNvSpPr/>
          <p:nvPr/>
        </p:nvSpPr>
        <p:spPr>
          <a:xfrm>
            <a:off x="4957877" y="4413809"/>
            <a:ext cx="1806854" cy="1039673"/>
          </a:xfrm>
          <a:prstGeom prst="roundRect">
            <a:avLst>
              <a:gd name="adj" fmla="val 14688"/>
            </a:avLst>
          </a:prstGeom>
          <a:solidFill>
            <a:srgbClr val="F2F5F8">
              <a:alpha val="6000"/>
            </a:srgbClr>
          </a:solidFill>
          <a:ln w="9525">
            <a:solidFill>
              <a:srgbClr val="96AAC3">
                <a:alpha val="18000"/>
              </a:srgbClr>
            </a:solidFill>
            <a:prstDash val="solid"/>
          </a:ln>
        </p:spPr>
      </p:sp>
      <p:sp>
        <p:nvSpPr>
          <p:cNvPr id="19" name="Shape 16"/>
          <p:cNvSpPr/>
          <p:nvPr/>
        </p:nvSpPr>
        <p:spPr>
          <a:xfrm>
            <a:off x="5109667" y="5444338"/>
            <a:ext cx="1501628" cy="9510"/>
          </a:xfrm>
          <a:prstGeom prst="rect">
            <a:avLst/>
          </a:prstGeom>
          <a:solidFill>
            <a:srgbClr val="96AAC3">
              <a:alpha val="8000"/>
            </a:srgbClr>
          </a:solidFill>
          <a:ln/>
        </p:spPr>
      </p:sp>
      <p:sp>
        <p:nvSpPr>
          <p:cNvPr id="20" name="Shape 17"/>
          <p:cNvSpPr/>
          <p:nvPr/>
        </p:nvSpPr>
        <p:spPr>
          <a:xfrm>
            <a:off x="5100523" y="4556455"/>
            <a:ext cx="133502" cy="133502"/>
          </a:xfrm>
          <a:prstGeom prst="roundRect">
            <a:avLst>
              <a:gd name="adj" fmla="val 28767"/>
            </a:avLst>
          </a:prstGeom>
          <a:solidFill>
            <a:srgbClr val="2E363E"/>
          </a:solidFill>
          <a:ln/>
        </p:spPr>
      </p:sp>
      <p:sp>
        <p:nvSpPr>
          <p:cNvPr id="21" name="Shape 18"/>
          <p:cNvSpPr/>
          <p:nvPr/>
        </p:nvSpPr>
        <p:spPr>
          <a:xfrm>
            <a:off x="685800" y="6162142"/>
            <a:ext cx="10820095" cy="9510"/>
          </a:xfrm>
          <a:prstGeom prst="rect">
            <a:avLst/>
          </a:prstGeom>
          <a:solidFill>
            <a:srgbClr val="96AAC3">
              <a:alpha val="18000"/>
            </a:srgbClr>
          </a:solidFill>
          <a:ln/>
        </p:spPr>
      </p:sp>
      <p:sp>
        <p:nvSpPr>
          <p:cNvPr id="22" name="Text 19"/>
          <p:cNvSpPr/>
          <p:nvPr/>
        </p:nvSpPr>
        <p:spPr>
          <a:xfrm>
            <a:off x="685800" y="513893"/>
            <a:ext cx="2053742"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07</a:t>
            </a:r>
            <a:pPr algn="l" indent="0" marL="0">
              <a:buNone/>
            </a:pPr>
            <a:r>
              <a:rPr lang="en-US" sz="900" spc="90" kern="0" dirty="0">
                <a:solidFill>
                  <a:srgbClr val="88929C"/>
                </a:solidFill>
                <a:latin typeface="Arial" pitchFamily="34" charset="0"/>
                <a:ea typeface="Arial" pitchFamily="34" charset="-122"/>
                <a:cs typeface="Arial" pitchFamily="34" charset="-120"/>
              </a:rPr>
              <a:t> BENEFITS AND OPERATIONS</a:t>
            </a:r>
            <a:endParaRPr lang="en-US" sz="900" dirty="0"/>
          </a:p>
        </p:txBody>
      </p:sp>
      <p:sp>
        <p:nvSpPr>
          <p:cNvPr id="23" name="Text 20"/>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24" name="Text 21"/>
          <p:cNvSpPr/>
          <p:nvPr/>
        </p:nvSpPr>
        <p:spPr>
          <a:xfrm>
            <a:off x="685800" y="975665"/>
            <a:ext cx="7716622"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Live sites show the operating case is working</a:t>
            </a:r>
            <a:endParaRPr lang="en-US" sz="2850" dirty="0"/>
          </a:p>
        </p:txBody>
      </p:sp>
      <p:sp>
        <p:nvSpPr>
          <p:cNvPr id="25" name="Text 22"/>
          <p:cNvSpPr/>
          <p:nvPr/>
        </p:nvSpPr>
        <p:spPr>
          <a:xfrm>
            <a:off x="886054" y="1924812"/>
            <a:ext cx="1859890" cy="719633"/>
          </a:xfrm>
          <a:prstGeom prst="rect">
            <a:avLst/>
          </a:prstGeom>
          <a:noFill/>
          <a:ln/>
        </p:spPr>
        <p:txBody>
          <a:bodyPr wrap="none" lIns="0" tIns="0" rIns="0" bIns="0" rtlCol="0" anchor="t"/>
          <a:lstStyle/>
          <a:p>
            <a:pPr algn="l" indent="0" marL="0">
              <a:buNone/>
            </a:pPr>
            <a:r>
              <a:rPr lang="en-US" sz="4350" b="1" spc="-87" kern="0" dirty="0">
                <a:solidFill>
                  <a:srgbClr val="F2F5F8"/>
                </a:solidFill>
                <a:latin typeface="Arial" pitchFamily="34" charset="0"/>
                <a:ea typeface="Arial" pitchFamily="34" charset="-122"/>
                <a:cs typeface="Arial" pitchFamily="34" charset="-120"/>
              </a:rPr>
              <a:t>6.6 min</a:t>
            </a:r>
            <a:endParaRPr lang="en-US" sz="4350" dirty="0"/>
          </a:p>
        </p:txBody>
      </p:sp>
      <p:sp>
        <p:nvSpPr>
          <p:cNvPr id="26" name="Text 23"/>
          <p:cNvSpPr/>
          <p:nvPr/>
        </p:nvSpPr>
        <p:spPr>
          <a:xfrm>
            <a:off x="886054" y="2610612"/>
            <a:ext cx="2072030" cy="423367"/>
          </a:xfrm>
          <a:prstGeom prst="rect">
            <a:avLst/>
          </a:prstGeom>
          <a:noFill/>
          <a:ln/>
        </p:spPr>
        <p:txBody>
          <a:bodyPr wrap="none" lIns="0" tIns="0" rIns="0" bIns="0" rtlCol="0" anchor="t"/>
          <a:lstStyle/>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average pick time, down from</a:t>
            </a:r>
            <a:endParaRPr lang="en-US" sz="1200" dirty="0"/>
          </a:p>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7.8 minutes</a:t>
            </a:r>
            <a:endParaRPr lang="en-US" sz="1200" dirty="0"/>
          </a:p>
        </p:txBody>
      </p:sp>
      <p:sp>
        <p:nvSpPr>
          <p:cNvPr id="27" name="Text 24"/>
          <p:cNvSpPr/>
          <p:nvPr/>
        </p:nvSpPr>
        <p:spPr>
          <a:xfrm>
            <a:off x="3653028" y="1924812"/>
            <a:ext cx="1308506" cy="719633"/>
          </a:xfrm>
          <a:prstGeom prst="rect">
            <a:avLst/>
          </a:prstGeom>
          <a:noFill/>
          <a:ln/>
        </p:spPr>
        <p:txBody>
          <a:bodyPr wrap="none" lIns="0" tIns="0" rIns="0" bIns="0" rtlCol="0" anchor="t"/>
          <a:lstStyle/>
          <a:p>
            <a:pPr algn="l" indent="0" marL="0">
              <a:buNone/>
            </a:pPr>
            <a:r>
              <a:rPr lang="en-US" sz="4350" b="1" spc="-87" kern="0" dirty="0">
                <a:solidFill>
                  <a:srgbClr val="F2F5F8"/>
                </a:solidFill>
                <a:latin typeface="Arial" pitchFamily="34" charset="0"/>
                <a:ea typeface="Arial" pitchFamily="34" charset="-122"/>
                <a:cs typeface="Arial" pitchFamily="34" charset="-120"/>
              </a:rPr>
              <a:t>1.9%</a:t>
            </a:r>
            <a:endParaRPr lang="en-US" sz="4350" dirty="0"/>
          </a:p>
        </p:txBody>
      </p:sp>
      <p:sp>
        <p:nvSpPr>
          <p:cNvPr id="28" name="Text 25"/>
          <p:cNvSpPr/>
          <p:nvPr/>
        </p:nvSpPr>
        <p:spPr>
          <a:xfrm>
            <a:off x="3653028" y="2610612"/>
            <a:ext cx="2013509" cy="423367"/>
          </a:xfrm>
          <a:prstGeom prst="rect">
            <a:avLst/>
          </a:prstGeom>
          <a:noFill/>
          <a:ln/>
        </p:spPr>
        <p:txBody>
          <a:bodyPr wrap="none" lIns="0" tIns="0" rIns="0" bIns="0" rtlCol="0" anchor="t"/>
          <a:lstStyle/>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inventory adjustments, down</a:t>
            </a:r>
            <a:endParaRPr lang="en-US" sz="1200" dirty="0"/>
          </a:p>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from 3.1% of lines</a:t>
            </a:r>
            <a:endParaRPr lang="en-US" sz="1200" dirty="0"/>
          </a:p>
        </p:txBody>
      </p:sp>
      <p:sp>
        <p:nvSpPr>
          <p:cNvPr id="29" name="Text 26"/>
          <p:cNvSpPr/>
          <p:nvPr/>
        </p:nvSpPr>
        <p:spPr>
          <a:xfrm>
            <a:off x="6420002" y="1924812"/>
            <a:ext cx="1490472" cy="719633"/>
          </a:xfrm>
          <a:prstGeom prst="rect">
            <a:avLst/>
          </a:prstGeom>
          <a:noFill/>
          <a:ln/>
        </p:spPr>
        <p:txBody>
          <a:bodyPr wrap="none" lIns="0" tIns="0" rIns="0" bIns="0" rtlCol="0" anchor="t"/>
          <a:lstStyle/>
          <a:p>
            <a:pPr algn="l" indent="0" marL="0">
              <a:buNone/>
            </a:pPr>
            <a:r>
              <a:rPr lang="en-US" sz="4350" b="1" spc="-87" kern="0" dirty="0">
                <a:solidFill>
                  <a:srgbClr val="F2F5F8"/>
                </a:solidFill>
                <a:latin typeface="Arial" pitchFamily="34" charset="0"/>
                <a:ea typeface="Arial" pitchFamily="34" charset="-122"/>
                <a:cs typeface="Arial" pitchFamily="34" charset="-120"/>
              </a:rPr>
              <a:t>−11%</a:t>
            </a:r>
            <a:endParaRPr lang="en-US" sz="4350" dirty="0"/>
          </a:p>
        </p:txBody>
      </p:sp>
      <p:sp>
        <p:nvSpPr>
          <p:cNvPr id="30" name="Text 27"/>
          <p:cNvSpPr/>
          <p:nvPr/>
        </p:nvSpPr>
        <p:spPr>
          <a:xfrm>
            <a:off x="6420002" y="2610612"/>
            <a:ext cx="2057400" cy="423367"/>
          </a:xfrm>
          <a:prstGeom prst="rect">
            <a:avLst/>
          </a:prstGeom>
          <a:noFill/>
          <a:ln/>
        </p:spPr>
        <p:txBody>
          <a:bodyPr wrap="none" lIns="0" tIns="0" rIns="0" bIns="0" rtlCol="0" anchor="t"/>
          <a:lstStyle/>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overtime hours at the two live</a:t>
            </a:r>
            <a:endParaRPr lang="en-US" sz="1200" dirty="0"/>
          </a:p>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sites</a:t>
            </a:r>
            <a:endParaRPr lang="en-US" sz="1200" dirty="0"/>
          </a:p>
        </p:txBody>
      </p:sp>
      <p:sp>
        <p:nvSpPr>
          <p:cNvPr id="31" name="Text 28"/>
          <p:cNvSpPr/>
          <p:nvPr/>
        </p:nvSpPr>
        <p:spPr>
          <a:xfrm>
            <a:off x="9186977" y="1924812"/>
            <a:ext cx="1612087" cy="719633"/>
          </a:xfrm>
          <a:prstGeom prst="rect">
            <a:avLst/>
          </a:prstGeom>
          <a:noFill/>
          <a:ln/>
        </p:spPr>
        <p:txBody>
          <a:bodyPr wrap="none" lIns="0" tIns="0" rIns="0" bIns="0" rtlCol="0" anchor="t"/>
          <a:lstStyle/>
          <a:p>
            <a:pPr algn="l" indent="0" marL="0">
              <a:buNone/>
            </a:pPr>
            <a:r>
              <a:rPr lang="en-US" sz="4350" b="1" spc="-87" kern="0" dirty="0">
                <a:solidFill>
                  <a:srgbClr val="F2F5F8"/>
                </a:solidFill>
                <a:latin typeface="Arial" pitchFamily="34" charset="0"/>
                <a:ea typeface="Arial" pitchFamily="34" charset="-122"/>
                <a:cs typeface="Arial" pitchFamily="34" charset="-120"/>
              </a:rPr>
              <a:t>99.0%</a:t>
            </a:r>
            <a:endParaRPr lang="en-US" sz="4350" dirty="0"/>
          </a:p>
        </p:txBody>
      </p:sp>
      <p:sp>
        <p:nvSpPr>
          <p:cNvPr id="32" name="Text 29"/>
          <p:cNvSpPr/>
          <p:nvPr/>
        </p:nvSpPr>
        <p:spPr>
          <a:xfrm>
            <a:off x="9186977" y="2610612"/>
            <a:ext cx="1987906" cy="423367"/>
          </a:xfrm>
          <a:prstGeom prst="rect">
            <a:avLst/>
          </a:prstGeom>
          <a:noFill/>
          <a:ln/>
        </p:spPr>
        <p:txBody>
          <a:bodyPr wrap="none" lIns="0" tIns="0" rIns="0" bIns="0" rtlCol="0" anchor="t"/>
          <a:lstStyle/>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combined order accuracy vs</a:t>
            </a:r>
            <a:endParaRPr lang="en-US" sz="1200" dirty="0"/>
          </a:p>
          <a:p>
            <a:pPr algn="l" indent="0" marL="0">
              <a:lnSpc>
                <a:spcPts val="1740"/>
              </a:lnSpc>
              <a:buNone/>
            </a:pPr>
            <a:r>
              <a:rPr lang="en-US" sz="1200" dirty="0">
                <a:solidFill>
                  <a:srgbClr val="88929C"/>
                </a:solidFill>
                <a:latin typeface="Arial" pitchFamily="34" charset="0"/>
                <a:ea typeface="Arial" pitchFamily="34" charset="-122"/>
                <a:cs typeface="Arial" pitchFamily="34" charset="-120"/>
              </a:rPr>
              <a:t>98.4% baseline</a:t>
            </a:r>
            <a:endParaRPr lang="en-US" sz="1200" dirty="0"/>
          </a:p>
        </p:txBody>
      </p:sp>
      <p:sp>
        <p:nvSpPr>
          <p:cNvPr id="33" name="Text 30"/>
          <p:cNvSpPr/>
          <p:nvPr/>
        </p:nvSpPr>
        <p:spPr>
          <a:xfrm>
            <a:off x="1321308" y="3756355"/>
            <a:ext cx="1812341" cy="190195"/>
          </a:xfrm>
          <a:prstGeom prst="rect">
            <a:avLst/>
          </a:prstGeom>
          <a:noFill/>
          <a:ln/>
        </p:spPr>
        <p:txBody>
          <a:bodyPr wrap="none" lIns="0" tIns="0" rIns="0" bIns="0" rtlCol="0" anchor="t"/>
          <a:lstStyle/>
          <a:p>
            <a:pPr algn="l" indent="0" marL="0">
              <a:buNone/>
            </a:pPr>
            <a:r>
              <a:rPr lang="en-US" sz="1120" b="1" dirty="0">
                <a:solidFill>
                  <a:srgbClr val="10171F"/>
                </a:solidFill>
                <a:latin typeface="Arial" pitchFamily="34" charset="0"/>
                <a:ea typeface="Arial" pitchFamily="34" charset="-122"/>
                <a:cs typeface="Arial" pitchFamily="34" charset="-120"/>
              </a:rPr>
              <a:t>Labor productivity €0.31m</a:t>
            </a:r>
            <a:endParaRPr lang="en-US" sz="1120" dirty="0"/>
          </a:p>
        </p:txBody>
      </p:sp>
      <p:sp>
        <p:nvSpPr>
          <p:cNvPr id="34" name="Text 31"/>
          <p:cNvSpPr/>
          <p:nvPr/>
        </p:nvSpPr>
        <p:spPr>
          <a:xfrm>
            <a:off x="3879799" y="3756355"/>
            <a:ext cx="1793138" cy="190195"/>
          </a:xfrm>
          <a:prstGeom prst="rect">
            <a:avLst/>
          </a:prstGeom>
          <a:noFill/>
          <a:ln/>
        </p:spPr>
        <p:txBody>
          <a:bodyPr wrap="none" lIns="0" tIns="0" rIns="0" bIns="0" rtlCol="0" anchor="t"/>
          <a:lstStyle/>
          <a:p>
            <a:pPr algn="l" indent="0" marL="0">
              <a:buNone/>
            </a:pPr>
            <a:r>
              <a:rPr lang="en-US" sz="1120" b="1" dirty="0">
                <a:solidFill>
                  <a:srgbClr val="F2F5F8"/>
                </a:solidFill>
                <a:latin typeface="Arial" pitchFamily="34" charset="0"/>
                <a:ea typeface="Arial" pitchFamily="34" charset="-122"/>
                <a:cs typeface="Arial" pitchFamily="34" charset="-120"/>
              </a:rPr>
              <a:t>Errors and credits €0.21m</a:t>
            </a:r>
            <a:endParaRPr lang="en-US" sz="1120" dirty="0"/>
          </a:p>
        </p:txBody>
      </p:sp>
      <p:sp>
        <p:nvSpPr>
          <p:cNvPr id="35" name="Text 32"/>
          <p:cNvSpPr/>
          <p:nvPr/>
        </p:nvSpPr>
        <p:spPr>
          <a:xfrm>
            <a:off x="5783580" y="3671316"/>
            <a:ext cx="650138" cy="370332"/>
          </a:xfrm>
          <a:prstGeom prst="rect">
            <a:avLst/>
          </a:prstGeom>
          <a:noFill/>
          <a:ln/>
        </p:spPr>
        <p:txBody>
          <a:bodyPr wrap="none" lIns="0" tIns="0" rIns="0" bIns="0" rtlCol="0" anchor="t"/>
          <a:lstStyle/>
          <a:p>
            <a:pPr algn="l" indent="0" marL="0">
              <a:lnSpc>
                <a:spcPts val="1410"/>
              </a:lnSpc>
              <a:buNone/>
            </a:pPr>
            <a:r>
              <a:rPr lang="en-US" sz="1120" b="1" dirty="0">
                <a:solidFill>
                  <a:srgbClr val="F2F5F8"/>
                </a:solidFill>
                <a:latin typeface="Arial" pitchFamily="34" charset="0"/>
                <a:ea typeface="Arial" pitchFamily="34" charset="-122"/>
                <a:cs typeface="Arial" pitchFamily="34" charset="-120"/>
              </a:rPr>
              <a:t>Overtime</a:t>
            </a:r>
            <a:endParaRPr lang="en-US" sz="1120" dirty="0"/>
          </a:p>
          <a:p>
            <a:pPr algn="l" indent="0" marL="0">
              <a:lnSpc>
                <a:spcPts val="1410"/>
              </a:lnSpc>
              <a:buNone/>
            </a:pPr>
            <a:r>
              <a:rPr lang="en-US" sz="1120" b="1" dirty="0">
                <a:solidFill>
                  <a:srgbClr val="F2F5F8"/>
                </a:solidFill>
                <a:latin typeface="Arial" pitchFamily="34" charset="0"/>
                <a:ea typeface="Arial" pitchFamily="34" charset="-122"/>
                <a:cs typeface="Arial" pitchFamily="34" charset="-120"/>
              </a:rPr>
              <a:t>€0.10m</a:t>
            </a:r>
            <a:endParaRPr lang="en-US" sz="1120" dirty="0"/>
          </a:p>
        </p:txBody>
      </p:sp>
      <p:sp>
        <p:nvSpPr>
          <p:cNvPr id="36" name="Text 33"/>
          <p:cNvSpPr/>
          <p:nvPr/>
        </p:nvSpPr>
        <p:spPr>
          <a:xfrm>
            <a:off x="1076249" y="4538167"/>
            <a:ext cx="850392" cy="409651"/>
          </a:xfrm>
          <a:prstGeom prst="rect">
            <a:avLst/>
          </a:prstGeom>
          <a:noFill/>
          <a:ln/>
        </p:spPr>
        <p:txBody>
          <a:bodyPr wrap="none" lIns="0" tIns="0" rIns="0" bIns="0" rtlCol="0" anchor="t"/>
          <a:lstStyle/>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Labor</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productivity</a:t>
            </a:r>
            <a:endParaRPr lang="en-US" sz="1200" dirty="0"/>
          </a:p>
        </p:txBody>
      </p:sp>
      <p:sp>
        <p:nvSpPr>
          <p:cNvPr id="37" name="Text 34"/>
          <p:cNvSpPr/>
          <p:nvPr/>
        </p:nvSpPr>
        <p:spPr>
          <a:xfrm>
            <a:off x="2011680" y="4538167"/>
            <a:ext cx="529438" cy="200254"/>
          </a:xfrm>
          <a:prstGeom prst="rect">
            <a:avLst/>
          </a:prstGeom>
          <a:noFill/>
          <a:ln/>
        </p:spPr>
        <p:txBody>
          <a:bodyPr wrap="none" lIns="0" tIns="0" rIns="0" bIns="0" rtlCol="0" anchor="t"/>
          <a:lstStyle/>
          <a:p>
            <a:pPr algn="l" indent="0" marL="0">
              <a:buNone/>
            </a:pPr>
            <a:r>
              <a:rPr lang="en-US" sz="1200" b="1" spc="-24" kern="0" dirty="0">
                <a:solidFill>
                  <a:srgbClr val="5AA0E0"/>
                </a:solidFill>
                <a:latin typeface="Arial" pitchFamily="34" charset="0"/>
                <a:ea typeface="Arial" pitchFamily="34" charset="-122"/>
                <a:cs typeface="Arial" pitchFamily="34" charset="-120"/>
              </a:rPr>
              <a:t>€0.31m</a:t>
            </a:r>
            <a:endParaRPr lang="en-US" sz="1200" dirty="0"/>
          </a:p>
        </p:txBody>
      </p:sp>
      <p:sp>
        <p:nvSpPr>
          <p:cNvPr id="38" name="Text 35"/>
          <p:cNvSpPr/>
          <p:nvPr/>
        </p:nvSpPr>
        <p:spPr>
          <a:xfrm>
            <a:off x="3293669" y="4538167"/>
            <a:ext cx="506578" cy="837590"/>
          </a:xfrm>
          <a:prstGeom prst="rect">
            <a:avLst/>
          </a:prstGeom>
          <a:noFill/>
          <a:ln/>
        </p:spPr>
        <p:txBody>
          <a:bodyPr wrap="none" lIns="0" tIns="0" rIns="0" bIns="0" rtlCol="0" anchor="t"/>
          <a:lstStyle/>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Fewer</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errors</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and</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credits</a:t>
            </a:r>
            <a:endParaRPr lang="en-US" sz="1200" dirty="0"/>
          </a:p>
        </p:txBody>
      </p:sp>
      <p:sp>
        <p:nvSpPr>
          <p:cNvPr id="39" name="Text 36"/>
          <p:cNvSpPr/>
          <p:nvPr/>
        </p:nvSpPr>
        <p:spPr>
          <a:xfrm>
            <a:off x="4066337" y="4538167"/>
            <a:ext cx="529438" cy="200254"/>
          </a:xfrm>
          <a:prstGeom prst="rect">
            <a:avLst/>
          </a:prstGeom>
          <a:noFill/>
          <a:ln/>
        </p:spPr>
        <p:txBody>
          <a:bodyPr wrap="none" lIns="0" tIns="0" rIns="0" bIns="0" rtlCol="0" anchor="t"/>
          <a:lstStyle/>
          <a:p>
            <a:pPr algn="l" indent="0" marL="0">
              <a:buNone/>
            </a:pPr>
            <a:r>
              <a:rPr lang="en-US" sz="1200" b="1" spc="-24" kern="0" dirty="0">
                <a:solidFill>
                  <a:srgbClr val="B9C2CD"/>
                </a:solidFill>
                <a:latin typeface="Arial" pitchFamily="34" charset="0"/>
                <a:ea typeface="Arial" pitchFamily="34" charset="-122"/>
                <a:cs typeface="Arial" pitchFamily="34" charset="-120"/>
              </a:rPr>
              <a:t>€0.21m</a:t>
            </a:r>
            <a:endParaRPr lang="en-US" sz="1200" dirty="0"/>
          </a:p>
        </p:txBody>
      </p:sp>
      <p:sp>
        <p:nvSpPr>
          <p:cNvPr id="40" name="Text 37"/>
          <p:cNvSpPr/>
          <p:nvPr/>
        </p:nvSpPr>
        <p:spPr>
          <a:xfrm>
            <a:off x="5348326" y="4538167"/>
            <a:ext cx="641909" cy="409651"/>
          </a:xfrm>
          <a:prstGeom prst="rect">
            <a:avLst/>
          </a:prstGeom>
          <a:noFill/>
          <a:ln/>
        </p:spPr>
        <p:txBody>
          <a:bodyPr wrap="none" lIns="0" tIns="0" rIns="0" bIns="0" rtlCol="0" anchor="t"/>
          <a:lstStyle/>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Lower</a:t>
            </a:r>
            <a:endParaRPr lang="en-US" sz="1200" dirty="0"/>
          </a:p>
          <a:p>
            <a:pPr algn="l" indent="0" marL="0">
              <a:lnSpc>
                <a:spcPts val="1560"/>
              </a:lnSpc>
              <a:buNone/>
            </a:pPr>
            <a:r>
              <a:rPr lang="en-US" sz="1200" b="1" spc="-24" kern="0" dirty="0">
                <a:solidFill>
                  <a:srgbClr val="F2F5F8"/>
                </a:solidFill>
                <a:latin typeface="Arial" pitchFamily="34" charset="0"/>
                <a:ea typeface="Arial" pitchFamily="34" charset="-122"/>
                <a:cs typeface="Arial" pitchFamily="34" charset="-120"/>
              </a:rPr>
              <a:t>overtime</a:t>
            </a:r>
            <a:endParaRPr lang="en-US" sz="1200" dirty="0"/>
          </a:p>
        </p:txBody>
      </p:sp>
      <p:sp>
        <p:nvSpPr>
          <p:cNvPr id="41" name="Text 38"/>
          <p:cNvSpPr/>
          <p:nvPr/>
        </p:nvSpPr>
        <p:spPr>
          <a:xfrm>
            <a:off x="6120079" y="4538167"/>
            <a:ext cx="529438" cy="200254"/>
          </a:xfrm>
          <a:prstGeom prst="rect">
            <a:avLst/>
          </a:prstGeom>
          <a:noFill/>
          <a:ln/>
        </p:spPr>
        <p:txBody>
          <a:bodyPr wrap="none" lIns="0" tIns="0" rIns="0" bIns="0" rtlCol="0" anchor="t"/>
          <a:lstStyle/>
          <a:p>
            <a:pPr algn="l" indent="0" marL="0">
              <a:buNone/>
            </a:pPr>
            <a:r>
              <a:rPr lang="en-US" sz="1200" b="1" spc="-24" kern="0" dirty="0">
                <a:solidFill>
                  <a:srgbClr val="B9C2CD"/>
                </a:solidFill>
                <a:latin typeface="Arial" pitchFamily="34" charset="0"/>
                <a:ea typeface="Arial" pitchFamily="34" charset="-122"/>
                <a:cs typeface="Arial" pitchFamily="34" charset="-120"/>
              </a:rPr>
              <a:t>€0.10m</a:t>
            </a:r>
            <a:endParaRPr lang="en-US" sz="1200" dirty="0"/>
          </a:p>
        </p:txBody>
      </p:sp>
      <p:sp>
        <p:nvSpPr>
          <p:cNvPr id="42" name="Text 39"/>
          <p:cNvSpPr/>
          <p:nvPr/>
        </p:nvSpPr>
        <p:spPr>
          <a:xfrm>
            <a:off x="7164324" y="3347618"/>
            <a:ext cx="3025750" cy="1183234"/>
          </a:xfrm>
          <a:prstGeom prst="rect">
            <a:avLst/>
          </a:prstGeom>
          <a:noFill/>
          <a:ln/>
        </p:spPr>
        <p:txBody>
          <a:bodyPr wrap="none" lIns="0" tIns="0" rIns="0" bIns="0" rtlCol="0" anchor="t"/>
          <a:lstStyle/>
          <a:p>
            <a:pPr algn="l" indent="0" marL="0">
              <a:buNone/>
            </a:pPr>
            <a:r>
              <a:rPr lang="en-US" sz="7200" b="1" spc="-216" kern="0" dirty="0">
                <a:solidFill>
                  <a:srgbClr val="F2F5F8"/>
                </a:solidFill>
                <a:latin typeface="Arial" pitchFamily="34" charset="0"/>
                <a:ea typeface="Arial" pitchFamily="34" charset="-122"/>
                <a:cs typeface="Arial" pitchFamily="34" charset="-120"/>
              </a:rPr>
              <a:t>€0.62m</a:t>
            </a:r>
            <a:endParaRPr lang="en-US" sz="7200" dirty="0"/>
          </a:p>
        </p:txBody>
      </p:sp>
      <p:sp>
        <p:nvSpPr>
          <p:cNvPr id="43" name="Text 40"/>
          <p:cNvSpPr/>
          <p:nvPr/>
        </p:nvSpPr>
        <p:spPr>
          <a:xfrm>
            <a:off x="7164324" y="4521708"/>
            <a:ext cx="3146450" cy="534924"/>
          </a:xfrm>
          <a:prstGeom prst="rect">
            <a:avLst/>
          </a:prstGeom>
          <a:noFill/>
          <a:ln/>
        </p:spPr>
        <p:txBody>
          <a:bodyPr wrap="none" lIns="0" tIns="0" rIns="0" bIns="0" rtlCol="0" anchor="t"/>
          <a:lstStyle/>
          <a:p>
            <a:pPr algn="l" indent="0" marL="0">
              <a:lnSpc>
                <a:spcPts val="2170"/>
              </a:lnSpc>
              <a:buNone/>
            </a:pPr>
            <a:r>
              <a:rPr lang="en-US" sz="1500" dirty="0">
                <a:solidFill>
                  <a:srgbClr val="B9C2CD"/>
                </a:solidFill>
                <a:latin typeface="Arial" pitchFamily="34" charset="0"/>
                <a:ea typeface="Arial" pitchFamily="34" charset="-122"/>
                <a:cs typeface="Arial" pitchFamily="34" charset="-120"/>
              </a:rPr>
              <a:t>annualized gross benefit live, versus</a:t>
            </a:r>
            <a:endParaRPr lang="en-US" sz="1500" dirty="0"/>
          </a:p>
          <a:p>
            <a:pPr algn="l" indent="0" marL="0">
              <a:lnSpc>
                <a:spcPts val="2170"/>
              </a:lnSpc>
              <a:buNone/>
            </a:pPr>
            <a:r>
              <a:rPr lang="en-US" sz="1500" dirty="0">
                <a:solidFill>
                  <a:srgbClr val="B9C2CD"/>
                </a:solidFill>
                <a:latin typeface="Arial" pitchFamily="34" charset="0"/>
                <a:ea typeface="Arial" pitchFamily="34" charset="-122"/>
                <a:cs typeface="Arial" pitchFamily="34" charset="-120"/>
              </a:rPr>
              <a:t>€0.71m plan</a:t>
            </a:r>
            <a:endParaRPr lang="en-US" sz="1500" dirty="0"/>
          </a:p>
        </p:txBody>
      </p:sp>
      <p:sp>
        <p:nvSpPr>
          <p:cNvPr id="44" name="Text 41"/>
          <p:cNvSpPr/>
          <p:nvPr/>
        </p:nvSpPr>
        <p:spPr>
          <a:xfrm>
            <a:off x="685800" y="5625389"/>
            <a:ext cx="7034479" cy="152705"/>
          </a:xfrm>
          <a:prstGeom prst="rect">
            <a:avLst/>
          </a:prstGeom>
          <a:noFill/>
          <a:ln/>
        </p:spPr>
        <p:txBody>
          <a:bodyPr wrap="none" lIns="0" tIns="0" rIns="0" bIns="0" rtlCol="0" anchor="t"/>
          <a:lstStyle/>
          <a:p>
            <a:pPr algn="l" indent="0" marL="0">
              <a:buNone/>
            </a:pPr>
            <a:r>
              <a:rPr lang="en-US" sz="900" spc="27" kern="0" dirty="0">
                <a:solidFill>
                  <a:srgbClr val="6A757F"/>
                </a:solidFill>
                <a:latin typeface="Consolas" pitchFamily="34" charset="0"/>
                <a:ea typeface="Consolas" pitchFamily="34" charset="-122"/>
                <a:cs typeface="Consolas" pitchFamily="34" charset="-120"/>
              </a:rPr>
              <a:t>Source: user brief. Benefit shares are derived from €0.31m, €0.21m and €0.10m, totaling €0.62m.</a:t>
            </a:r>
            <a:endParaRPr lang="en-US" sz="900" dirty="0"/>
          </a:p>
        </p:txBody>
      </p:sp>
      <p:sp>
        <p:nvSpPr>
          <p:cNvPr id="45" name="Text 42"/>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07 / 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Shape 0"/>
          <p:cNvSpPr/>
          <p:nvPr/>
        </p:nvSpPr>
        <p:spPr>
          <a:xfrm>
            <a:off x="685800" y="1314907"/>
            <a:ext cx="10820095" cy="9510"/>
          </a:xfrm>
          <a:prstGeom prst="rect">
            <a:avLst/>
          </a:prstGeom>
          <a:solidFill>
            <a:srgbClr val="96AAC3">
              <a:alpha val="18000"/>
            </a:srgbClr>
          </a:solidFill>
          <a:ln/>
        </p:spPr>
      </p:sp>
      <p:sp>
        <p:nvSpPr>
          <p:cNvPr id="4" name="Shape 1"/>
          <p:cNvSpPr/>
          <p:nvPr/>
        </p:nvSpPr>
        <p:spPr>
          <a:xfrm>
            <a:off x="685800" y="1358798"/>
            <a:ext cx="513893" cy="28346"/>
          </a:xfrm>
          <a:prstGeom prst="rect">
            <a:avLst/>
          </a:prstGeom>
          <a:solidFill>
            <a:srgbClr val="5AA0E0"/>
          </a:solidFill>
          <a:ln/>
        </p:spPr>
      </p:sp>
      <p:sp>
        <p:nvSpPr>
          <p:cNvPr id="5" name="Shape 2"/>
          <p:cNvSpPr/>
          <p:nvPr/>
        </p:nvSpPr>
        <p:spPr>
          <a:xfrm>
            <a:off x="685800" y="4686300"/>
            <a:ext cx="10820095" cy="967435"/>
          </a:xfrm>
          <a:prstGeom prst="roundRect">
            <a:avLst>
              <a:gd name="adj" fmla="val 15785"/>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6" name="Shape 3"/>
          <p:cNvSpPr/>
          <p:nvPr/>
        </p:nvSpPr>
        <p:spPr>
          <a:xfrm>
            <a:off x="685800" y="4839005"/>
            <a:ext cx="28529" cy="662391"/>
          </a:xfrm>
          <a:prstGeom prst="rect">
            <a:avLst/>
          </a:prstGeom>
          <a:solidFill>
            <a:srgbClr val="5AA0E0"/>
          </a:solidFill>
          <a:ln/>
        </p:spPr>
      </p:sp>
      <p:sp>
        <p:nvSpPr>
          <p:cNvPr id="7" name="Shape 4"/>
          <p:cNvSpPr/>
          <p:nvPr/>
        </p:nvSpPr>
        <p:spPr>
          <a:xfrm>
            <a:off x="685800" y="6162142"/>
            <a:ext cx="10820095" cy="9510"/>
          </a:xfrm>
          <a:prstGeom prst="rect">
            <a:avLst/>
          </a:prstGeom>
          <a:solidFill>
            <a:srgbClr val="96AAC3">
              <a:alpha val="18000"/>
            </a:srgbClr>
          </a:solidFill>
          <a:ln/>
        </p:spPr>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685800" y="1473098"/>
          <a:ext cx="9143771" cy="914400"/>
        </p:xfrm>
        <a:graphic>
          <a:graphicData uri="http://schemas.openxmlformats.org/drawingml/2006/table">
            <a:tbl>
              <a:tblPr/>
              <a:tblGrid>
                <a:gridCol w="2018995"/>
                <a:gridCol w="1474013"/>
                <a:gridCol w="2862072"/>
                <a:gridCol w="3024835"/>
                <a:gridCol w="1439266"/>
              </a:tblGrid>
              <a:tr h="502920">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RISK OR ISSUE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PROBABILITY / </a:t>
                      </a:r>
                      <a:pPr algn="l" indent="0" marL="0">
                        <a:buNone/>
                      </a:pPr>
                      <a:r>
                        <a:rPr lang="en-US" sz="780" b="1" dirty="0">
                          <a:solidFill>
                            <a:srgbClr val="F2F5F8"/>
                          </a:solidFill>
                          <a:latin typeface="Arial" pitchFamily="34" charset="0"/>
                          <a:ea typeface="Arial" pitchFamily="34" charset="-122"/>
                          <a:cs typeface="Arial" pitchFamily="34" charset="-120"/>
                        </a:rPr>
                        <a:t>IMPACT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QUANTIFICATION</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RESPONSE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c>
                  <a:txBody>
                    <a:bodyPr/>
                    <a:lstStyle/>
                    <a:p>
                      <a:pPr algn="l" indent="0" marL="0">
                        <a:buNone/>
                      </a:pPr>
                      <a:r>
                        <a:rPr lang="en-US" sz="780" b="1" dirty="0">
                          <a:solidFill>
                            <a:srgbClr val="F2F5F8"/>
                          </a:solidFill>
                          <a:latin typeface="Arial" pitchFamily="34" charset="0"/>
                          <a:ea typeface="Arial" pitchFamily="34" charset="-122"/>
                          <a:cs typeface="Arial" pitchFamily="34" charset="-120"/>
                        </a:rPr>
                        <a:t>OWNER</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solidFill>
                      <a:srgbClr val="222930"/>
                    </a:solidFill>
                  </a:tcPr>
                </a:tc>
              </a:tr>
              <a:tr h="640994">
                <a:tc>
                  <a:txBody>
                    <a:bodyPr/>
                    <a:lstStyle/>
                    <a:p>
                      <a:pPr algn="l" indent="0" marL="0">
                        <a:buNone/>
                      </a:pPr>
                      <a:r>
                        <a:rPr lang="en-US" sz="1170" b="1" dirty="0">
                          <a:solidFill>
                            <a:srgbClr val="F2F5F8"/>
                          </a:solidFill>
                          <a:latin typeface="Arial" pitchFamily="34" charset="0"/>
                          <a:ea typeface="Arial" pitchFamily="34" charset="-122"/>
                          <a:cs typeface="Arial" pitchFamily="34" charset="-120"/>
                        </a:rPr>
                        <a:t>ERP integration defects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High / High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€0.34m exposure; 17 priority defects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Daily defect room; change freeze; two </a:t>
                      </a:r>
                      <a:pPr algn="l" indent="0" marL="0">
                        <a:buNone/>
                      </a:pPr>
                      <a:r>
                        <a:rPr lang="en-US" sz="1170" dirty="0">
                          <a:solidFill>
                            <a:srgbClr val="B9C2CD"/>
                          </a:solidFill>
                          <a:latin typeface="Arial" pitchFamily="34" charset="0"/>
                          <a:ea typeface="Arial" pitchFamily="34" charset="-122"/>
                          <a:cs typeface="Arial" pitchFamily="34" charset="-120"/>
                        </a:rPr>
                        <a:t>vendor engineers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Ivo Marin</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r>
              <a:tr h="640994">
                <a:tc>
                  <a:txBody>
                    <a:bodyPr/>
                    <a:lstStyle/>
                    <a:p>
                      <a:pPr algn="l" indent="0" marL="0">
                        <a:buNone/>
                      </a:pPr>
                      <a:r>
                        <a:rPr lang="en-US" sz="1170" b="1" dirty="0">
                          <a:solidFill>
                            <a:srgbClr val="F2F5F8"/>
                          </a:solidFill>
                          <a:latin typeface="Arial" pitchFamily="34" charset="0"/>
                          <a:ea typeface="Arial" pitchFamily="34" charset="-122"/>
                          <a:cs typeface="Arial" pitchFamily="34" charset="-120"/>
                        </a:rPr>
                        <a:t>Oakport peak-season </a:t>
                      </a:r>
                      <a:pPr algn="l" indent="0" marL="0">
                        <a:buNone/>
                      </a:pPr>
                      <a:r>
                        <a:rPr lang="en-US" sz="1170" b="1" dirty="0">
                          <a:solidFill>
                            <a:srgbClr val="F2F5F8"/>
                          </a:solidFill>
                          <a:latin typeface="Arial" pitchFamily="34" charset="0"/>
                          <a:ea typeface="Arial" pitchFamily="34" charset="-122"/>
                          <a:cs typeface="Arial" pitchFamily="34" charset="-120"/>
                        </a:rPr>
                        <a:t>collision</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Medium / High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No go-live after 5 Sep; 6-day </a:t>
                      </a:r>
                      <a:pPr algn="l" indent="0" marL="0">
                        <a:buNone/>
                      </a:pPr>
                      <a:r>
                        <a:rPr lang="en-US" sz="1170" dirty="0">
                          <a:solidFill>
                            <a:srgbClr val="B9C2CD"/>
                          </a:solidFill>
                          <a:latin typeface="Arial" pitchFamily="34" charset="0"/>
                          <a:ea typeface="Arial" pitchFamily="34" charset="-122"/>
                          <a:cs typeface="Arial" pitchFamily="34" charset="-120"/>
                        </a:rPr>
                        <a:t>stabilization window</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Move Oakport to 30 Aug</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Not specified in </a:t>
                      </a:r>
                      <a:pPr algn="l" indent="0" marL="0">
                        <a:buNone/>
                      </a:pPr>
                      <a:r>
                        <a:rPr lang="en-US" sz="1170" dirty="0">
                          <a:solidFill>
                            <a:srgbClr val="B9C2CD"/>
                          </a:solidFill>
                          <a:latin typeface="Arial" pitchFamily="34" charset="0"/>
                          <a:ea typeface="Arial" pitchFamily="34" charset="-122"/>
                          <a:cs typeface="Arial" pitchFamily="34" charset="-120"/>
                        </a:rPr>
                        <a:t>brief</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r>
              <a:tr h="640994">
                <a:tc>
                  <a:txBody>
                    <a:bodyPr/>
                    <a:lstStyle/>
                    <a:p>
                      <a:pPr algn="l" indent="0" marL="0">
                        <a:buNone/>
                      </a:pPr>
                      <a:r>
                        <a:rPr lang="en-US" sz="1170" b="1" dirty="0">
                          <a:solidFill>
                            <a:srgbClr val="F2F5F8"/>
                          </a:solidFill>
                          <a:latin typeface="Arial" pitchFamily="34" charset="0"/>
                          <a:ea typeface="Arial" pitchFamily="34" charset="-122"/>
                          <a:cs typeface="Arial" pitchFamily="34" charset="-120"/>
                        </a:rPr>
                        <a:t>Data-quality exceptions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Medium / </a:t>
                      </a:r>
                      <a:pPr algn="l" indent="0" marL="0">
                        <a:buNone/>
                      </a:pPr>
                      <a:r>
                        <a:rPr lang="en-US" sz="1170" dirty="0">
                          <a:solidFill>
                            <a:srgbClr val="B9C2CD"/>
                          </a:solidFill>
                          <a:latin typeface="Arial" pitchFamily="34" charset="0"/>
                          <a:ea typeface="Arial" pitchFamily="34" charset="-122"/>
                          <a:cs typeface="Arial" pitchFamily="34" charset="-120"/>
                        </a:rPr>
                        <a:t>Medium</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18,420 of 1.31m failed first pass; </a:t>
                      </a:r>
                      <a:pPr algn="l" indent="0" marL="0">
                        <a:buNone/>
                      </a:pPr>
                      <a:r>
                        <a:rPr lang="en-US" sz="1170" dirty="0">
                          <a:solidFill>
                            <a:srgbClr val="B9C2CD"/>
                          </a:solidFill>
                          <a:latin typeface="Arial" pitchFamily="34" charset="0"/>
                          <a:ea typeface="Arial" pitchFamily="34" charset="-122"/>
                          <a:cs typeface="Arial" pitchFamily="34" charset="-120"/>
                        </a:rPr>
                        <a:t>13,270 corrected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Correct remaining exceptions; rehearse </a:t>
                      </a:r>
                      <a:pPr algn="l" indent="0" marL="0">
                        <a:buNone/>
                      </a:pPr>
                      <a:r>
                        <a:rPr lang="en-US" sz="1170" dirty="0">
                          <a:solidFill>
                            <a:srgbClr val="B9C2CD"/>
                          </a:solidFill>
                          <a:latin typeface="Arial" pitchFamily="34" charset="0"/>
                          <a:ea typeface="Arial" pitchFamily="34" charset="-122"/>
                          <a:cs typeface="Arial" pitchFamily="34" charset="-120"/>
                        </a:rPr>
                        <a:t>19 Jul</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Not specified in </a:t>
                      </a:r>
                      <a:pPr algn="l" indent="0" marL="0">
                        <a:buNone/>
                      </a:pPr>
                      <a:r>
                        <a:rPr lang="en-US" sz="1170" dirty="0">
                          <a:solidFill>
                            <a:srgbClr val="B9C2CD"/>
                          </a:solidFill>
                          <a:latin typeface="Arial" pitchFamily="34" charset="0"/>
                          <a:ea typeface="Arial" pitchFamily="34" charset="-122"/>
                          <a:cs typeface="Arial" pitchFamily="34" charset="-120"/>
                        </a:rPr>
                        <a:t>brief</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96AAC3"/>
                      </a:solidFill>
                      <a:prstDash val="solid"/>
                      <a:round/>
                      <a:headEnd type="none" w="med" len="med"/>
                      <a:tailEnd type="none" w="med" len="med"/>
                    </a:lnB>
                  </a:tcPr>
                </a:tc>
              </a:tr>
              <a:tr h="637337">
                <a:tc>
                  <a:txBody>
                    <a:bodyPr/>
                    <a:lstStyle/>
                    <a:p>
                      <a:pPr algn="l" indent="0" marL="0">
                        <a:buNone/>
                      </a:pPr>
                      <a:r>
                        <a:rPr lang="en-US" sz="1170" b="1" dirty="0">
                          <a:solidFill>
                            <a:srgbClr val="F2F5F8"/>
                          </a:solidFill>
                          <a:latin typeface="Arial" pitchFamily="34" charset="0"/>
                          <a:ea typeface="Arial" pitchFamily="34" charset="-122"/>
                          <a:cs typeface="Arial" pitchFamily="34" charset="-120"/>
                        </a:rPr>
                        <a:t>Supervisor coverage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Medium / </a:t>
                      </a:r>
                      <a:pPr algn="l" indent="0" marL="0">
                        <a:buNone/>
                      </a:pPr>
                      <a:r>
                        <a:rPr lang="en-US" sz="1170" dirty="0">
                          <a:solidFill>
                            <a:srgbClr val="B9C2CD"/>
                          </a:solidFill>
                          <a:latin typeface="Arial" pitchFamily="34" charset="0"/>
                          <a:ea typeface="Arial" pitchFamily="34" charset="-122"/>
                          <a:cs typeface="Arial" pitchFamily="34" charset="-120"/>
                        </a:rPr>
                        <a:t>Medium</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14 of 18 Oakport floor champions </a:t>
                      </a:r>
                      <a:pPr algn="l" indent="0" marL="0">
                        <a:buNone/>
                      </a:pPr>
                      <a:r>
                        <a:rPr lang="en-US" sz="1170" dirty="0">
                          <a:solidFill>
                            <a:srgbClr val="B9C2CD"/>
                          </a:solidFill>
                          <a:latin typeface="Arial" pitchFamily="34" charset="0"/>
                          <a:ea typeface="Arial" pitchFamily="34" charset="-122"/>
                          <a:cs typeface="Arial" pitchFamily="34" charset="-120"/>
                        </a:rPr>
                        <a:t>certified</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Certify four remaining champions by 23 </a:t>
                      </a:r>
                      <a:pPr algn="l" indent="0" marL="0">
                        <a:buNone/>
                      </a:pPr>
                      <a:r>
                        <a:rPr lang="en-US" sz="1170" dirty="0">
                          <a:solidFill>
                            <a:srgbClr val="B9C2CD"/>
                          </a:solidFill>
                          <a:latin typeface="Arial" pitchFamily="34" charset="0"/>
                          <a:ea typeface="Arial" pitchFamily="34" charset="-122"/>
                          <a:cs typeface="Arial" pitchFamily="34" charset="-120"/>
                        </a:rPr>
                        <a:t>Jul</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170" dirty="0">
                          <a:solidFill>
                            <a:srgbClr val="B9C2CD"/>
                          </a:solidFill>
                          <a:latin typeface="Arial" pitchFamily="34" charset="0"/>
                          <a:ea typeface="Arial" pitchFamily="34" charset="-122"/>
                          <a:cs typeface="Arial" pitchFamily="34" charset="-120"/>
                        </a:rPr>
                        <a:t>Not specified in </a:t>
                      </a:r>
                      <a:pPr algn="l" indent="0" marL="0">
                        <a:buNone/>
                      </a:pPr>
                      <a:r>
                        <a:rPr lang="en-US" sz="1170" dirty="0">
                          <a:solidFill>
                            <a:srgbClr val="B9C2CD"/>
                          </a:solidFill>
                          <a:latin typeface="Arial" pitchFamily="34" charset="0"/>
                          <a:ea typeface="Arial" pitchFamily="34" charset="-122"/>
                          <a:cs typeface="Arial" pitchFamily="34" charset="-120"/>
                        </a:rPr>
                        <a:t>brief</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r>
            </a:tbl>
          </a:graphicData>
        </a:graphic>
      </p:graphicFrame>
      <p:sp>
        <p:nvSpPr>
          <p:cNvPr id="9" name="Text 5"/>
          <p:cNvSpPr/>
          <p:nvPr/>
        </p:nvSpPr>
        <p:spPr>
          <a:xfrm>
            <a:off x="685800" y="513893"/>
            <a:ext cx="1448410"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08</a:t>
            </a:r>
            <a:pPr algn="l" indent="0" marL="0">
              <a:buNone/>
            </a:pPr>
            <a:r>
              <a:rPr lang="en-US" sz="900" spc="90" kern="0" dirty="0">
                <a:solidFill>
                  <a:srgbClr val="88929C"/>
                </a:solidFill>
                <a:latin typeface="Arial" pitchFamily="34" charset="0"/>
                <a:ea typeface="Arial" pitchFamily="34" charset="-122"/>
                <a:cs typeface="Arial" pitchFamily="34" charset="-120"/>
              </a:rPr>
              <a:t> RISKS AND ISSUES</a:t>
            </a:r>
            <a:endParaRPr lang="en-US" sz="900" dirty="0"/>
          </a:p>
        </p:txBody>
      </p:sp>
      <p:sp>
        <p:nvSpPr>
          <p:cNvPr id="10" name="Text 6"/>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11" name="Text 7"/>
          <p:cNvSpPr/>
          <p:nvPr/>
        </p:nvSpPr>
        <p:spPr>
          <a:xfrm>
            <a:off x="685800" y="822960"/>
            <a:ext cx="8603590" cy="401422"/>
          </a:xfrm>
          <a:prstGeom prst="rect">
            <a:avLst/>
          </a:prstGeom>
          <a:noFill/>
          <a:ln/>
        </p:spPr>
        <p:txBody>
          <a:bodyPr wrap="none" lIns="0" tIns="0" rIns="0" bIns="0" rtlCol="0" anchor="t"/>
          <a:lstStyle/>
          <a:p>
            <a:pPr algn="l" indent="0" marL="0">
              <a:buNone/>
            </a:pPr>
            <a:r>
              <a:rPr lang="en-US" sz="2470" b="1" spc="-49" kern="0" dirty="0">
                <a:solidFill>
                  <a:srgbClr val="F2F5F8"/>
                </a:solidFill>
                <a:latin typeface="Arial" pitchFamily="34" charset="0"/>
                <a:ea typeface="Arial" pitchFamily="34" charset="-122"/>
                <a:cs typeface="Arial" pitchFamily="34" charset="-120"/>
              </a:rPr>
              <a:t>Integration is the quantified threat; ownership gaps remain</a:t>
            </a:r>
            <a:endParaRPr lang="en-US" sz="2470" dirty="0"/>
          </a:p>
        </p:txBody>
      </p:sp>
      <p:sp>
        <p:nvSpPr>
          <p:cNvPr id="12" name="Text 8"/>
          <p:cNvSpPr/>
          <p:nvPr/>
        </p:nvSpPr>
        <p:spPr>
          <a:xfrm>
            <a:off x="908914" y="4860036"/>
            <a:ext cx="1043330" cy="126187"/>
          </a:xfrm>
          <a:prstGeom prst="rect">
            <a:avLst/>
          </a:prstGeom>
          <a:noFill/>
          <a:ln/>
        </p:spPr>
        <p:txBody>
          <a:bodyPr wrap="none" lIns="0" tIns="0" rIns="0" bIns="0" rtlCol="0" anchor="t"/>
          <a:lstStyle/>
          <a:p>
            <a:pPr algn="l" indent="0" marL="0">
              <a:buNone/>
            </a:pPr>
            <a:r>
              <a:rPr lang="en-US" sz="720" b="1" spc="86" kern="0" dirty="0">
                <a:solidFill>
                  <a:srgbClr val="88929C"/>
                </a:solidFill>
                <a:latin typeface="Arial" pitchFamily="34" charset="0"/>
                <a:ea typeface="Arial" pitchFamily="34" charset="-122"/>
                <a:cs typeface="Arial" pitchFamily="34" charset="-120"/>
              </a:rPr>
              <a:t>GOVERNANCE GAP</a:t>
            </a:r>
            <a:endParaRPr lang="en-US" sz="720" dirty="0"/>
          </a:p>
        </p:txBody>
      </p:sp>
      <p:sp>
        <p:nvSpPr>
          <p:cNvPr id="13" name="Text 9"/>
          <p:cNvSpPr/>
          <p:nvPr/>
        </p:nvSpPr>
        <p:spPr>
          <a:xfrm>
            <a:off x="908914" y="5058461"/>
            <a:ext cx="10361066" cy="428854"/>
          </a:xfrm>
          <a:prstGeom prst="rect">
            <a:avLst/>
          </a:prstGeom>
          <a:noFill/>
          <a:ln/>
        </p:spPr>
        <p:txBody>
          <a:bodyPr wrap="none" lIns="0" tIns="0" rIns="0" bIns="0" rtlCol="0" anchor="t"/>
          <a:lstStyle/>
          <a:p>
            <a:pPr algn="l" indent="0" marL="0">
              <a:lnSpc>
                <a:spcPts val="2020"/>
              </a:lnSpc>
              <a:buNone/>
            </a:pPr>
            <a:r>
              <a:rPr lang="en-US" sz="1170" dirty="0">
                <a:solidFill>
                  <a:srgbClr val="B9C2CD"/>
                </a:solidFill>
                <a:latin typeface="Arial" pitchFamily="34" charset="0"/>
                <a:ea typeface="Arial" pitchFamily="34" charset="-122"/>
                <a:cs typeface="Arial" pitchFamily="34" charset="-120"/>
              </a:rPr>
              <a:t>The supplied evidence names only the integration-risk owner. The sponsor should confirm accountable owners for the other three risks when the revised</a:t>
            </a:r>
            <a:endParaRPr lang="en-US" sz="1170" dirty="0"/>
          </a:p>
          <a:p>
            <a:pPr algn="l" indent="0" marL="0">
              <a:lnSpc>
                <a:spcPts val="2020"/>
              </a:lnSpc>
              <a:buNone/>
            </a:pPr>
            <a:r>
              <a:rPr lang="en-US" sz="1170" dirty="0">
                <a:solidFill>
                  <a:srgbClr val="B9C2CD"/>
                </a:solidFill>
                <a:latin typeface="Arial" pitchFamily="34" charset="0"/>
                <a:ea typeface="Arial" pitchFamily="34" charset="-122"/>
                <a:cs typeface="Arial" pitchFamily="34" charset="-120"/>
              </a:rPr>
              <a:t>integrated plan is published.</a:t>
            </a:r>
            <a:endParaRPr lang="en-US" sz="1170" dirty="0"/>
          </a:p>
        </p:txBody>
      </p:sp>
      <p:sp>
        <p:nvSpPr>
          <p:cNvPr id="14" name="Text 10"/>
          <p:cNvSpPr/>
          <p:nvPr/>
        </p:nvSpPr>
        <p:spPr>
          <a:xfrm>
            <a:off x="685800" y="5802782"/>
            <a:ext cx="4947818" cy="134417"/>
          </a:xfrm>
          <a:prstGeom prst="rect">
            <a:avLst/>
          </a:prstGeom>
          <a:noFill/>
          <a:ln/>
        </p:spPr>
        <p:txBody>
          <a:bodyPr wrap="none" lIns="0" tIns="0" rIns="0" bIns="0" rtlCol="0" anchor="t"/>
          <a:lstStyle/>
          <a:p>
            <a:pPr algn="l" indent="0" marL="0">
              <a:buNone/>
            </a:pPr>
            <a:r>
              <a:rPr lang="en-US" sz="780" spc="23" kern="0" dirty="0">
                <a:solidFill>
                  <a:srgbClr val="6A757F"/>
                </a:solidFill>
                <a:latin typeface="Consolas" pitchFamily="34" charset="0"/>
                <a:ea typeface="Consolas" pitchFamily="34" charset="-122"/>
                <a:cs typeface="Consolas" pitchFamily="34" charset="-120"/>
              </a:rPr>
              <a:t>Source: user brief. Missing owners are shown explicitly rather than inferred.</a:t>
            </a:r>
            <a:endParaRPr lang="en-US" sz="780" dirty="0"/>
          </a:p>
        </p:txBody>
      </p:sp>
      <p:sp>
        <p:nvSpPr>
          <p:cNvPr id="15" name="Text 11"/>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08 / 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Shape 0"/>
          <p:cNvSpPr/>
          <p:nvPr/>
        </p:nvSpPr>
        <p:spPr>
          <a:xfrm>
            <a:off x="685800" y="1509674"/>
            <a:ext cx="10820095" cy="9510"/>
          </a:xfrm>
          <a:prstGeom prst="rect">
            <a:avLst/>
          </a:prstGeom>
          <a:solidFill>
            <a:srgbClr val="96AAC3">
              <a:alpha val="18000"/>
            </a:srgbClr>
          </a:solidFill>
          <a:ln/>
        </p:spPr>
      </p:sp>
      <p:sp>
        <p:nvSpPr>
          <p:cNvPr id="4" name="Shape 1"/>
          <p:cNvSpPr/>
          <p:nvPr/>
        </p:nvSpPr>
        <p:spPr>
          <a:xfrm>
            <a:off x="685800" y="1481328"/>
            <a:ext cx="513893" cy="28346"/>
          </a:xfrm>
          <a:prstGeom prst="rect">
            <a:avLst/>
          </a:prstGeom>
          <a:solidFill>
            <a:srgbClr val="5AA0E0"/>
          </a:solidFill>
          <a:ln/>
        </p:spPr>
      </p:sp>
      <p:sp>
        <p:nvSpPr>
          <p:cNvPr id="5" name="Shape 2"/>
          <p:cNvSpPr/>
          <p:nvPr/>
        </p:nvSpPr>
        <p:spPr>
          <a:xfrm>
            <a:off x="685800" y="1748333"/>
            <a:ext cx="5210251" cy="2476195"/>
          </a:xfrm>
          <a:prstGeom prst="roundRect">
            <a:avLst>
              <a:gd name="adj" fmla="val 6167"/>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6" name="Shape 3"/>
          <p:cNvSpPr/>
          <p:nvPr/>
        </p:nvSpPr>
        <p:spPr>
          <a:xfrm>
            <a:off x="6295644" y="1748333"/>
            <a:ext cx="5210251" cy="2476195"/>
          </a:xfrm>
          <a:prstGeom prst="roundRect">
            <a:avLst>
              <a:gd name="adj" fmla="val 6167"/>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7" name="Shape 4"/>
          <p:cNvSpPr/>
          <p:nvPr/>
        </p:nvSpPr>
        <p:spPr>
          <a:xfrm>
            <a:off x="685800" y="4453128"/>
            <a:ext cx="10820095" cy="1338682"/>
          </a:xfrm>
          <a:prstGeom prst="roundRect">
            <a:avLst>
              <a:gd name="adj" fmla="val 11407"/>
            </a:avLst>
          </a:prstGeom>
          <a:solidFill>
            <a:srgbClr val="F2F5F8">
              <a:alpha val="6000"/>
            </a:srgbClr>
          </a:solidFill>
          <a:ln w="9525">
            <a:solidFill>
              <a:srgbClr val="96AAC3">
                <a:alpha val="18000"/>
              </a:srgbClr>
            </a:solidFill>
            <a:prstDash val="solid"/>
          </a:ln>
          <a:effectLst>
            <a:outerShdw sx="100000" sy="100000" kx="0" ky="0" algn="bl" rotWithShape="0" blurRad="209550" dist="95250" dir="5400000">
              <a:srgbClr val="000000">
                <a:alpha val="12000"/>
              </a:srgbClr>
            </a:outerShdw>
          </a:effectLst>
        </p:spPr>
      </p:sp>
      <p:sp>
        <p:nvSpPr>
          <p:cNvPr id="8" name="Shape 5"/>
          <p:cNvSpPr/>
          <p:nvPr/>
        </p:nvSpPr>
        <p:spPr>
          <a:xfrm>
            <a:off x="685800" y="4605833"/>
            <a:ext cx="57150" cy="1034369"/>
          </a:xfrm>
          <a:prstGeom prst="rect">
            <a:avLst/>
          </a:prstGeom>
          <a:solidFill>
            <a:srgbClr val="5AA0E0"/>
          </a:solidFill>
          <a:ln/>
        </p:spPr>
      </p:sp>
      <p:sp>
        <p:nvSpPr>
          <p:cNvPr id="9" name="Shape 6"/>
          <p:cNvSpPr/>
          <p:nvPr/>
        </p:nvSpPr>
        <p:spPr>
          <a:xfrm>
            <a:off x="685800" y="6162142"/>
            <a:ext cx="10820095" cy="9510"/>
          </a:xfrm>
          <a:prstGeom prst="rect">
            <a:avLst/>
          </a:prstGeom>
          <a:solidFill>
            <a:srgbClr val="96AAC3">
              <a:alpha val="18000"/>
            </a:srgbClr>
          </a:solidFill>
          <a:ln/>
        </p:spPr>
      </p:sp>
      <p:sp>
        <p:nvSpPr>
          <p:cNvPr id="10" name="Text 7"/>
          <p:cNvSpPr/>
          <p:nvPr/>
        </p:nvSpPr>
        <p:spPr>
          <a:xfrm>
            <a:off x="685800" y="513893"/>
            <a:ext cx="1304849" cy="161849"/>
          </a:xfrm>
          <a:prstGeom prst="rect">
            <a:avLst/>
          </a:prstGeom>
          <a:noFill/>
          <a:ln/>
        </p:spPr>
        <p:txBody>
          <a:bodyPr wrap="none" lIns="0" tIns="0" rIns="0" bIns="0" rtlCol="0" anchor="t"/>
          <a:lstStyle/>
          <a:p>
            <a:pPr algn="l" indent="0" marL="0">
              <a:buNone/>
            </a:pPr>
            <a:r>
              <a:rPr lang="en-US" sz="900" b="1" spc="90" kern="0" dirty="0">
                <a:solidFill>
                  <a:srgbClr val="B9C2CD"/>
                </a:solidFill>
                <a:latin typeface="Arial" pitchFamily="34" charset="0"/>
                <a:ea typeface="Arial" pitchFamily="34" charset="-122"/>
                <a:cs typeface="Arial" pitchFamily="34" charset="-120"/>
              </a:rPr>
              <a:t>09</a:t>
            </a:r>
            <a:pPr algn="l" indent="0" marL="0">
              <a:buNone/>
            </a:pPr>
            <a:r>
              <a:rPr lang="en-US" sz="900" spc="90" kern="0" dirty="0">
                <a:solidFill>
                  <a:srgbClr val="88929C"/>
                </a:solidFill>
                <a:latin typeface="Arial" pitchFamily="34" charset="0"/>
                <a:ea typeface="Arial" pitchFamily="34" charset="-122"/>
                <a:cs typeface="Arial" pitchFamily="34" charset="-120"/>
              </a:rPr>
              <a:t> RECOVERY PLAN</a:t>
            </a:r>
            <a:endParaRPr lang="en-US" sz="900" dirty="0"/>
          </a:p>
        </p:txBody>
      </p:sp>
      <p:sp>
        <p:nvSpPr>
          <p:cNvPr id="11" name="Text 8"/>
          <p:cNvSpPr/>
          <p:nvPr/>
        </p:nvSpPr>
        <p:spPr>
          <a:xfrm>
            <a:off x="10530230" y="513893"/>
            <a:ext cx="1004926" cy="161849"/>
          </a:xfrm>
          <a:prstGeom prst="rect">
            <a:avLst/>
          </a:prstGeom>
          <a:noFill/>
          <a:ln/>
        </p:spPr>
        <p:txBody>
          <a:bodyPr wrap="none" lIns="0" tIns="0" rIns="0" bIns="0" rtlCol="0" anchor="t"/>
          <a:lstStyle/>
          <a:p>
            <a:pPr algn="l" indent="0" marL="0">
              <a:buNone/>
            </a:pPr>
            <a:r>
              <a:rPr lang="en-US" sz="900" b="1" spc="36" kern="0" dirty="0">
                <a:solidFill>
                  <a:srgbClr val="F2F5F8"/>
                </a:solidFill>
                <a:latin typeface="Arial" pitchFamily="34" charset="0"/>
                <a:ea typeface="Arial" pitchFamily="34" charset="-122"/>
                <a:cs typeface="Arial" pitchFamily="34" charset="-120"/>
              </a:rPr>
              <a:t>DECISION DECK</a:t>
            </a:r>
            <a:endParaRPr lang="en-US" sz="900" dirty="0"/>
          </a:p>
        </p:txBody>
      </p:sp>
      <p:sp>
        <p:nvSpPr>
          <p:cNvPr id="12" name="Text 9"/>
          <p:cNvSpPr/>
          <p:nvPr/>
        </p:nvSpPr>
        <p:spPr>
          <a:xfrm>
            <a:off x="685800" y="941832"/>
            <a:ext cx="6271870" cy="462686"/>
          </a:xfrm>
          <a:prstGeom prst="rect">
            <a:avLst/>
          </a:prstGeom>
          <a:noFill/>
          <a:ln/>
        </p:spPr>
        <p:txBody>
          <a:bodyPr wrap="none" lIns="0" tIns="0" rIns="0" bIns="0" rtlCol="0" anchor="t"/>
          <a:lstStyle/>
          <a:p>
            <a:pPr algn="l" indent="0" marL="0">
              <a:buNone/>
            </a:pPr>
            <a:r>
              <a:rPr lang="en-US" sz="2850" b="1" spc="-57" kern="0" dirty="0">
                <a:solidFill>
                  <a:srgbClr val="F2F5F8"/>
                </a:solidFill>
                <a:latin typeface="Arial" pitchFamily="34" charset="0"/>
                <a:ea typeface="Arial" pitchFamily="34" charset="-122"/>
                <a:cs typeface="Arial" pitchFamily="34" charset="-120"/>
              </a:rPr>
              <a:t>Two decisions are required this week</a:t>
            </a:r>
            <a:endParaRPr lang="en-US" sz="2850" dirty="0"/>
          </a:p>
        </p:txBody>
      </p:sp>
      <p:sp>
        <p:nvSpPr>
          <p:cNvPr id="13" name="Text 10"/>
          <p:cNvSpPr/>
          <p:nvPr/>
        </p:nvSpPr>
        <p:spPr>
          <a:xfrm>
            <a:off x="981151" y="2040026"/>
            <a:ext cx="579730" cy="637337"/>
          </a:xfrm>
          <a:prstGeom prst="rect">
            <a:avLst/>
          </a:prstGeom>
          <a:noFill/>
          <a:ln/>
        </p:spPr>
        <p:txBody>
          <a:bodyPr wrap="none" lIns="0" tIns="0" rIns="0" bIns="0" rtlCol="0" anchor="t"/>
          <a:lstStyle/>
          <a:p>
            <a:pPr algn="l" indent="0" marL="0">
              <a:buNone/>
            </a:pPr>
            <a:r>
              <a:rPr lang="en-US" sz="3900" b="1" dirty="0">
                <a:solidFill>
                  <a:srgbClr val="5AA0E0"/>
                </a:solidFill>
                <a:latin typeface="Arial" pitchFamily="34" charset="0"/>
                <a:ea typeface="Arial" pitchFamily="34" charset="-122"/>
                <a:cs typeface="Arial" pitchFamily="34" charset="-120"/>
              </a:rPr>
              <a:t>01</a:t>
            </a:r>
            <a:endParaRPr lang="en-US" sz="3900" dirty="0"/>
          </a:p>
        </p:txBody>
      </p:sp>
      <p:sp>
        <p:nvSpPr>
          <p:cNvPr id="14" name="Text 11"/>
          <p:cNvSpPr/>
          <p:nvPr/>
        </p:nvSpPr>
        <p:spPr>
          <a:xfrm>
            <a:off x="1703527" y="2024482"/>
            <a:ext cx="754380"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DECISION 1</a:t>
            </a:r>
            <a:endParaRPr lang="en-US" sz="820" dirty="0"/>
          </a:p>
        </p:txBody>
      </p:sp>
      <p:sp>
        <p:nvSpPr>
          <p:cNvPr id="15" name="Text 12"/>
          <p:cNvSpPr/>
          <p:nvPr/>
        </p:nvSpPr>
        <p:spPr>
          <a:xfrm>
            <a:off x="1703527" y="2281428"/>
            <a:ext cx="990295" cy="288036"/>
          </a:xfrm>
          <a:prstGeom prst="rect">
            <a:avLst/>
          </a:prstGeom>
          <a:noFill/>
          <a:ln/>
        </p:spPr>
        <p:txBody>
          <a:bodyPr wrap="none" lIns="0" tIns="0" rIns="0" bIns="0" rtlCol="0" anchor="t"/>
          <a:lstStyle/>
          <a:p>
            <a:pPr algn="l" indent="0" marL="0">
              <a:buNone/>
            </a:pPr>
            <a:r>
              <a:rPr lang="en-US" sz="1800" dirty="0">
                <a:solidFill>
                  <a:srgbClr val="F2F5F8"/>
                </a:solidFill>
                <a:latin typeface="Arial" pitchFamily="34" charset="0"/>
                <a:ea typeface="Arial" pitchFamily="34" charset="-122"/>
                <a:cs typeface="Arial" pitchFamily="34" charset="-120"/>
              </a:rPr>
              <a:t>By 3 July</a:t>
            </a:r>
            <a:endParaRPr lang="en-US" sz="1800" dirty="0"/>
          </a:p>
        </p:txBody>
      </p:sp>
      <p:sp>
        <p:nvSpPr>
          <p:cNvPr id="16" name="Text 13"/>
          <p:cNvSpPr/>
          <p:nvPr/>
        </p:nvSpPr>
        <p:spPr>
          <a:xfrm>
            <a:off x="981151" y="2855671"/>
            <a:ext cx="3695090" cy="595274"/>
          </a:xfrm>
          <a:prstGeom prst="rect">
            <a:avLst/>
          </a:prstGeom>
          <a:noFill/>
          <a:ln/>
        </p:spPr>
        <p:txBody>
          <a:bodyPr wrap="none" lIns="0" tIns="0" rIns="0" bIns="0" rtlCol="0" anchor="t"/>
          <a:lstStyle/>
          <a:p>
            <a:pPr algn="l" indent="0" marL="0">
              <a:lnSpc>
                <a:spcPts val="2390"/>
              </a:lnSpc>
              <a:buNone/>
            </a:pPr>
            <a:r>
              <a:rPr lang="en-US" sz="1650" dirty="0">
                <a:solidFill>
                  <a:srgbClr val="B9C2CD"/>
                </a:solidFill>
                <a:latin typeface="Arial" pitchFamily="34" charset="0"/>
                <a:ea typeface="Arial" pitchFamily="34" charset="-122"/>
                <a:cs typeface="Arial" pitchFamily="34" charset="-120"/>
              </a:rPr>
              <a:t>Authorize </a:t>
            </a:r>
            <a:pPr algn="l" indent="0" marL="0">
              <a:lnSpc>
                <a:spcPts val="2390"/>
              </a:lnSpc>
              <a:buNone/>
            </a:pPr>
            <a:r>
              <a:rPr lang="en-US" sz="1650" b="1" dirty="0">
                <a:solidFill>
                  <a:srgbClr val="B9C2CD"/>
                </a:solidFill>
                <a:latin typeface="Arial" pitchFamily="34" charset="0"/>
                <a:ea typeface="Arial" pitchFamily="34" charset="-122"/>
                <a:cs typeface="Arial" pitchFamily="34" charset="-120"/>
              </a:rPr>
              <a:t>€0.22m contingency</a:t>
            </a:r>
            <a:pPr algn="l" indent="0" marL="0">
              <a:lnSpc>
                <a:spcPts val="2390"/>
              </a:lnSpc>
              <a:buNone/>
            </a:pPr>
            <a:r>
              <a:rPr lang="en-US" sz="1650" dirty="0">
                <a:solidFill>
                  <a:srgbClr val="B9C2CD"/>
                </a:solidFill>
                <a:latin typeface="Arial" pitchFamily="34" charset="0"/>
                <a:ea typeface="Arial" pitchFamily="34" charset="-122"/>
                <a:cs typeface="Arial" pitchFamily="34" charset="-120"/>
              </a:rPr>
              <a:t> for the</a:t>
            </a:r>
            <a:endParaRPr lang="en-US" sz="1650" dirty="0"/>
          </a:p>
          <a:p>
            <a:pPr algn="l" indent="0" marL="0">
              <a:lnSpc>
                <a:spcPts val="2390"/>
              </a:lnSpc>
              <a:buNone/>
            </a:pPr>
            <a:r>
              <a:rPr lang="en-US" sz="1650" dirty="0">
                <a:solidFill>
                  <a:srgbClr val="B9C2CD"/>
                </a:solidFill>
                <a:latin typeface="Arial" pitchFamily="34" charset="0"/>
                <a:ea typeface="Arial" pitchFamily="34" charset="-122"/>
                <a:cs typeface="Arial" pitchFamily="34" charset="-120"/>
              </a:rPr>
              <a:t>integration recovery team.</a:t>
            </a:r>
            <a:endParaRPr lang="en-US" sz="1650" dirty="0"/>
          </a:p>
        </p:txBody>
      </p:sp>
      <p:sp>
        <p:nvSpPr>
          <p:cNvPr id="17" name="Text 14"/>
          <p:cNvSpPr/>
          <p:nvPr/>
        </p:nvSpPr>
        <p:spPr>
          <a:xfrm>
            <a:off x="6590995" y="2040026"/>
            <a:ext cx="579730" cy="637337"/>
          </a:xfrm>
          <a:prstGeom prst="rect">
            <a:avLst/>
          </a:prstGeom>
          <a:noFill/>
          <a:ln/>
        </p:spPr>
        <p:txBody>
          <a:bodyPr wrap="none" lIns="0" tIns="0" rIns="0" bIns="0" rtlCol="0" anchor="t"/>
          <a:lstStyle/>
          <a:p>
            <a:pPr algn="l" indent="0" marL="0">
              <a:buNone/>
            </a:pPr>
            <a:r>
              <a:rPr lang="en-US" sz="3900" b="1" dirty="0">
                <a:solidFill>
                  <a:srgbClr val="5AA0E0"/>
                </a:solidFill>
                <a:latin typeface="Arial" pitchFamily="34" charset="0"/>
                <a:ea typeface="Arial" pitchFamily="34" charset="-122"/>
                <a:cs typeface="Arial" pitchFamily="34" charset="-120"/>
              </a:rPr>
              <a:t>02</a:t>
            </a:r>
            <a:endParaRPr lang="en-US" sz="3900" dirty="0"/>
          </a:p>
        </p:txBody>
      </p:sp>
      <p:sp>
        <p:nvSpPr>
          <p:cNvPr id="18" name="Text 15"/>
          <p:cNvSpPr/>
          <p:nvPr/>
        </p:nvSpPr>
        <p:spPr>
          <a:xfrm>
            <a:off x="7313371" y="2024482"/>
            <a:ext cx="754380"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DECISION 2</a:t>
            </a:r>
            <a:endParaRPr lang="en-US" sz="820" dirty="0"/>
          </a:p>
        </p:txBody>
      </p:sp>
      <p:sp>
        <p:nvSpPr>
          <p:cNvPr id="19" name="Text 16"/>
          <p:cNvSpPr/>
          <p:nvPr/>
        </p:nvSpPr>
        <p:spPr>
          <a:xfrm>
            <a:off x="7313371" y="2281428"/>
            <a:ext cx="990295" cy="288036"/>
          </a:xfrm>
          <a:prstGeom prst="rect">
            <a:avLst/>
          </a:prstGeom>
          <a:noFill/>
          <a:ln/>
        </p:spPr>
        <p:txBody>
          <a:bodyPr wrap="none" lIns="0" tIns="0" rIns="0" bIns="0" rtlCol="0" anchor="t"/>
          <a:lstStyle/>
          <a:p>
            <a:pPr algn="l" indent="0" marL="0">
              <a:buNone/>
            </a:pPr>
            <a:r>
              <a:rPr lang="en-US" sz="1800" dirty="0">
                <a:solidFill>
                  <a:srgbClr val="F2F5F8"/>
                </a:solidFill>
                <a:latin typeface="Arial" pitchFamily="34" charset="0"/>
                <a:ea typeface="Arial" pitchFamily="34" charset="-122"/>
                <a:cs typeface="Arial" pitchFamily="34" charset="-120"/>
              </a:rPr>
              <a:t>By 5 July</a:t>
            </a:r>
            <a:endParaRPr lang="en-US" sz="1800" dirty="0"/>
          </a:p>
        </p:txBody>
      </p:sp>
      <p:sp>
        <p:nvSpPr>
          <p:cNvPr id="20" name="Text 17"/>
          <p:cNvSpPr/>
          <p:nvPr/>
        </p:nvSpPr>
        <p:spPr>
          <a:xfrm>
            <a:off x="6590995" y="2855671"/>
            <a:ext cx="4694530" cy="923544"/>
          </a:xfrm>
          <a:prstGeom prst="rect">
            <a:avLst/>
          </a:prstGeom>
          <a:noFill/>
          <a:ln/>
        </p:spPr>
        <p:txBody>
          <a:bodyPr wrap="none" lIns="0" tIns="0" rIns="0" bIns="0" rtlCol="0" anchor="t"/>
          <a:lstStyle/>
          <a:p>
            <a:pPr algn="l" indent="0" marL="0">
              <a:lnSpc>
                <a:spcPts val="2390"/>
              </a:lnSpc>
              <a:buNone/>
            </a:pPr>
            <a:r>
              <a:rPr lang="en-US" sz="1650" dirty="0">
                <a:solidFill>
                  <a:srgbClr val="B9C2CD"/>
                </a:solidFill>
                <a:latin typeface="Arial" pitchFamily="34" charset="0"/>
                <a:ea typeface="Arial" pitchFamily="34" charset="-122"/>
                <a:cs typeface="Arial" pitchFamily="34" charset="-120"/>
              </a:rPr>
              <a:t>Approve Oakport's move from </a:t>
            </a:r>
            <a:pPr algn="l" indent="0" marL="0">
              <a:lnSpc>
                <a:spcPts val="2390"/>
              </a:lnSpc>
              <a:buNone/>
            </a:pPr>
            <a:r>
              <a:rPr lang="en-US" sz="1650" b="1" dirty="0">
                <a:solidFill>
                  <a:srgbClr val="B9C2CD"/>
                </a:solidFill>
                <a:latin typeface="Arial" pitchFamily="34" charset="0"/>
                <a:ea typeface="Arial" pitchFamily="34" charset="-122"/>
                <a:cs typeface="Arial" pitchFamily="34" charset="-120"/>
              </a:rPr>
              <a:t>9 August to 30</a:t>
            </a:r>
            <a:endParaRPr lang="en-US" sz="1650" dirty="0"/>
          </a:p>
          <a:p>
            <a:pPr algn="l" indent="0" marL="0">
              <a:lnSpc>
                <a:spcPts val="2390"/>
              </a:lnSpc>
              <a:buNone/>
            </a:pPr>
            <a:r>
              <a:rPr lang="en-US" sz="1650" b="1" dirty="0">
                <a:solidFill>
                  <a:srgbClr val="B9C2CD"/>
                </a:solidFill>
                <a:latin typeface="Arial" pitchFamily="34" charset="0"/>
                <a:ea typeface="Arial" pitchFamily="34" charset="-122"/>
                <a:cs typeface="Arial" pitchFamily="34" charset="-120"/>
              </a:rPr>
              <a:t>August</a:t>
            </a:r>
            <a:pPr algn="l" indent="0" marL="0">
              <a:lnSpc>
                <a:spcPts val="2390"/>
              </a:lnSpc>
              <a:buNone/>
            </a:pPr>
            <a:r>
              <a:rPr lang="en-US" sz="1650" dirty="0">
                <a:solidFill>
                  <a:srgbClr val="B9C2CD"/>
                </a:solidFill>
                <a:latin typeface="Arial" pitchFamily="34" charset="0"/>
                <a:ea typeface="Arial" pitchFamily="34" charset="-122"/>
                <a:cs typeface="Arial" pitchFamily="34" charset="-120"/>
              </a:rPr>
              <a:t> and the downstream dates already in the</a:t>
            </a:r>
            <a:endParaRPr lang="en-US" sz="1650" dirty="0"/>
          </a:p>
          <a:p>
            <a:pPr algn="l" indent="0" marL="0">
              <a:lnSpc>
                <a:spcPts val="2390"/>
              </a:lnSpc>
              <a:buNone/>
            </a:pPr>
            <a:r>
              <a:rPr lang="en-US" sz="1650" dirty="0">
                <a:solidFill>
                  <a:srgbClr val="B9C2CD"/>
                </a:solidFill>
                <a:latin typeface="Arial" pitchFamily="34" charset="0"/>
                <a:ea typeface="Arial" pitchFamily="34" charset="-122"/>
                <a:cs typeface="Arial" pitchFamily="34" charset="-120"/>
              </a:rPr>
              <a:t>deck.</a:t>
            </a:r>
            <a:endParaRPr lang="en-US" sz="1650" dirty="0"/>
          </a:p>
        </p:txBody>
      </p:sp>
      <p:sp>
        <p:nvSpPr>
          <p:cNvPr id="21" name="Text 18"/>
          <p:cNvSpPr/>
          <p:nvPr/>
        </p:nvSpPr>
        <p:spPr>
          <a:xfrm>
            <a:off x="1009498" y="4672584"/>
            <a:ext cx="989381" cy="142646"/>
          </a:xfrm>
          <a:prstGeom prst="rect">
            <a:avLst/>
          </a:prstGeom>
          <a:noFill/>
          <a:ln/>
        </p:spPr>
        <p:txBody>
          <a:bodyPr wrap="none" lIns="0" tIns="0" rIns="0" bIns="0" rtlCol="0" anchor="t"/>
          <a:lstStyle/>
          <a:p>
            <a:pPr algn="l" indent="0" marL="0">
              <a:buNone/>
            </a:pPr>
            <a:r>
              <a:rPr lang="en-US" sz="820" b="1" spc="99" kern="0" dirty="0">
                <a:solidFill>
                  <a:srgbClr val="88929C"/>
                </a:solidFill>
                <a:latin typeface="Arial" pitchFamily="34" charset="0"/>
                <a:ea typeface="Arial" pitchFamily="34" charset="-122"/>
                <a:cs typeface="Arial" pitchFamily="34" charset="-120"/>
              </a:rPr>
              <a:t>CONSEQUENCE</a:t>
            </a:r>
            <a:endParaRPr lang="en-US" sz="820" dirty="0"/>
          </a:p>
        </p:txBody>
      </p:sp>
      <p:sp>
        <p:nvSpPr>
          <p:cNvPr id="22" name="Text 19"/>
          <p:cNvSpPr/>
          <p:nvPr/>
        </p:nvSpPr>
        <p:spPr>
          <a:xfrm>
            <a:off x="1009498" y="5005426"/>
            <a:ext cx="9881006" cy="584302"/>
          </a:xfrm>
          <a:prstGeom prst="rect">
            <a:avLst/>
          </a:prstGeom>
          <a:noFill/>
          <a:ln/>
        </p:spPr>
        <p:txBody>
          <a:bodyPr wrap="none" lIns="0" tIns="0" rIns="0" bIns="0" rtlCol="0" anchor="t"/>
          <a:lstStyle/>
          <a:p>
            <a:pPr algn="l" indent="0" marL="0">
              <a:lnSpc>
                <a:spcPts val="2310"/>
              </a:lnSpc>
              <a:buNone/>
            </a:pPr>
            <a:r>
              <a:rPr lang="en-US" sz="1650" dirty="0">
                <a:solidFill>
                  <a:srgbClr val="B9C2CD"/>
                </a:solidFill>
                <a:latin typeface="Arial" pitchFamily="34" charset="0"/>
                <a:ea typeface="Arial" pitchFamily="34" charset="-122"/>
                <a:cs typeface="Arial" pitchFamily="34" charset="-120"/>
              </a:rPr>
              <a:t>Both decisions preserve the </a:t>
            </a:r>
            <a:pPr algn="l" indent="0" marL="0">
              <a:lnSpc>
                <a:spcPts val="2310"/>
              </a:lnSpc>
              <a:buNone/>
            </a:pPr>
            <a:r>
              <a:rPr lang="en-US" sz="1650" b="1" dirty="0">
                <a:solidFill>
                  <a:srgbClr val="B9C2CD"/>
                </a:solidFill>
                <a:latin typeface="Arial" pitchFamily="34" charset="0"/>
                <a:ea typeface="Arial" pitchFamily="34" charset="-122"/>
                <a:cs typeface="Arial" pitchFamily="34" charset="-120"/>
              </a:rPr>
              <a:t>15 November completion forecast</a:t>
            </a:r>
            <a:pPr algn="l" indent="0" marL="0">
              <a:lnSpc>
                <a:spcPts val="2310"/>
              </a:lnSpc>
              <a:buNone/>
            </a:pPr>
            <a:r>
              <a:rPr lang="en-US" sz="1650" dirty="0">
                <a:solidFill>
                  <a:srgbClr val="B9C2CD"/>
                </a:solidFill>
                <a:latin typeface="Arial" pitchFamily="34" charset="0"/>
                <a:ea typeface="Arial" pitchFamily="34" charset="-122"/>
                <a:cs typeface="Arial" pitchFamily="34" charset="-120"/>
              </a:rPr>
              <a:t> and keep the </a:t>
            </a:r>
            <a:pPr algn="l" indent="0" marL="0">
              <a:lnSpc>
                <a:spcPts val="2310"/>
              </a:lnSpc>
              <a:buNone/>
            </a:pPr>
            <a:r>
              <a:rPr lang="en-US" sz="1650" b="1" dirty="0">
                <a:solidFill>
                  <a:srgbClr val="B9C2CD"/>
                </a:solidFill>
                <a:latin typeface="Arial" pitchFamily="34" charset="0"/>
                <a:ea typeface="Arial" pitchFamily="34" charset="-122"/>
                <a:cs typeface="Arial" pitchFamily="34" charset="-120"/>
              </a:rPr>
              <a:t>€0.62m live annualized</a:t>
            </a:r>
            <a:endParaRPr lang="en-US" sz="1650" dirty="0"/>
          </a:p>
          <a:p>
            <a:pPr algn="l" indent="0" marL="0">
              <a:lnSpc>
                <a:spcPts val="2310"/>
              </a:lnSpc>
              <a:buNone/>
            </a:pPr>
            <a:r>
              <a:rPr lang="en-US" sz="1650" b="1" dirty="0">
                <a:solidFill>
                  <a:srgbClr val="B9C2CD"/>
                </a:solidFill>
                <a:latin typeface="Arial" pitchFamily="34" charset="0"/>
                <a:ea typeface="Arial" pitchFamily="34" charset="-122"/>
                <a:cs typeface="Arial" pitchFamily="34" charset="-120"/>
              </a:rPr>
              <a:t>benefit case</a:t>
            </a:r>
            <a:pPr algn="l" indent="0" marL="0">
              <a:lnSpc>
                <a:spcPts val="2310"/>
              </a:lnSpc>
              <a:buNone/>
            </a:pPr>
            <a:r>
              <a:rPr lang="en-US" sz="1650" dirty="0">
                <a:solidFill>
                  <a:srgbClr val="B9C2CD"/>
                </a:solidFill>
                <a:latin typeface="Arial" pitchFamily="34" charset="0"/>
                <a:ea typeface="Arial" pitchFamily="34" charset="-122"/>
                <a:cs typeface="Arial" pitchFamily="34" charset="-120"/>
              </a:rPr>
              <a:t> achievable.</a:t>
            </a:r>
            <a:endParaRPr lang="en-US" sz="1650" dirty="0"/>
          </a:p>
        </p:txBody>
      </p:sp>
      <p:sp>
        <p:nvSpPr>
          <p:cNvPr id="23" name="Text 20"/>
          <p:cNvSpPr/>
          <p:nvPr/>
        </p:nvSpPr>
        <p:spPr>
          <a:xfrm>
            <a:off x="11069726" y="6305702"/>
            <a:ext cx="464515" cy="152705"/>
          </a:xfrm>
          <a:prstGeom prst="rect">
            <a:avLst/>
          </a:prstGeom>
          <a:noFill/>
          <a:ln/>
        </p:spPr>
        <p:txBody>
          <a:bodyPr wrap="none" lIns="0" tIns="0" rIns="0" bIns="0" rtlCol="0" anchor="t"/>
          <a:lstStyle/>
          <a:p>
            <a:pPr algn="l" indent="0" marL="0">
              <a:buNone/>
            </a:pPr>
            <a:r>
              <a:rPr lang="en-US" sz="900" spc="90" kern="0" dirty="0">
                <a:solidFill>
                  <a:srgbClr val="6A757F"/>
                </a:solidFill>
                <a:latin typeface="Arial" pitchFamily="34" charset="0"/>
                <a:ea typeface="Arial" pitchFamily="34" charset="-122"/>
                <a:cs typeface="Arial" pitchFamily="34" charset="-120"/>
              </a:rPr>
              <a:t>09 / 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rgbClr val="10171F"/>
      </a:dk1>
      <a:lt1>
        <a:srgbClr val="B9C2CD"/>
      </a:lt1>
      <a:dk2>
        <a:srgbClr val="44546A"/>
      </a:dk2>
      <a:lt2>
        <a:srgbClr val="E7E6E6"/>
      </a:lt2>
      <a:accent1>
        <a:srgbClr val="5AA0E0"/>
      </a:accent1>
      <a:accent2>
        <a:srgbClr val="6D7E94"/>
      </a:accent2>
      <a:accent3>
        <a:srgbClr val="A06E1C"/>
      </a:accent3>
      <a:accent4>
        <a:srgbClr val="2F7D4F"/>
      </a:accent4>
      <a:accent5>
        <a:srgbClr val="34D399"/>
      </a:accent5>
      <a:accent6>
        <a:srgbClr val="B3403A"/>
      </a:accent6>
      <a:hlink>
        <a:srgbClr val="5AA0E0"/>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Atlas rollout status — unPaper</dc:title>
  <dc:subject>Project Atlas rollout status — unPaper</dc:subject>
  <dc:creator>unPaper</dc:creator>
  <cp:lastModifiedBy>unPaper</cp:lastModifiedBy>
  <cp:revision>1</cp:revision>
  <dcterms:created xsi:type="dcterms:W3CDTF">2026-09-03T16:58:25Z</dcterms:created>
  <dcterms:modified xsi:type="dcterms:W3CDTF">2026-09-03T16:58:25Z</dcterms:modified>
</cp:coreProperties>
</file>