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1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Revenue €M</c:v>
                </c:pt>
              </c:strCache>
            </c:strRef>
          </c:tx>
          <c:spPr>
            <a:solidFill>
              <a:srgbClr val="7FB3EF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F4F7FB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Sheet1!$A$2:$A$5</c:f>
              <c:multiLvlStrCache>
                <c:ptCount val="4"/>
                <c:lvl>
                  <c:pt idx="0">
                    <c:v>Berlin</c:v>
                  </c:pt>
                  <c:pt idx="1">
                    <c:v>Amsterdam</c:v>
                  </c:pt>
                  <c:pt idx="2">
                    <c:v>Paris</c:v>
                  </c:pt>
                  <c:pt idx="3">
                    <c:v>Copenhagen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3.1</c:v>
                </c:pt>
                <c:pt idx="1">
                  <c:v>2.2</c:v>
                </c:pt>
                <c:pt idx="2">
                  <c:v>1.9</c:v>
                </c:pt>
                <c:pt idx="3">
                  <c:v>1.2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F4F7FB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4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F4F7F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3.5"/>
          <c:min val="0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F4F7F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solidFill>
          <a:srgbClr val="FFFFFF">
            <a:alpha val="0"/>
          </a:srgbClr>
        </a:solidFill>
        <a:ln>
          <a:noFill/>
        </a:ln>
        <a:effectLst/>
      </c:spPr>
    </c:plotArea>
    <c:plotVisOnly val="1"/>
    <c:dispBlanksAs val="span"/>
  </c:chart>
  <c:spPr>
    <a:solidFill>
      <a:srgbClr val="FFFFFF">
        <a:alpha val="0"/>
      </a:srgbClr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Good afternoon. Today we review a solid Q2 with continued momentum across our key markets. We enter H2 with clear initiatives to sustain growth.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exceeded expectations on revenue and improved churn. This sets a strong foundation for our H2 priorities.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Fleet utilization also reached 76%. These metrics reflect disciplined operations and strong demand for our e-bike subscriptions.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Amsterdam and Copenhagen showed exceptional growth. Berlin remains our largest market while Paris continues to stabilize.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bar chart highlights the strong performance in our newer markets. We continue to see healthy expansion across the portfolio.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These three initiatives are our primary growth levers for the second half. All are progressing on schedule.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maintain disciplined execution with clear milestones. This timeline keeps us accountable to the board.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While we face headwinds, our mitigation plans are in place. None currently threaten our full-year trajectory.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are confident in our trajectory. Happy to take any questions from the board.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image" Target="../media/Deck-background-1-image-1.png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">
    <p:bg>
      <p:bgPr>
        <a:solidFill>
          <a:srgbClr val="C4CFD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75336" y="548640"/>
            <a:ext cx="7315017" cy="3429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0D2030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Northwind Mobility</a:t>
            </a:r>
            <a:endParaRPr lang="en-US" sz="1300" dirty="0"/>
          </a:p>
        </p:txBody>
      </p:sp>
      <p:sp>
        <p:nvSpPr>
          <p:cNvPr id="3" name="Shape 1"/>
          <p:cNvSpPr/>
          <p:nvPr/>
        </p:nvSpPr>
        <p:spPr>
          <a:xfrm>
            <a:off x="975336" y="2743200"/>
            <a:ext cx="731502" cy="41148"/>
          </a:xfrm>
          <a:prstGeom prst="rect">
            <a:avLst/>
          </a:prstGeom>
          <a:solidFill>
            <a:srgbClr val="7FB3EF"/>
          </a:solidFill>
          <a:ln/>
        </p:spPr>
      </p:sp>
      <p:sp>
        <p:nvSpPr>
          <p:cNvPr id="4" name="Text 2"/>
          <p:cNvSpPr/>
          <p:nvPr>
            <p:ph idx="102" type="title" hasCustomPrompt="1"/>
          </p:nvPr>
        </p:nvSpPr>
        <p:spPr>
          <a:xfrm>
            <a:off x="975336" y="3017520"/>
            <a:ext cx="9265688" cy="109728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4000" b="1" dirty="0">
                <a:solidFill>
                  <a:srgbClr val="0D2030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defRPr>
            </a:lvl1pPr>
          </a:lstStyle>
          <a:p>
            <a:pPr algn="l" indent="0" marL="0">
              <a:buNone/>
            </a:pPr>
            <a:r>
              <a:rPr lang="en-US" sz="4000" b="1" dirty="0">
                <a:solidFill>
                  <a:srgbClr val="0D2030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Presentation title</a:t>
            </a:r>
            <a:endParaRPr lang="en-US" sz="4000" dirty="0"/>
          </a:p>
        </p:txBody>
      </p:sp>
      <p:sp>
        <p:nvSpPr>
          <p:cNvPr id="5" name="Text 2"/>
          <p:cNvSpPr/>
          <p:nvPr>
            <p:ph idx="103" type="body" hasCustomPrompt="1"/>
          </p:nvPr>
        </p:nvSpPr>
        <p:spPr>
          <a:xfrm>
            <a:off x="975336" y="4251960"/>
            <a:ext cx="8290353" cy="61722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600" dirty="0">
                <a:solidFill>
                  <a:srgbClr val="56667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600" dirty="0">
                <a:solidFill>
                  <a:srgbClr val="56667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Subtitle or date</a:t>
            </a:r>
            <a:endParaRPr lang="en-US" sz="1600" dirty="0"/>
          </a:p>
        </p:txBody>
      </p:sp>
      <p:sp>
        <p:nvSpPr>
          <p:cNvPr id="6" name="Text 2"/>
          <p:cNvSpPr/>
          <p:nvPr/>
        </p:nvSpPr>
        <p:spPr>
          <a:xfrm>
            <a:off x="975336" y="6035040"/>
            <a:ext cx="4876678" cy="3429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56667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June 2026</a:t>
            </a:r>
            <a:endParaRPr lang="en-US" sz="100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(dark)">
    <p:bg>
      <p:bgPr>
        <a:solidFill>
          <a:srgbClr val="0D203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75336" y="548640"/>
            <a:ext cx="7315017" cy="3429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C4CFDD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Northwind Mobility</a:t>
            </a:r>
            <a:endParaRPr lang="en-US" sz="1300" dirty="0"/>
          </a:p>
        </p:txBody>
      </p:sp>
      <p:sp>
        <p:nvSpPr>
          <p:cNvPr id="3" name="Shape 1"/>
          <p:cNvSpPr/>
          <p:nvPr/>
        </p:nvSpPr>
        <p:spPr>
          <a:xfrm>
            <a:off x="975336" y="2743200"/>
            <a:ext cx="731502" cy="41148"/>
          </a:xfrm>
          <a:prstGeom prst="rect">
            <a:avLst/>
          </a:prstGeom>
          <a:solidFill>
            <a:srgbClr val="7FB3EF"/>
          </a:solidFill>
          <a:ln/>
        </p:spPr>
      </p:sp>
      <p:sp>
        <p:nvSpPr>
          <p:cNvPr id="4" name="Text 2"/>
          <p:cNvSpPr/>
          <p:nvPr>
            <p:ph idx="102" type="title" hasCustomPrompt="1"/>
          </p:nvPr>
        </p:nvSpPr>
        <p:spPr>
          <a:xfrm>
            <a:off x="975336" y="3017520"/>
            <a:ext cx="9265688" cy="109728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4000" b="1" dirty="0">
                <a:solidFill>
                  <a:srgbClr val="C4CFDD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defRPr>
            </a:lvl1pPr>
          </a:lstStyle>
          <a:p>
            <a:pPr algn="l" indent="0" marL="0">
              <a:buNone/>
            </a:pPr>
            <a:r>
              <a:rPr lang="en-US" sz="4000" b="1" dirty="0">
                <a:solidFill>
                  <a:srgbClr val="C4CFDD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Presentation title</a:t>
            </a:r>
            <a:endParaRPr lang="en-US" sz="4000" dirty="0"/>
          </a:p>
        </p:txBody>
      </p:sp>
      <p:sp>
        <p:nvSpPr>
          <p:cNvPr id="5" name="Text 2"/>
          <p:cNvSpPr/>
          <p:nvPr>
            <p:ph idx="103" type="body" hasCustomPrompt="1"/>
          </p:nvPr>
        </p:nvSpPr>
        <p:spPr>
          <a:xfrm>
            <a:off x="975336" y="4251960"/>
            <a:ext cx="8290353" cy="61722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600" dirty="0">
                <a:solidFill>
                  <a:srgbClr val="7B899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600" dirty="0">
                <a:solidFill>
                  <a:srgbClr val="7B899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Subtitle or date</a:t>
            </a:r>
            <a:endParaRPr lang="en-US" sz="1600" dirty="0"/>
          </a:p>
        </p:txBody>
      </p:sp>
      <p:sp>
        <p:nvSpPr>
          <p:cNvPr id="6" name="Text 2"/>
          <p:cNvSpPr/>
          <p:nvPr/>
        </p:nvSpPr>
        <p:spPr>
          <a:xfrm>
            <a:off x="975336" y="6035040"/>
            <a:ext cx="4876678" cy="3429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B899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June 2026</a:t>
            </a:r>
            <a:endParaRPr lang="en-US" sz="100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">
    <p:bg>
      <p:bgPr>
        <a:solidFill>
          <a:srgbClr val="C4CFD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75336" y="2125980"/>
            <a:ext cx="731502" cy="41148"/>
          </a:xfrm>
          <a:prstGeom prst="rect">
            <a:avLst/>
          </a:prstGeom>
          <a:solidFill>
            <a:srgbClr val="7FB3EF"/>
          </a:solidFill>
          <a:ln/>
        </p:spPr>
      </p:sp>
      <p:sp>
        <p:nvSpPr>
          <p:cNvPr id="3" name="Text 1"/>
          <p:cNvSpPr/>
          <p:nvPr>
            <p:ph idx="101" type="body" hasCustomPrompt="1"/>
          </p:nvPr>
        </p:nvSpPr>
        <p:spPr>
          <a:xfrm>
            <a:off x="975336" y="2331720"/>
            <a:ext cx="6095848" cy="3429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200" b="1" dirty="0">
                <a:solidFill>
                  <a:srgbClr val="7FB3E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200" b="1" dirty="0">
                <a:solidFill>
                  <a:srgbClr val="7FB3E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SECTION</a:t>
            </a:r>
            <a:endParaRPr lang="en-US" sz="1200" dirty="0"/>
          </a:p>
        </p:txBody>
      </p:sp>
      <p:sp>
        <p:nvSpPr>
          <p:cNvPr id="4" name="Text 1"/>
          <p:cNvSpPr/>
          <p:nvPr>
            <p:ph idx="102" type="title" hasCustomPrompt="1"/>
          </p:nvPr>
        </p:nvSpPr>
        <p:spPr>
          <a:xfrm>
            <a:off x="975336" y="2743200"/>
            <a:ext cx="8778020" cy="123444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3400" b="1" dirty="0">
                <a:solidFill>
                  <a:srgbClr val="0D2030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defRPr>
            </a:lvl1pPr>
          </a:lstStyle>
          <a:p>
            <a:pPr algn="l" indent="0" marL="0">
              <a:buNone/>
            </a:pPr>
            <a:r>
              <a:rPr lang="en-US" sz="3400" b="1" dirty="0">
                <a:solidFill>
                  <a:srgbClr val="0D2030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Section title</a:t>
            </a:r>
            <a:endParaRPr lang="en-US" sz="3400" dirty="0"/>
          </a:p>
        </p:txBody>
      </p:sp>
      <p:sp>
        <p:nvSpPr>
          <p:cNvPr id="5" name="Text 1"/>
          <p:cNvSpPr/>
          <p:nvPr/>
        </p:nvSpPr>
        <p:spPr>
          <a:xfrm>
            <a:off x="609585" y="6343650"/>
            <a:ext cx="6705432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56667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606775" y="6343650"/>
            <a:ext cx="975336" cy="30861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566675"/>
                </a:solidFill>
                <a:latin typeface="Consolas"/>
                <a:ea typeface="Consolas"/>
                <a:cs typeface="Consolas"/>
              </a:defRPr>
            </a:lvl1pPr>
          </a:lstStyle>
          <a:p>
            <a:pPr algn="r"/>
            <a:fld id="{F7021451-1387-4CA6-816F-3879F97B5CBC}" type="slidenum">
              <a:rPr b="0" lang="en-US"/>
              <a:t>1004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 (dark)">
    <p:bg>
      <p:bgPr>
        <a:solidFill>
          <a:srgbClr val="0D203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75336" y="2125980"/>
            <a:ext cx="731502" cy="41148"/>
          </a:xfrm>
          <a:prstGeom prst="rect">
            <a:avLst/>
          </a:prstGeom>
          <a:solidFill>
            <a:srgbClr val="7FB3EF"/>
          </a:solidFill>
          <a:ln/>
        </p:spPr>
      </p:sp>
      <p:sp>
        <p:nvSpPr>
          <p:cNvPr id="3" name="Text 1"/>
          <p:cNvSpPr/>
          <p:nvPr>
            <p:ph idx="101" type="body" hasCustomPrompt="1"/>
          </p:nvPr>
        </p:nvSpPr>
        <p:spPr>
          <a:xfrm>
            <a:off x="975336" y="2331720"/>
            <a:ext cx="6095848" cy="3429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200" b="1" dirty="0">
                <a:solidFill>
                  <a:srgbClr val="7FB3E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200" b="1" dirty="0">
                <a:solidFill>
                  <a:srgbClr val="7FB3E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SECTION</a:t>
            </a:r>
            <a:endParaRPr lang="en-US" sz="1200" dirty="0"/>
          </a:p>
        </p:txBody>
      </p:sp>
      <p:sp>
        <p:nvSpPr>
          <p:cNvPr id="4" name="Text 1"/>
          <p:cNvSpPr/>
          <p:nvPr>
            <p:ph idx="102" type="title" hasCustomPrompt="1"/>
          </p:nvPr>
        </p:nvSpPr>
        <p:spPr>
          <a:xfrm>
            <a:off x="975336" y="2743200"/>
            <a:ext cx="8778020" cy="123444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3400" b="1" dirty="0">
                <a:solidFill>
                  <a:srgbClr val="C4CFDD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defRPr>
            </a:lvl1pPr>
          </a:lstStyle>
          <a:p>
            <a:pPr algn="l" indent="0" marL="0">
              <a:buNone/>
            </a:pPr>
            <a:r>
              <a:rPr lang="en-US" sz="3400" b="1" dirty="0">
                <a:solidFill>
                  <a:srgbClr val="C4CFDD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Section title</a:t>
            </a:r>
            <a:endParaRPr lang="en-US" sz="3400" dirty="0"/>
          </a:p>
        </p:txBody>
      </p:sp>
      <p:sp>
        <p:nvSpPr>
          <p:cNvPr id="5" name="Text 1"/>
          <p:cNvSpPr/>
          <p:nvPr/>
        </p:nvSpPr>
        <p:spPr>
          <a:xfrm>
            <a:off x="609585" y="6343650"/>
            <a:ext cx="6705432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7B899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606775" y="6343650"/>
            <a:ext cx="975336" cy="30861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7B8998"/>
                </a:solidFill>
                <a:latin typeface="Consolas"/>
                <a:ea typeface="Consolas"/>
                <a:cs typeface="Consolas"/>
              </a:defRPr>
            </a:lvl1pPr>
          </a:lstStyle>
          <a:p>
            <a:pPr algn="r"/>
            <a:fld id="{F7021451-1387-4CA6-816F-3879F97B5CBC}" type="slidenum">
              <a:rPr b="0" lang="en-US"/>
              <a:t>1005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bg>
      <p:bgPr>
        <a:solidFill>
          <a:srgbClr val="C4CFD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idx="100" type="title" hasCustomPrompt="1"/>
          </p:nvPr>
        </p:nvSpPr>
        <p:spPr>
          <a:xfrm>
            <a:off x="609585" y="411480"/>
            <a:ext cx="10972526" cy="61722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2200" b="1" dirty="0">
                <a:solidFill>
                  <a:srgbClr val="0D2030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defRPr>
            </a:lvl1pPr>
          </a:lstStyle>
          <a:p>
            <a:pPr algn="l" indent="0" marL="0">
              <a:buNone/>
            </a:pPr>
            <a:r>
              <a:rPr lang="en-US" sz="2200" b="1" dirty="0">
                <a:solidFill>
                  <a:srgbClr val="0D2030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Slide title states the takeaway</a:t>
            </a:r>
            <a:endParaRPr lang="en-US" sz="2200" dirty="0"/>
          </a:p>
        </p:txBody>
      </p:sp>
      <p:sp>
        <p:nvSpPr>
          <p:cNvPr id="3" name="Shape 0"/>
          <p:cNvSpPr/>
          <p:nvPr/>
        </p:nvSpPr>
        <p:spPr>
          <a:xfrm>
            <a:off x="609585" y="1131570"/>
            <a:ext cx="10972526" cy="13716"/>
          </a:xfrm>
          <a:prstGeom prst="rect">
            <a:avLst/>
          </a:prstGeom>
          <a:solidFill>
            <a:srgbClr val="A3B0BE"/>
          </a:solidFill>
          <a:ln/>
        </p:spPr>
      </p:sp>
      <p:sp>
        <p:nvSpPr>
          <p:cNvPr id="4" name="Text 1"/>
          <p:cNvSpPr/>
          <p:nvPr>
            <p:ph idx="102" type="body" hasCustomPrompt="1"/>
          </p:nvPr>
        </p:nvSpPr>
        <p:spPr>
          <a:xfrm>
            <a:off x="609585" y="1371600"/>
            <a:ext cx="10972526" cy="473202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400" dirty="0">
                <a:solidFill>
                  <a:srgbClr val="0D203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400" dirty="0">
                <a:solidFill>
                  <a:srgbClr val="0D203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Content</a:t>
            </a:r>
            <a:endParaRPr lang="en-US" sz="1400" dirty="0"/>
          </a:p>
        </p:txBody>
      </p:sp>
      <p:sp>
        <p:nvSpPr>
          <p:cNvPr id="5" name="Text 1"/>
          <p:cNvSpPr/>
          <p:nvPr/>
        </p:nvSpPr>
        <p:spPr>
          <a:xfrm>
            <a:off x="609585" y="6343650"/>
            <a:ext cx="6705432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56667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606775" y="6343650"/>
            <a:ext cx="975336" cy="30861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566675"/>
                </a:solidFill>
                <a:latin typeface="Consolas"/>
                <a:ea typeface="Consolas"/>
                <a:cs typeface="Consolas"/>
              </a:defRPr>
            </a:lvl1pPr>
          </a:lstStyle>
          <a:p>
            <a:pPr algn="r"/>
            <a:fld id="{F7021451-1387-4CA6-816F-3879F97B5CBC}" type="slidenum">
              <a:rPr b="0" lang="en-US"/>
              <a:t>1006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bg>
      <p:bgPr>
        <a:solidFill>
          <a:srgbClr val="C4CFD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9585" y="6343650"/>
            <a:ext cx="6705432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56667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606775" y="6343650"/>
            <a:ext cx="975336" cy="30861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566675"/>
                </a:solidFill>
                <a:latin typeface="Consolas"/>
                <a:ea typeface="Consolas"/>
                <a:cs typeface="Consolas"/>
              </a:defRPr>
            </a:lvl1pPr>
          </a:lstStyle>
          <a:p>
            <a:pPr algn="r"/>
            <a:fld id="{F7021451-1387-4CA6-816F-3879F97B5CBC}" type="slidenum">
              <a:rPr b="0" lang="en-US"/>
              <a:t>1007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">
    <p:bg>
      <p:bgPr>
        <a:solidFill>
          <a:srgbClr val="C4CFD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75336" y="2743200"/>
            <a:ext cx="731502" cy="41148"/>
          </a:xfrm>
          <a:prstGeom prst="rect">
            <a:avLst/>
          </a:prstGeom>
          <a:solidFill>
            <a:srgbClr val="7FB3EF"/>
          </a:solidFill>
          <a:ln/>
        </p:spPr>
      </p:sp>
      <p:sp>
        <p:nvSpPr>
          <p:cNvPr id="3" name="Text 1"/>
          <p:cNvSpPr/>
          <p:nvPr>
            <p:ph idx="101" type="title" hasCustomPrompt="1"/>
          </p:nvPr>
        </p:nvSpPr>
        <p:spPr>
          <a:xfrm>
            <a:off x="975336" y="3017520"/>
            <a:ext cx="9265688" cy="109728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4000" b="1" dirty="0">
                <a:solidFill>
                  <a:srgbClr val="0D2030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defRPr>
            </a:lvl1pPr>
          </a:lstStyle>
          <a:p>
            <a:pPr algn="l" indent="0" marL="0">
              <a:buNone/>
            </a:pPr>
            <a:r>
              <a:rPr lang="en-US" sz="4000" b="1" dirty="0">
                <a:solidFill>
                  <a:srgbClr val="0D2030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Thank you</a:t>
            </a:r>
            <a:endParaRPr lang="en-US" sz="4000" dirty="0"/>
          </a:p>
        </p:txBody>
      </p:sp>
      <p:sp>
        <p:nvSpPr>
          <p:cNvPr id="4" name="Text 1"/>
          <p:cNvSpPr/>
          <p:nvPr>
            <p:ph idx="102" type="body" hasCustomPrompt="1"/>
          </p:nvPr>
        </p:nvSpPr>
        <p:spPr>
          <a:xfrm>
            <a:off x="975336" y="4251960"/>
            <a:ext cx="7315017" cy="6858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400" dirty="0">
                <a:solidFill>
                  <a:srgbClr val="56667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400" dirty="0">
                <a:solidFill>
                  <a:srgbClr val="56667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Contact · next step</a:t>
            </a:r>
            <a:endParaRPr lang="en-US" sz="1400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ck background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7955280" y="4757738"/>
            <a:ext cx="731520" cy="23145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566675"/>
                </a:solidFill>
                <a:latin typeface="Consolas"/>
                <a:ea typeface="Consolas"/>
                <a:cs typeface="Consolas"/>
              </a:defRPr>
            </a:lvl1pPr>
          </a:lstStyle>
          <a:p>
            <a:pPr algn="r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9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9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8CA5C3">
              <a:alpha val="16000"/>
            </a:srgbClr>
          </a:solidFill>
          <a:ln/>
        </p:spPr>
      </p:sp>
      <p:sp>
        <p:nvSpPr>
          <p:cNvPr id="4" name="Text 1"/>
          <p:cNvSpPr/>
          <p:nvPr/>
        </p:nvSpPr>
        <p:spPr>
          <a:xfrm>
            <a:off x="1085393" y="513893"/>
            <a:ext cx="1726387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10"/>
              </a:lnSpc>
              <a:buNone/>
            </a:pPr>
            <a:r>
              <a:rPr lang="en-US" sz="1120" b="1" spc="270" kern="0" dirty="0">
                <a:solidFill>
                  <a:srgbClr val="7FB3E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Q2 2026 REVIEW</a:t>
            </a:r>
            <a:endParaRPr lang="en-US" sz="1120" dirty="0"/>
          </a:p>
        </p:txBody>
      </p:sp>
      <p:sp>
        <p:nvSpPr>
          <p:cNvPr id="5" name="Text 2"/>
          <p:cNvSpPr/>
          <p:nvPr/>
        </p:nvSpPr>
        <p:spPr>
          <a:xfrm>
            <a:off x="9763049" y="528523"/>
            <a:ext cx="1786738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C4CFD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NORTHWIND MOBILITY</a:t>
            </a:r>
            <a:endParaRPr lang="en-US" sz="970" dirty="0"/>
          </a:p>
        </p:txBody>
      </p:sp>
      <p:sp>
        <p:nvSpPr>
          <p:cNvPr id="6" name="Text 3"/>
          <p:cNvSpPr/>
          <p:nvPr/>
        </p:nvSpPr>
        <p:spPr>
          <a:xfrm>
            <a:off x="685800" y="2006194"/>
            <a:ext cx="8040319" cy="23152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7060"/>
              </a:lnSpc>
              <a:buNone/>
            </a:pPr>
            <a:r>
              <a:rPr lang="en-US" sz="7200" spc="-144" kern="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Northwind Mobility</a:t>
            </a:r>
            <a:endParaRPr lang="en-US" sz="7200" dirty="0"/>
          </a:p>
          <a:p>
            <a:pPr algn="l" indent="0" marL="0">
              <a:lnSpc>
                <a:spcPts val="7060"/>
              </a:lnSpc>
              <a:buNone/>
            </a:pPr>
            <a:r>
              <a:rPr lang="en-US" sz="7200" spc="-144" kern="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Q2 2026 Review</a:t>
            </a:r>
            <a:endParaRPr lang="en-US" sz="7200" dirty="0"/>
          </a:p>
        </p:txBody>
      </p:sp>
      <p:sp>
        <p:nvSpPr>
          <p:cNvPr id="7" name="Text 4"/>
          <p:cNvSpPr/>
          <p:nvPr/>
        </p:nvSpPr>
        <p:spPr>
          <a:xfrm>
            <a:off x="685800" y="4274820"/>
            <a:ext cx="10066630" cy="380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40"/>
              </a:lnSpc>
              <a:buNone/>
            </a:pPr>
            <a:r>
              <a:rPr lang="en-US" sz="2020" dirty="0">
                <a:solidFill>
                  <a:srgbClr val="C4CFDD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Strong execution delivered revenue growth of 21% and record subscriber momentum.</a:t>
            </a:r>
            <a:endParaRPr lang="en-US" sz="2020" dirty="0"/>
          </a:p>
        </p:txBody>
      </p:sp>
      <p:sp>
        <p:nvSpPr>
          <p:cNvPr id="8" name="Text 5"/>
          <p:cNvSpPr/>
          <p:nvPr/>
        </p:nvSpPr>
        <p:spPr>
          <a:xfrm>
            <a:off x="685800" y="6295644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70" dirty="0"/>
          </a:p>
        </p:txBody>
      </p:sp>
      <p:sp>
        <p:nvSpPr>
          <p:cNvPr id="9" name="Text 6"/>
          <p:cNvSpPr/>
          <p:nvPr/>
        </p:nvSpPr>
        <p:spPr>
          <a:xfrm>
            <a:off x="10634472" y="6295644"/>
            <a:ext cx="899770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JUNE 2026</a:t>
            </a:r>
            <a:endParaRPr lang="en-US" sz="97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8CA5C3">
              <a:alpha val="16000"/>
            </a:srgbClr>
          </a:solidFill>
          <a:ln/>
        </p:spPr>
      </p:sp>
      <p:sp>
        <p:nvSpPr>
          <p:cNvPr id="4" name="Text 1"/>
          <p:cNvSpPr/>
          <p:nvPr/>
        </p:nvSpPr>
        <p:spPr>
          <a:xfrm>
            <a:off x="685800" y="513893"/>
            <a:ext cx="1687068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7FB3E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</a:t>
            </a:r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Q2 PERFORMANCE</a:t>
            </a:r>
            <a:endParaRPr lang="en-US" sz="970" dirty="0"/>
          </a:p>
        </p:txBody>
      </p:sp>
      <p:sp>
        <p:nvSpPr>
          <p:cNvPr id="5" name="Text 2"/>
          <p:cNvSpPr/>
          <p:nvPr/>
        </p:nvSpPr>
        <p:spPr>
          <a:xfrm>
            <a:off x="9763049" y="513893"/>
            <a:ext cx="1786738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C4CFD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NORTHWIND MOBILITY</a:t>
            </a:r>
            <a:endParaRPr lang="en-US" sz="970" dirty="0"/>
          </a:p>
        </p:txBody>
      </p:sp>
      <p:sp>
        <p:nvSpPr>
          <p:cNvPr id="6" name="Text 3"/>
          <p:cNvSpPr/>
          <p:nvPr/>
        </p:nvSpPr>
        <p:spPr>
          <a:xfrm>
            <a:off x="1085393" y="2569464"/>
            <a:ext cx="1849831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10"/>
              </a:lnSpc>
              <a:buNone/>
            </a:pPr>
            <a:r>
              <a:rPr lang="en-US" sz="1120" b="1" spc="270" kern="0" dirty="0">
                <a:solidFill>
                  <a:srgbClr val="7FB3E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BUSINESS UPDATE</a:t>
            </a:r>
            <a:endParaRPr lang="en-US" sz="1120" dirty="0"/>
          </a:p>
        </p:txBody>
      </p:sp>
      <p:sp>
        <p:nvSpPr>
          <p:cNvPr id="7" name="Text 4"/>
          <p:cNvSpPr/>
          <p:nvPr/>
        </p:nvSpPr>
        <p:spPr>
          <a:xfrm>
            <a:off x="685800" y="3025750"/>
            <a:ext cx="5442509" cy="13688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260"/>
              </a:lnSpc>
              <a:buNone/>
            </a:pPr>
            <a:r>
              <a:rPr lang="en-US" sz="255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Northwind Mobility delivered strong</a:t>
            </a:r>
            <a:endParaRPr lang="en-US" sz="2550" dirty="0"/>
          </a:p>
          <a:p>
            <a:pPr algn="l" indent="0" marL="0">
              <a:lnSpc>
                <a:spcPts val="3260"/>
              </a:lnSpc>
              <a:buNone/>
            </a:pPr>
            <a:r>
              <a:rPr lang="en-US" sz="255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Q2 results with revenue of €8.4M</a:t>
            </a:r>
            <a:endParaRPr lang="en-US" sz="2550" dirty="0"/>
          </a:p>
          <a:p>
            <a:pPr algn="l" indent="0" marL="0">
              <a:lnSpc>
                <a:spcPts val="3260"/>
              </a:lnSpc>
              <a:buNone/>
            </a:pPr>
            <a:r>
              <a:rPr lang="en-US" sz="255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and healthy subscriber growth.</a:t>
            </a:r>
            <a:endParaRPr lang="en-US" sz="2550" dirty="0"/>
          </a:p>
        </p:txBody>
      </p:sp>
      <p:sp>
        <p:nvSpPr>
          <p:cNvPr id="8" name="Text 5"/>
          <p:cNvSpPr/>
          <p:nvPr/>
        </p:nvSpPr>
        <p:spPr>
          <a:xfrm>
            <a:off x="685800" y="6295644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70" dirty="0"/>
          </a:p>
        </p:txBody>
      </p:sp>
      <p:sp>
        <p:nvSpPr>
          <p:cNvPr id="9" name="Text 6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 / 09</a:t>
            </a:r>
            <a:endParaRPr lang="en-US" sz="97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85800" y="3419856"/>
            <a:ext cx="28529" cy="1201887"/>
          </a:xfrm>
          <a:prstGeom prst="rect">
            <a:avLst/>
          </a:prstGeom>
          <a:solidFill>
            <a:srgbClr val="7FB3EF"/>
          </a:solidFill>
          <a:ln/>
        </p:spPr>
      </p:sp>
      <p:sp>
        <p:nvSpPr>
          <p:cNvPr id="4" name="Shape 1"/>
          <p:cNvSpPr/>
          <p:nvPr/>
        </p:nvSpPr>
        <p:spPr>
          <a:xfrm>
            <a:off x="4375404" y="3419856"/>
            <a:ext cx="28529" cy="1201887"/>
          </a:xfrm>
          <a:prstGeom prst="rect">
            <a:avLst/>
          </a:prstGeom>
          <a:solidFill>
            <a:srgbClr val="7FB3EF"/>
          </a:solidFill>
          <a:ln/>
        </p:spPr>
      </p:sp>
      <p:sp>
        <p:nvSpPr>
          <p:cNvPr id="5" name="Shape 2"/>
          <p:cNvSpPr/>
          <p:nvPr/>
        </p:nvSpPr>
        <p:spPr>
          <a:xfrm>
            <a:off x="8064094" y="3419856"/>
            <a:ext cx="28529" cy="1201887"/>
          </a:xfrm>
          <a:prstGeom prst="rect">
            <a:avLst/>
          </a:prstGeom>
          <a:solidFill>
            <a:srgbClr val="7FB3EF"/>
          </a:solidFill>
          <a:ln/>
        </p:spPr>
      </p:sp>
      <p:sp>
        <p:nvSpPr>
          <p:cNvPr id="6" name="Shape 3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8CA5C3">
              <a:alpha val="16000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685800" y="513893"/>
            <a:ext cx="28785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7FB3E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</a:t>
            </a:r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KEY PERFORMANCE INDICATORS</a:t>
            </a:r>
            <a:endParaRPr lang="en-US" sz="970" dirty="0"/>
          </a:p>
        </p:txBody>
      </p:sp>
      <p:sp>
        <p:nvSpPr>
          <p:cNvPr id="8" name="Text 5"/>
          <p:cNvSpPr/>
          <p:nvPr/>
        </p:nvSpPr>
        <p:spPr>
          <a:xfrm>
            <a:off x="9763049" y="513893"/>
            <a:ext cx="1786738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C4CFD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NORTHWIND MOBILITY</a:t>
            </a:r>
            <a:endParaRPr lang="en-US" sz="970" dirty="0"/>
          </a:p>
        </p:txBody>
      </p:sp>
      <p:sp>
        <p:nvSpPr>
          <p:cNvPr id="9" name="Text 6"/>
          <p:cNvSpPr/>
          <p:nvPr/>
        </p:nvSpPr>
        <p:spPr>
          <a:xfrm>
            <a:off x="685800" y="2112264"/>
            <a:ext cx="5458054" cy="10460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280"/>
              </a:lnSpc>
              <a:buNone/>
            </a:pPr>
            <a:r>
              <a:rPr lang="en-US" sz="3150" spc="-47" kern="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Q2 2026 KPIs improved across</a:t>
            </a:r>
            <a:endParaRPr lang="en-US" sz="3150" dirty="0"/>
          </a:p>
          <a:p>
            <a:pPr algn="l" indent="0" marL="0">
              <a:lnSpc>
                <a:spcPts val="3280"/>
              </a:lnSpc>
              <a:buNone/>
            </a:pPr>
            <a:r>
              <a:rPr lang="en-US" sz="3150" spc="-47" kern="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the board</a:t>
            </a:r>
            <a:endParaRPr lang="en-US" sz="3150" dirty="0"/>
          </a:p>
        </p:txBody>
      </p:sp>
      <p:sp>
        <p:nvSpPr>
          <p:cNvPr id="10" name="Text 7"/>
          <p:cNvSpPr/>
          <p:nvPr/>
        </p:nvSpPr>
        <p:spPr>
          <a:xfrm>
            <a:off x="923544" y="3315614"/>
            <a:ext cx="1668780" cy="8641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650"/>
              </a:lnSpc>
              <a:buNone/>
            </a:pPr>
            <a:r>
              <a:rPr lang="en-US" sz="4650" spc="-93" kern="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€8.4M</a:t>
            </a:r>
            <a:endParaRPr lang="en-US" sz="4650" dirty="0"/>
          </a:p>
        </p:txBody>
      </p:sp>
      <p:sp>
        <p:nvSpPr>
          <p:cNvPr id="11" name="Text 8"/>
          <p:cNvSpPr/>
          <p:nvPr/>
        </p:nvSpPr>
        <p:spPr>
          <a:xfrm>
            <a:off x="923544" y="4144061"/>
            <a:ext cx="978408" cy="4846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60"/>
              </a:lnSpc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Revenue</a:t>
            </a:r>
            <a:endParaRPr lang="en-US" sz="1350" dirty="0"/>
          </a:p>
          <a:p>
            <a:pPr algn="l" indent="0" marL="0">
              <a:lnSpc>
                <a:spcPts val="1960"/>
              </a:lnSpc>
              <a:buNone/>
            </a:pPr>
            <a:r>
              <a:rPr lang="en-US" sz="1350" b="1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+21% vs Q1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4613148" y="3315614"/>
            <a:ext cx="1778508" cy="8641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650"/>
              </a:lnSpc>
              <a:buNone/>
            </a:pPr>
            <a:r>
              <a:rPr lang="en-US" sz="4650" spc="-93" kern="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38,200</a:t>
            </a:r>
            <a:endParaRPr lang="en-US" sz="4650" dirty="0"/>
          </a:p>
        </p:txBody>
      </p:sp>
      <p:sp>
        <p:nvSpPr>
          <p:cNvPr id="13" name="Text 10"/>
          <p:cNvSpPr/>
          <p:nvPr/>
        </p:nvSpPr>
        <p:spPr>
          <a:xfrm>
            <a:off x="4613148" y="4144061"/>
            <a:ext cx="1465783" cy="4846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60"/>
              </a:lnSpc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Active Subscribers</a:t>
            </a:r>
            <a:endParaRPr lang="en-US" sz="1350" dirty="0"/>
          </a:p>
          <a:p>
            <a:pPr algn="l" indent="0" marL="0">
              <a:lnSpc>
                <a:spcPts val="1960"/>
              </a:lnSpc>
              <a:buNone/>
            </a:pPr>
            <a:r>
              <a:rPr lang="en-US" sz="1350" b="1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+14%</a:t>
            </a:r>
            <a:endParaRPr lang="en-US" sz="1350" dirty="0"/>
          </a:p>
        </p:txBody>
      </p:sp>
      <p:sp>
        <p:nvSpPr>
          <p:cNvPr id="14" name="Text 11"/>
          <p:cNvSpPr/>
          <p:nvPr/>
        </p:nvSpPr>
        <p:spPr>
          <a:xfrm>
            <a:off x="8302752" y="3315614"/>
            <a:ext cx="1325880" cy="8641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650"/>
              </a:lnSpc>
              <a:buNone/>
            </a:pPr>
            <a:r>
              <a:rPr lang="en-US" sz="4650" spc="-93" kern="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3.1%</a:t>
            </a:r>
            <a:endParaRPr lang="en-US" sz="4650" dirty="0"/>
          </a:p>
        </p:txBody>
      </p:sp>
      <p:sp>
        <p:nvSpPr>
          <p:cNvPr id="15" name="Text 12"/>
          <p:cNvSpPr/>
          <p:nvPr/>
        </p:nvSpPr>
        <p:spPr>
          <a:xfrm>
            <a:off x="8302752" y="4144061"/>
            <a:ext cx="886968" cy="4846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60"/>
              </a:lnSpc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Churn Rate</a:t>
            </a:r>
            <a:endParaRPr lang="en-US" sz="1350" dirty="0"/>
          </a:p>
          <a:p>
            <a:pPr algn="l" indent="0" marL="0">
              <a:lnSpc>
                <a:spcPts val="1960"/>
              </a:lnSpc>
              <a:buNone/>
            </a:pPr>
            <a:r>
              <a:rPr lang="en-US" sz="1350" b="1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-0.7pts</a:t>
            </a:r>
            <a:endParaRPr lang="en-US" sz="1350" dirty="0"/>
          </a:p>
        </p:txBody>
      </p:sp>
      <p:sp>
        <p:nvSpPr>
          <p:cNvPr id="16" name="Text 13"/>
          <p:cNvSpPr/>
          <p:nvPr/>
        </p:nvSpPr>
        <p:spPr>
          <a:xfrm>
            <a:off x="685800" y="6295644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70" dirty="0"/>
          </a:p>
        </p:txBody>
      </p:sp>
      <p:sp>
        <p:nvSpPr>
          <p:cNvPr id="17" name="Text 14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 / 09</a:t>
            </a:r>
            <a:endParaRPr lang="en-US" sz="97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8CA5C3">
              <a:alpha val="16000"/>
            </a:srgbClr>
          </a:solidFill>
          <a:ln/>
        </p:spPr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85800" y="2626157"/>
          <a:ext cx="9143771" cy="914400"/>
        </p:xfrm>
        <a:graphic>
          <a:graphicData uri="http://schemas.openxmlformats.org/drawingml/2006/table">
            <a:tbl>
              <a:tblPr/>
              <a:tblGrid>
                <a:gridCol w="4636922"/>
                <a:gridCol w="3328416"/>
                <a:gridCol w="2854757"/>
              </a:tblGrid>
              <a:tr h="37124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20" b="1" dirty="0">
                          <a:solidFill>
                            <a:srgbClr val="7D8DA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Market</a:t>
                      </a:r>
                      <a:endParaRPr lang="en-US" sz="1200" dirty="0"/>
                    </a:p>
                  </a:txBody>
                  <a:tcPr marL="0" marR="0" marT="76200" marB="762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420" b="1" dirty="0">
                          <a:solidFill>
                            <a:srgbClr val="7D8DA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Revenue</a:t>
                      </a:r>
                      <a:endParaRPr lang="en-US" sz="1200" dirty="0"/>
                    </a:p>
                  </a:txBody>
                  <a:tcPr marL="0" marR="0" marT="76200" marB="762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420" b="1" dirty="0">
                          <a:solidFill>
                            <a:srgbClr val="7D8DA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Growth</a:t>
                      </a:r>
                      <a:endParaRPr lang="en-US" sz="1200" dirty="0"/>
                    </a:p>
                  </a:txBody>
                  <a:tcPr marL="0" marR="0" marT="76200" marB="762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45262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20" dirty="0">
                          <a:solidFill>
                            <a:srgbClr val="F4F7F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Berlin</a:t>
                      </a:r>
                      <a:endParaRPr lang="en-US" sz="1200" dirty="0"/>
                    </a:p>
                  </a:txBody>
                  <a:tcPr marL="0" marR="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420" dirty="0">
                          <a:solidFill>
                            <a:srgbClr val="F4F7F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€3.1M</a:t>
                      </a:r>
                      <a:endParaRPr lang="en-US" sz="1200" dirty="0"/>
                    </a:p>
                  </a:txBody>
                  <a:tcPr marL="0" marR="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420" dirty="0">
                          <a:solidFill>
                            <a:srgbClr val="7FB3E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+18%</a:t>
                      </a:r>
                      <a:endParaRPr lang="en-US" sz="1200" dirty="0"/>
                    </a:p>
                  </a:txBody>
                  <a:tcPr marL="0" marR="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44805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20" dirty="0">
                          <a:solidFill>
                            <a:srgbClr val="F4F7F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Amsterdam</a:t>
                      </a:r>
                      <a:endParaRPr lang="en-US" sz="1200" dirty="0"/>
                    </a:p>
                  </a:txBody>
                  <a:tcPr marL="0" marR="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420" dirty="0">
                          <a:solidFill>
                            <a:srgbClr val="F4F7F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€2.2M</a:t>
                      </a:r>
                      <a:endParaRPr lang="en-US" sz="1200" dirty="0"/>
                    </a:p>
                  </a:txBody>
                  <a:tcPr marL="0" marR="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420" dirty="0">
                          <a:solidFill>
                            <a:srgbClr val="7FB3E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+31%</a:t>
                      </a:r>
                      <a:endParaRPr lang="en-US" sz="1200" dirty="0"/>
                    </a:p>
                  </a:txBody>
                  <a:tcPr marL="0" marR="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44805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20" dirty="0">
                          <a:solidFill>
                            <a:srgbClr val="F4F7F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Paris</a:t>
                      </a:r>
                      <a:endParaRPr lang="en-US" sz="1200" dirty="0"/>
                    </a:p>
                  </a:txBody>
                  <a:tcPr marL="0" marR="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420" dirty="0">
                          <a:solidFill>
                            <a:srgbClr val="F4F7F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€1.9M</a:t>
                      </a:r>
                      <a:endParaRPr lang="en-US" sz="1200" dirty="0"/>
                    </a:p>
                  </a:txBody>
                  <a:tcPr marL="0" marR="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420" dirty="0">
                          <a:solidFill>
                            <a:srgbClr val="7FB3E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+9%</a:t>
                      </a:r>
                      <a:endParaRPr lang="en-US" sz="1200" dirty="0"/>
                    </a:p>
                  </a:txBody>
                  <a:tcPr marL="0" marR="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44257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20" dirty="0">
                          <a:solidFill>
                            <a:srgbClr val="F4F7F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Copenhagen</a:t>
                      </a:r>
                      <a:endParaRPr lang="en-US" sz="1200" dirty="0"/>
                    </a:p>
                  </a:txBody>
                  <a:tcPr marL="0" marR="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420" dirty="0">
                          <a:solidFill>
                            <a:srgbClr val="F4F7F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€1.2M</a:t>
                      </a:r>
                      <a:endParaRPr lang="en-US" sz="1200" dirty="0"/>
                    </a:p>
                  </a:txBody>
                  <a:tcPr marL="0" marR="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420" dirty="0">
                          <a:solidFill>
                            <a:srgbClr val="7FB3E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+44%</a:t>
                      </a:r>
                      <a:endParaRPr lang="en-US" sz="1200" dirty="0"/>
                    </a:p>
                  </a:txBody>
                  <a:tcPr marL="0" marR="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5" name="Text 1"/>
          <p:cNvSpPr/>
          <p:nvPr/>
        </p:nvSpPr>
        <p:spPr>
          <a:xfrm>
            <a:off x="685800" y="513893"/>
            <a:ext cx="2283257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7FB3E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</a:t>
            </a:r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REGIONAL PERFORMANCE</a:t>
            </a:r>
            <a:endParaRPr lang="en-US" sz="970" dirty="0"/>
          </a:p>
        </p:txBody>
      </p:sp>
      <p:sp>
        <p:nvSpPr>
          <p:cNvPr id="6" name="Text 2"/>
          <p:cNvSpPr/>
          <p:nvPr/>
        </p:nvSpPr>
        <p:spPr>
          <a:xfrm>
            <a:off x="9763049" y="513893"/>
            <a:ext cx="1786738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C4CFD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NORTHWIND MOBILITY</a:t>
            </a:r>
            <a:endParaRPr lang="en-US" sz="970" dirty="0"/>
          </a:p>
        </p:txBody>
      </p:sp>
      <p:sp>
        <p:nvSpPr>
          <p:cNvPr id="7" name="Text 3"/>
          <p:cNvSpPr/>
          <p:nvPr/>
        </p:nvSpPr>
        <p:spPr>
          <a:xfrm>
            <a:off x="685800" y="1954987"/>
            <a:ext cx="4843577" cy="5349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60"/>
              </a:lnSpc>
              <a:buNone/>
            </a:pPr>
            <a:r>
              <a:rPr lang="en-US" sz="2850" spc="-43" kern="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Revenue by Market – Q2 2026</a:t>
            </a:r>
            <a:endParaRPr lang="en-US" sz="2850" dirty="0"/>
          </a:p>
        </p:txBody>
      </p:sp>
      <p:sp>
        <p:nvSpPr>
          <p:cNvPr id="8" name="Text 4"/>
          <p:cNvSpPr/>
          <p:nvPr/>
        </p:nvSpPr>
        <p:spPr>
          <a:xfrm>
            <a:off x="685800" y="6295644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70" dirty="0"/>
          </a:p>
        </p:txBody>
      </p:sp>
      <p:sp>
        <p:nvSpPr>
          <p:cNvPr id="9" name="Text 5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 / 09</a:t>
            </a:r>
            <a:endParaRPr lang="en-US" sz="97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8CA5C3">
              <a:alpha val="16000"/>
            </a:srgbClr>
          </a:solidFill>
          <a:ln/>
        </p:spPr>
      </p:sp>
      <p:graphicFrame>
        <p:nvGraphicFramePr>
          <p:cNvPr id="4" name="Chart 0" descr=""/>
          <p:cNvGraphicFramePr/>
          <p:nvPr/>
        </p:nvGraphicFramePr>
        <p:xfrm>
          <a:off x="2190902" y="2648102"/>
          <a:ext cx="7809890" cy="2476195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685800" y="513893"/>
            <a:ext cx="1786738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7FB3E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05</a:t>
            </a:r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REGIONAL GROWTH</a:t>
            </a:r>
            <a:endParaRPr lang="en-US" sz="970" dirty="0"/>
          </a:p>
        </p:txBody>
      </p:sp>
      <p:sp>
        <p:nvSpPr>
          <p:cNvPr id="6" name="Text 2"/>
          <p:cNvSpPr/>
          <p:nvPr/>
        </p:nvSpPr>
        <p:spPr>
          <a:xfrm>
            <a:off x="9763049" y="513893"/>
            <a:ext cx="1786738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C4CFD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NORTHWIND MOBILITY</a:t>
            </a:r>
            <a:endParaRPr lang="en-US" sz="970" dirty="0"/>
          </a:p>
        </p:txBody>
      </p:sp>
      <p:sp>
        <p:nvSpPr>
          <p:cNvPr id="7" name="Text 3"/>
          <p:cNvSpPr/>
          <p:nvPr/>
        </p:nvSpPr>
        <p:spPr>
          <a:xfrm>
            <a:off x="685800" y="1618488"/>
            <a:ext cx="4786884" cy="96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40"/>
              </a:lnSpc>
              <a:buNone/>
            </a:pPr>
            <a:r>
              <a:rPr lang="en-US" sz="2920" spc="-44" kern="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Amsterdam and Copenhagen</a:t>
            </a:r>
            <a:endParaRPr lang="en-US" sz="2920" dirty="0"/>
          </a:p>
          <a:p>
            <a:pPr algn="l" indent="0" marL="0">
              <a:lnSpc>
                <a:spcPts val="3040"/>
              </a:lnSpc>
              <a:buNone/>
            </a:pPr>
            <a:r>
              <a:rPr lang="en-US" sz="2920" spc="-44" kern="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led growth in Q2</a:t>
            </a:r>
            <a:endParaRPr lang="en-US" sz="2920" dirty="0"/>
          </a:p>
        </p:txBody>
      </p:sp>
      <p:sp>
        <p:nvSpPr>
          <p:cNvPr id="8" name="Text 4"/>
          <p:cNvSpPr/>
          <p:nvPr/>
        </p:nvSpPr>
        <p:spPr>
          <a:xfrm>
            <a:off x="685800" y="6295644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70" dirty="0"/>
          </a:p>
        </p:txBody>
      </p:sp>
      <p:sp>
        <p:nvSpPr>
          <p:cNvPr id="9" name="Text 5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05 / 09</a:t>
            </a:r>
            <a:endParaRPr lang="en-US" sz="97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85800" y="2340864"/>
            <a:ext cx="3467405" cy="2128723"/>
          </a:xfrm>
          <a:prstGeom prst="roundRect">
            <a:avLst>
              <a:gd name="adj" fmla="val 4467"/>
            </a:avLst>
          </a:prstGeom>
          <a:solidFill>
            <a:srgbClr val="102230"/>
          </a:solidFill>
          <a:ln w="9525">
            <a:solidFill>
              <a:srgbClr val="8CA5C3">
                <a:alpha val="16000"/>
              </a:srgbClr>
            </a:solidFill>
            <a:prstDash val="solid"/>
          </a:ln>
        </p:spPr>
      </p:sp>
      <p:sp>
        <p:nvSpPr>
          <p:cNvPr id="4" name="h2pc-0"/>
          <p:cNvSpPr/>
          <p:nvPr/>
        </p:nvSpPr>
        <p:spPr>
          <a:xfrm>
            <a:off x="942746" y="2617013"/>
            <a:ext cx="267005" cy="267005"/>
          </a:xfrm>
          <a:custGeom>
            <a:avLst/>
            <a:gdLst/>
            <a:ahLst/>
            <a:rect l="0" t="0" r="2400" b="2400"/>
            <a:pathLst>
              <a:path w="2400" h="2400" fill="none">
                <a:moveTo>
                  <a:pt x="1900" y="900"/>
                </a:moveTo>
                <a:lnTo>
                  <a:pt x="1200" y="1600"/>
                </a:lnTo>
                <a:lnTo>
                  <a:pt x="500" y="900"/>
                </a:lnTo>
              </a:path>
            </a:pathLst>
          </a:custGeom>
          <a:ln w="22225">
            <a:solidFill>
              <a:srgbClr val="7FB3EF"/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4362602" y="2340864"/>
            <a:ext cx="3467405" cy="2128723"/>
          </a:xfrm>
          <a:prstGeom prst="roundRect">
            <a:avLst>
              <a:gd name="adj" fmla="val 4467"/>
            </a:avLst>
          </a:prstGeom>
          <a:solidFill>
            <a:srgbClr val="102230"/>
          </a:solidFill>
          <a:ln w="9525">
            <a:solidFill>
              <a:srgbClr val="8CA5C3">
                <a:alpha val="16000"/>
              </a:srgbClr>
            </a:solidFill>
            <a:prstDash val="solid"/>
          </a:ln>
        </p:spPr>
      </p:sp>
      <p:sp>
        <p:nvSpPr>
          <p:cNvPr id="6" name="h2pc-1"/>
          <p:cNvSpPr/>
          <p:nvPr/>
        </p:nvSpPr>
        <p:spPr>
          <a:xfrm>
            <a:off x="4619549" y="2617013"/>
            <a:ext cx="267005" cy="267005"/>
          </a:xfrm>
          <a:custGeom>
            <a:avLst/>
            <a:gdLst/>
            <a:ahLst/>
            <a:rect l="0" t="0" r="2400" b="2400"/>
            <a:pathLst>
              <a:path w="2400" h="2400" fill="none">
                <a:moveTo>
                  <a:pt x="500" y="300"/>
                </a:moveTo>
                <a:lnTo>
                  <a:pt x="1900" y="300"/>
                </a:lnTo>
                <a:arcTo wR="200" hR="200" stAng="16200000" swAng="5400000"/>
                <a:lnTo>
                  <a:pt x="2100" y="1900"/>
                </a:lnTo>
                <a:arcTo wR="200" hR="200" stAng="0" swAng="5400000"/>
                <a:lnTo>
                  <a:pt x="500" y="2100"/>
                </a:lnTo>
                <a:arcTo wR="200" hR="200" stAng="5400000" swAng="5400000"/>
                <a:lnTo>
                  <a:pt x="300" y="500"/>
                </a:lnTo>
                <a:arcTo wR="200" hR="200" stAng="10800000" swAng="5400000"/>
                <a:close/>
              </a:path>
              <a:path w="2400" h="2400" fill="none">
                <a:moveTo>
                  <a:pt x="900" y="1200"/>
                </a:moveTo>
                <a:lnTo>
                  <a:pt x="1100" y="1400"/>
                </a:lnTo>
                <a:lnTo>
                  <a:pt x="1700" y="800"/>
                </a:lnTo>
              </a:path>
            </a:pathLst>
          </a:custGeom>
          <a:ln w="22225">
            <a:solidFill>
              <a:srgbClr val="7FB3EF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8038490" y="2340864"/>
            <a:ext cx="3467405" cy="2128723"/>
          </a:xfrm>
          <a:prstGeom prst="roundRect">
            <a:avLst>
              <a:gd name="adj" fmla="val 4467"/>
            </a:avLst>
          </a:prstGeom>
          <a:solidFill>
            <a:srgbClr val="102230"/>
          </a:solidFill>
          <a:ln w="9525">
            <a:solidFill>
              <a:srgbClr val="8CA5C3">
                <a:alpha val="16000"/>
              </a:srgbClr>
            </a:solidFill>
            <a:prstDash val="solid"/>
          </a:ln>
        </p:spPr>
      </p:sp>
      <p:sp>
        <p:nvSpPr>
          <p:cNvPr id="8" name="h2pc-2"/>
          <p:cNvSpPr/>
          <p:nvPr/>
        </p:nvSpPr>
        <p:spPr>
          <a:xfrm>
            <a:off x="8296351" y="2617013"/>
            <a:ext cx="267005" cy="267005"/>
          </a:xfrm>
          <a:custGeom>
            <a:avLst/>
            <a:gdLst/>
            <a:ahLst/>
            <a:rect l="0" t="0" r="2400" b="2400"/>
            <a:pathLst>
              <a:path w="2400" h="2400" fill="none">
                <a:moveTo>
                  <a:pt x="2200" y="1200"/>
                </a:moveTo>
                <a:arcTo wR="1000" hR="1000" stAng="0" swAng="21600000"/>
                <a:close/>
              </a:path>
              <a:path w="2400" h="2400" fill="none">
                <a:moveTo>
                  <a:pt x="1200" y="600"/>
                </a:moveTo>
                <a:lnTo>
                  <a:pt x="1200" y="1200"/>
                </a:lnTo>
                <a:lnTo>
                  <a:pt x="1600" y="1400"/>
                </a:lnTo>
              </a:path>
            </a:pathLst>
          </a:custGeom>
          <a:ln w="22225">
            <a:solidFill>
              <a:srgbClr val="7FB3EF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8CA5C3">
              <a:alpha val="16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685800" y="513893"/>
            <a:ext cx="268010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7FB3E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06</a:t>
            </a:r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H2 STRATEGIC INITIATIVES</a:t>
            </a:r>
            <a:endParaRPr lang="en-US" sz="970" dirty="0"/>
          </a:p>
        </p:txBody>
      </p:sp>
      <p:sp>
        <p:nvSpPr>
          <p:cNvPr id="11" name="Text 8"/>
          <p:cNvSpPr/>
          <p:nvPr/>
        </p:nvSpPr>
        <p:spPr>
          <a:xfrm>
            <a:off x="9763049" y="513893"/>
            <a:ext cx="1786738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C4CFD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NORTHWIND MOBILITY</a:t>
            </a:r>
            <a:endParaRPr lang="en-US" sz="970" dirty="0"/>
          </a:p>
        </p:txBody>
      </p:sp>
      <p:sp>
        <p:nvSpPr>
          <p:cNvPr id="12" name="Text 9"/>
          <p:cNvSpPr/>
          <p:nvPr/>
        </p:nvSpPr>
        <p:spPr>
          <a:xfrm>
            <a:off x="942746" y="3016606"/>
            <a:ext cx="1692554" cy="3493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10"/>
              </a:lnSpc>
              <a:buNone/>
            </a:pPr>
            <a:r>
              <a:rPr lang="en-US" sz="187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Cargo-bike Tier</a:t>
            </a:r>
            <a:endParaRPr lang="en-US" sz="1870" dirty="0"/>
          </a:p>
        </p:txBody>
      </p:sp>
      <p:sp>
        <p:nvSpPr>
          <p:cNvPr id="13" name="Text 10"/>
          <p:cNvSpPr/>
          <p:nvPr/>
        </p:nvSpPr>
        <p:spPr>
          <a:xfrm>
            <a:off x="942746" y="3450031"/>
            <a:ext cx="2867558" cy="7717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Beta launch in July, full rollout in</a:t>
            </a:r>
            <a:endParaRPr lang="en-US" sz="1350" dirty="0"/>
          </a:p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September to capture new customer</a:t>
            </a:r>
            <a:endParaRPr lang="en-US" sz="1350" dirty="0"/>
          </a:p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segments.</a:t>
            </a:r>
            <a:endParaRPr lang="en-US" sz="1350" dirty="0"/>
          </a:p>
        </p:txBody>
      </p:sp>
      <p:sp>
        <p:nvSpPr>
          <p:cNvPr id="14" name="Text 11"/>
          <p:cNvSpPr/>
          <p:nvPr/>
        </p:nvSpPr>
        <p:spPr>
          <a:xfrm>
            <a:off x="4619549" y="3016606"/>
            <a:ext cx="2521001" cy="3493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10"/>
              </a:lnSpc>
              <a:buNone/>
            </a:pPr>
            <a:r>
              <a:rPr lang="en-US" sz="187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Corporate Partnerships</a:t>
            </a:r>
            <a:endParaRPr lang="en-US" sz="1870" dirty="0"/>
          </a:p>
        </p:txBody>
      </p:sp>
      <p:sp>
        <p:nvSpPr>
          <p:cNvPr id="15" name="Text 12"/>
          <p:cNvSpPr/>
          <p:nvPr/>
        </p:nvSpPr>
        <p:spPr>
          <a:xfrm>
            <a:off x="4619549" y="3450031"/>
            <a:ext cx="2981858" cy="4937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Pilot agreements signed with two DAX</a:t>
            </a:r>
            <a:endParaRPr lang="en-US" sz="1350" dirty="0"/>
          </a:p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companies. Rollout begins October.</a:t>
            </a:r>
            <a:endParaRPr lang="en-US" sz="1350" dirty="0"/>
          </a:p>
        </p:txBody>
      </p:sp>
      <p:sp>
        <p:nvSpPr>
          <p:cNvPr id="16" name="Text 13"/>
          <p:cNvSpPr/>
          <p:nvPr/>
        </p:nvSpPr>
        <p:spPr>
          <a:xfrm>
            <a:off x="8296351" y="3016606"/>
            <a:ext cx="2531059" cy="3493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10"/>
              </a:lnSpc>
              <a:buNone/>
            </a:pPr>
            <a:r>
              <a:rPr lang="en-US" sz="187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Predictive Maintenance</a:t>
            </a:r>
            <a:endParaRPr lang="en-US" sz="1870" dirty="0"/>
          </a:p>
        </p:txBody>
      </p:sp>
      <p:sp>
        <p:nvSpPr>
          <p:cNvPr id="17" name="Text 14"/>
          <p:cNvSpPr/>
          <p:nvPr/>
        </p:nvSpPr>
        <p:spPr>
          <a:xfrm>
            <a:off x="8296351" y="3450031"/>
            <a:ext cx="2847442" cy="4937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System live in December – expected</a:t>
            </a:r>
            <a:endParaRPr lang="en-US" sz="1350" dirty="0"/>
          </a:p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reduce workshop costs by 12%.</a:t>
            </a:r>
            <a:endParaRPr lang="en-US" sz="1350" dirty="0"/>
          </a:p>
        </p:txBody>
      </p:sp>
      <p:sp>
        <p:nvSpPr>
          <p:cNvPr id="18" name="Text 15"/>
          <p:cNvSpPr/>
          <p:nvPr/>
        </p:nvSpPr>
        <p:spPr>
          <a:xfrm>
            <a:off x="685800" y="6295644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70" dirty="0"/>
          </a:p>
        </p:txBody>
      </p:sp>
      <p:sp>
        <p:nvSpPr>
          <p:cNvPr id="19" name="Text 16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06 / 09</a:t>
            </a:r>
            <a:endParaRPr lang="en-US" sz="97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85800" y="926287"/>
            <a:ext cx="10820095" cy="9510"/>
          </a:xfrm>
          <a:prstGeom prst="rect">
            <a:avLst/>
          </a:prstGeom>
          <a:solidFill>
            <a:srgbClr val="8CA5C3">
              <a:alpha val="16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685800" y="2163470"/>
            <a:ext cx="10820095" cy="9510"/>
          </a:xfrm>
          <a:prstGeom prst="rect">
            <a:avLst/>
          </a:prstGeom>
          <a:solidFill>
            <a:srgbClr val="8CA5C3">
              <a:alpha val="1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685800" y="3400654"/>
            <a:ext cx="10820095" cy="9510"/>
          </a:xfrm>
          <a:prstGeom prst="rect">
            <a:avLst/>
          </a:prstGeom>
          <a:solidFill>
            <a:srgbClr val="8CA5C3">
              <a:alpha val="16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685800" y="4637837"/>
            <a:ext cx="10820095" cy="9510"/>
          </a:xfrm>
          <a:prstGeom prst="rect">
            <a:avLst/>
          </a:prstGeom>
          <a:solidFill>
            <a:srgbClr val="8CA5C3">
              <a:alpha val="16000"/>
            </a:srgbClr>
          </a:solidFill>
          <a:ln/>
        </p:spPr>
      </p:sp>
      <p:sp>
        <p:nvSpPr>
          <p:cNvPr id="7" name="Shape 4"/>
          <p:cNvSpPr/>
          <p:nvPr/>
        </p:nvSpPr>
        <p:spPr>
          <a:xfrm>
            <a:off x="685800" y="5875020"/>
            <a:ext cx="10820095" cy="9510"/>
          </a:xfrm>
          <a:prstGeom prst="rect">
            <a:avLst/>
          </a:prstGeom>
          <a:solidFill>
            <a:srgbClr val="8CA5C3">
              <a:alpha val="16000"/>
            </a:srgbClr>
          </a:solidFill>
          <a:ln/>
        </p:spPr>
      </p:sp>
      <p:sp>
        <p:nvSpPr>
          <p:cNvPr id="8" name="Shape 5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8CA5C3">
              <a:alpha val="16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685800" y="513893"/>
            <a:ext cx="2382012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7FB3E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07</a:t>
            </a:r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H2 EXECUTION TIMELINE</a:t>
            </a:r>
            <a:endParaRPr lang="en-US" sz="970" dirty="0"/>
          </a:p>
        </p:txBody>
      </p:sp>
      <p:sp>
        <p:nvSpPr>
          <p:cNvPr id="10" name="Text 7"/>
          <p:cNvSpPr/>
          <p:nvPr/>
        </p:nvSpPr>
        <p:spPr>
          <a:xfrm>
            <a:off x="9763049" y="513893"/>
            <a:ext cx="1786738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C4CFD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NORTHWIND MOBILITY</a:t>
            </a:r>
            <a:endParaRPr lang="en-US" sz="970" dirty="0"/>
          </a:p>
        </p:txBody>
      </p:sp>
      <p:sp>
        <p:nvSpPr>
          <p:cNvPr id="11" name="Text 8"/>
          <p:cNvSpPr/>
          <p:nvPr/>
        </p:nvSpPr>
        <p:spPr>
          <a:xfrm>
            <a:off x="685800" y="1049731"/>
            <a:ext cx="574243" cy="7306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900"/>
              </a:lnSpc>
              <a:buNone/>
            </a:pPr>
            <a:r>
              <a:rPr lang="en-US" sz="3900" i="1" dirty="0">
                <a:solidFill>
                  <a:srgbClr val="7FB3EF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Jul</a:t>
            </a:r>
            <a:endParaRPr lang="en-US" sz="3900" dirty="0"/>
          </a:p>
        </p:txBody>
      </p:sp>
      <p:sp>
        <p:nvSpPr>
          <p:cNvPr id="12" name="Text 9"/>
          <p:cNvSpPr/>
          <p:nvPr/>
        </p:nvSpPr>
        <p:spPr>
          <a:xfrm>
            <a:off x="1771193" y="1297534"/>
            <a:ext cx="2716682" cy="380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30"/>
              </a:lnSpc>
              <a:buNone/>
            </a:pPr>
            <a:r>
              <a:rPr lang="en-US" sz="202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Cargo-bike beta launch</a:t>
            </a:r>
            <a:endParaRPr lang="en-US" sz="2020" dirty="0"/>
          </a:p>
        </p:txBody>
      </p:sp>
      <p:sp>
        <p:nvSpPr>
          <p:cNvPr id="13" name="Text 10"/>
          <p:cNvSpPr/>
          <p:nvPr/>
        </p:nvSpPr>
        <p:spPr>
          <a:xfrm>
            <a:off x="1771193" y="1710842"/>
            <a:ext cx="326898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40"/>
              </a:lnSpc>
              <a:buNone/>
            </a:pPr>
            <a:r>
              <a:rPr lang="en-US" sz="142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Internal testing and first customer trials.</a:t>
            </a:r>
            <a:endParaRPr lang="en-US" sz="1420" dirty="0"/>
          </a:p>
        </p:txBody>
      </p:sp>
      <p:sp>
        <p:nvSpPr>
          <p:cNvPr id="14" name="Text 11"/>
          <p:cNvSpPr/>
          <p:nvPr/>
        </p:nvSpPr>
        <p:spPr>
          <a:xfrm>
            <a:off x="685800" y="2286914"/>
            <a:ext cx="732434" cy="7306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900"/>
              </a:lnSpc>
              <a:buNone/>
            </a:pPr>
            <a:r>
              <a:rPr lang="en-US" sz="3900" i="1" dirty="0">
                <a:solidFill>
                  <a:srgbClr val="7FB3EF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Sep</a:t>
            </a:r>
            <a:endParaRPr lang="en-US" sz="3900" dirty="0"/>
          </a:p>
        </p:txBody>
      </p:sp>
      <p:sp>
        <p:nvSpPr>
          <p:cNvPr id="15" name="Text 12"/>
          <p:cNvSpPr/>
          <p:nvPr/>
        </p:nvSpPr>
        <p:spPr>
          <a:xfrm>
            <a:off x="1771193" y="2534717"/>
            <a:ext cx="2613355" cy="380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30"/>
              </a:lnSpc>
              <a:buNone/>
            </a:pPr>
            <a:r>
              <a:rPr lang="en-US" sz="202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Cargo-bike full launch</a:t>
            </a:r>
            <a:endParaRPr lang="en-US" sz="2020" dirty="0"/>
          </a:p>
        </p:txBody>
      </p:sp>
      <p:sp>
        <p:nvSpPr>
          <p:cNvPr id="16" name="Text 13"/>
          <p:cNvSpPr/>
          <p:nvPr/>
        </p:nvSpPr>
        <p:spPr>
          <a:xfrm>
            <a:off x="1771193" y="2948026"/>
            <a:ext cx="2978201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40"/>
              </a:lnSpc>
              <a:buNone/>
            </a:pPr>
            <a:r>
              <a:rPr lang="en-US" sz="142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Public availability across all markets.</a:t>
            </a:r>
            <a:endParaRPr lang="en-US" sz="1420" dirty="0"/>
          </a:p>
        </p:txBody>
      </p:sp>
      <p:sp>
        <p:nvSpPr>
          <p:cNvPr id="17" name="Text 14"/>
          <p:cNvSpPr/>
          <p:nvPr/>
        </p:nvSpPr>
        <p:spPr>
          <a:xfrm>
            <a:off x="685800" y="3524098"/>
            <a:ext cx="737006" cy="7306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900"/>
              </a:lnSpc>
              <a:buNone/>
            </a:pPr>
            <a:r>
              <a:rPr lang="en-US" sz="3900" i="1" dirty="0">
                <a:solidFill>
                  <a:srgbClr val="7FB3EF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Oct</a:t>
            </a:r>
            <a:endParaRPr lang="en-US" sz="3900" dirty="0"/>
          </a:p>
        </p:txBody>
      </p:sp>
      <p:sp>
        <p:nvSpPr>
          <p:cNvPr id="18" name="Text 15"/>
          <p:cNvSpPr/>
          <p:nvPr/>
        </p:nvSpPr>
        <p:spPr>
          <a:xfrm>
            <a:off x="1771193" y="3771900"/>
            <a:ext cx="2635301" cy="380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30"/>
              </a:lnSpc>
              <a:buNone/>
            </a:pPr>
            <a:r>
              <a:rPr lang="en-US" sz="202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Corporate fleet rollout</a:t>
            </a:r>
            <a:endParaRPr lang="en-US" sz="2020" dirty="0"/>
          </a:p>
        </p:txBody>
      </p:sp>
      <p:sp>
        <p:nvSpPr>
          <p:cNvPr id="19" name="Text 16"/>
          <p:cNvSpPr/>
          <p:nvPr/>
        </p:nvSpPr>
        <p:spPr>
          <a:xfrm>
            <a:off x="1771193" y="4185209"/>
            <a:ext cx="2536546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40"/>
              </a:lnSpc>
              <a:buNone/>
            </a:pPr>
            <a:r>
              <a:rPr lang="en-US" sz="142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Expansion of pilot agreements.</a:t>
            </a:r>
            <a:endParaRPr lang="en-US" sz="1420" dirty="0"/>
          </a:p>
        </p:txBody>
      </p:sp>
      <p:sp>
        <p:nvSpPr>
          <p:cNvPr id="20" name="Text 17"/>
          <p:cNvSpPr/>
          <p:nvPr/>
        </p:nvSpPr>
        <p:spPr>
          <a:xfrm>
            <a:off x="685800" y="4761281"/>
            <a:ext cx="757123" cy="7306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900"/>
              </a:lnSpc>
              <a:buNone/>
            </a:pPr>
            <a:r>
              <a:rPr lang="en-US" sz="3900" i="1" dirty="0">
                <a:solidFill>
                  <a:srgbClr val="7FB3EF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Dec</a:t>
            </a:r>
            <a:endParaRPr lang="en-US" sz="3900" dirty="0"/>
          </a:p>
        </p:txBody>
      </p:sp>
      <p:sp>
        <p:nvSpPr>
          <p:cNvPr id="21" name="Text 18"/>
          <p:cNvSpPr/>
          <p:nvPr/>
        </p:nvSpPr>
        <p:spPr>
          <a:xfrm>
            <a:off x="1771193" y="5009083"/>
            <a:ext cx="3595421" cy="380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30"/>
              </a:lnSpc>
              <a:buNone/>
            </a:pPr>
            <a:r>
              <a:rPr lang="en-US" sz="202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Predictive maintenance go-live</a:t>
            </a:r>
            <a:endParaRPr lang="en-US" sz="2020" dirty="0"/>
          </a:p>
        </p:txBody>
      </p:sp>
      <p:sp>
        <p:nvSpPr>
          <p:cNvPr id="22" name="Text 19"/>
          <p:cNvSpPr/>
          <p:nvPr/>
        </p:nvSpPr>
        <p:spPr>
          <a:xfrm>
            <a:off x="1771193" y="5422392"/>
            <a:ext cx="393192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40"/>
              </a:lnSpc>
              <a:buNone/>
            </a:pPr>
            <a:r>
              <a:rPr lang="en-US" sz="142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Full system deployment and cost savings begin.</a:t>
            </a:r>
            <a:endParaRPr lang="en-US" sz="1420" dirty="0"/>
          </a:p>
        </p:txBody>
      </p:sp>
      <p:sp>
        <p:nvSpPr>
          <p:cNvPr id="23" name="Text 20"/>
          <p:cNvSpPr/>
          <p:nvPr/>
        </p:nvSpPr>
        <p:spPr>
          <a:xfrm>
            <a:off x="685800" y="6295644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70" dirty="0"/>
          </a:p>
        </p:txBody>
      </p:sp>
      <p:sp>
        <p:nvSpPr>
          <p:cNvPr id="24" name="Text 21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07 / 09</a:t>
            </a:r>
            <a:endParaRPr lang="en-US" sz="97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85800" y="2063801"/>
            <a:ext cx="10820095" cy="9510"/>
          </a:xfrm>
          <a:prstGeom prst="rect">
            <a:avLst/>
          </a:prstGeom>
          <a:solidFill>
            <a:srgbClr val="8CA5C3">
              <a:alpha val="16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685800" y="3300984"/>
            <a:ext cx="10820095" cy="9510"/>
          </a:xfrm>
          <a:prstGeom prst="rect">
            <a:avLst/>
          </a:prstGeom>
          <a:solidFill>
            <a:srgbClr val="8CA5C3">
              <a:alpha val="1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685800" y="4538167"/>
            <a:ext cx="10820095" cy="9510"/>
          </a:xfrm>
          <a:prstGeom prst="rect">
            <a:avLst/>
          </a:prstGeom>
          <a:solidFill>
            <a:srgbClr val="8CA5C3">
              <a:alpha val="16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685800" y="5775350"/>
            <a:ext cx="10820095" cy="9510"/>
          </a:xfrm>
          <a:prstGeom prst="rect">
            <a:avLst/>
          </a:prstGeom>
          <a:solidFill>
            <a:srgbClr val="8CA5C3">
              <a:alpha val="16000"/>
            </a:srgbClr>
          </a:solidFill>
          <a:ln/>
        </p:spPr>
      </p:sp>
      <p:sp>
        <p:nvSpPr>
          <p:cNvPr id="7" name="Shape 4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8CA5C3">
              <a:alpha val="16000"/>
            </a:srgbClr>
          </a:solidFill>
          <a:ln/>
        </p:spPr>
      </p:sp>
      <p:sp>
        <p:nvSpPr>
          <p:cNvPr id="8" name="Text 5"/>
          <p:cNvSpPr/>
          <p:nvPr/>
        </p:nvSpPr>
        <p:spPr>
          <a:xfrm>
            <a:off x="685800" y="513893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7FB3E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08</a:t>
            </a:r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KEY RISKS</a:t>
            </a:r>
            <a:endParaRPr lang="en-US" sz="970" dirty="0"/>
          </a:p>
        </p:txBody>
      </p:sp>
      <p:sp>
        <p:nvSpPr>
          <p:cNvPr id="9" name="Text 6"/>
          <p:cNvSpPr/>
          <p:nvPr/>
        </p:nvSpPr>
        <p:spPr>
          <a:xfrm>
            <a:off x="9763049" y="513893"/>
            <a:ext cx="1786738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C4CFD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NORTHWIND MOBILITY</a:t>
            </a:r>
            <a:endParaRPr lang="en-US" sz="970" dirty="0"/>
          </a:p>
        </p:txBody>
      </p:sp>
      <p:sp>
        <p:nvSpPr>
          <p:cNvPr id="10" name="Text 7"/>
          <p:cNvSpPr/>
          <p:nvPr/>
        </p:nvSpPr>
        <p:spPr>
          <a:xfrm>
            <a:off x="685800" y="958291"/>
            <a:ext cx="3824935" cy="96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40"/>
              </a:lnSpc>
              <a:buNone/>
            </a:pPr>
            <a:r>
              <a:rPr lang="en-US" sz="2920" spc="-44" kern="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Risks are being actively</a:t>
            </a:r>
            <a:endParaRPr lang="en-US" sz="2920" dirty="0"/>
          </a:p>
          <a:p>
            <a:pPr algn="l" indent="0" marL="0">
              <a:lnSpc>
                <a:spcPts val="3040"/>
              </a:lnSpc>
              <a:buNone/>
            </a:pPr>
            <a:r>
              <a:rPr lang="en-US" sz="2920" spc="-44" kern="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mitigated</a:t>
            </a:r>
            <a:endParaRPr lang="en-US" sz="2920" dirty="0"/>
          </a:p>
        </p:txBody>
      </p:sp>
      <p:sp>
        <p:nvSpPr>
          <p:cNvPr id="11" name="Text 8"/>
          <p:cNvSpPr/>
          <p:nvPr/>
        </p:nvSpPr>
        <p:spPr>
          <a:xfrm>
            <a:off x="685800" y="2188159"/>
            <a:ext cx="276149" cy="7306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900"/>
              </a:lnSpc>
              <a:buNone/>
            </a:pPr>
            <a:r>
              <a:rPr lang="en-US" sz="3900" i="1" dirty="0">
                <a:solidFill>
                  <a:srgbClr val="FF8A70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–</a:t>
            </a:r>
            <a:endParaRPr lang="en-US" sz="3900" dirty="0"/>
          </a:p>
        </p:txBody>
      </p:sp>
      <p:sp>
        <p:nvSpPr>
          <p:cNvPr id="12" name="Text 9"/>
          <p:cNvSpPr/>
          <p:nvPr/>
        </p:nvSpPr>
        <p:spPr>
          <a:xfrm>
            <a:off x="1771193" y="2435962"/>
            <a:ext cx="2967228" cy="380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30"/>
              </a:lnSpc>
              <a:buNone/>
            </a:pPr>
            <a:r>
              <a:rPr lang="en-US" sz="202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Battery supply lead times</a:t>
            </a:r>
            <a:endParaRPr lang="en-US" sz="2020" dirty="0"/>
          </a:p>
        </p:txBody>
      </p:sp>
      <p:sp>
        <p:nvSpPr>
          <p:cNvPr id="13" name="Text 10"/>
          <p:cNvSpPr/>
          <p:nvPr/>
        </p:nvSpPr>
        <p:spPr>
          <a:xfrm>
            <a:off x="1771193" y="2848356"/>
            <a:ext cx="3936492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40"/>
              </a:lnSpc>
              <a:buNone/>
            </a:pPr>
            <a:r>
              <a:rPr lang="en-US" sz="142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Risen from 6 to 11 weeks. Diversifying suppliers.</a:t>
            </a:r>
            <a:endParaRPr lang="en-US" sz="1420" dirty="0"/>
          </a:p>
        </p:txBody>
      </p:sp>
      <p:sp>
        <p:nvSpPr>
          <p:cNvPr id="14" name="Text 11"/>
          <p:cNvSpPr/>
          <p:nvPr/>
        </p:nvSpPr>
        <p:spPr>
          <a:xfrm>
            <a:off x="685800" y="3425342"/>
            <a:ext cx="276149" cy="7306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900"/>
              </a:lnSpc>
              <a:buNone/>
            </a:pPr>
            <a:r>
              <a:rPr lang="en-US" sz="3900" i="1" dirty="0">
                <a:solidFill>
                  <a:srgbClr val="FF8A70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–</a:t>
            </a:r>
            <a:endParaRPr lang="en-US" sz="3900" dirty="0"/>
          </a:p>
        </p:txBody>
      </p:sp>
      <p:sp>
        <p:nvSpPr>
          <p:cNvPr id="15" name="Text 12"/>
          <p:cNvSpPr/>
          <p:nvPr/>
        </p:nvSpPr>
        <p:spPr>
          <a:xfrm>
            <a:off x="1771193" y="3673145"/>
            <a:ext cx="2852928" cy="380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30"/>
              </a:lnSpc>
              <a:buNone/>
            </a:pPr>
            <a:r>
              <a:rPr lang="en-US" sz="202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Paris regulatory changes</a:t>
            </a:r>
            <a:endParaRPr lang="en-US" sz="2020" dirty="0"/>
          </a:p>
        </p:txBody>
      </p:sp>
      <p:sp>
        <p:nvSpPr>
          <p:cNvPr id="16" name="Text 13"/>
          <p:cNvSpPr/>
          <p:nvPr/>
        </p:nvSpPr>
        <p:spPr>
          <a:xfrm>
            <a:off x="1771193" y="4085539"/>
            <a:ext cx="4412894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40"/>
              </a:lnSpc>
              <a:buNone/>
            </a:pPr>
            <a:r>
              <a:rPr lang="en-US" sz="142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Pending decision. Close engagement with authorities.</a:t>
            </a:r>
            <a:endParaRPr lang="en-US" sz="1420" dirty="0"/>
          </a:p>
        </p:txBody>
      </p:sp>
      <p:sp>
        <p:nvSpPr>
          <p:cNvPr id="17" name="Text 14"/>
          <p:cNvSpPr/>
          <p:nvPr/>
        </p:nvSpPr>
        <p:spPr>
          <a:xfrm>
            <a:off x="685800" y="4662526"/>
            <a:ext cx="276149" cy="7306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900"/>
              </a:lnSpc>
              <a:buNone/>
            </a:pPr>
            <a:r>
              <a:rPr lang="en-US" sz="3900" i="1" dirty="0">
                <a:solidFill>
                  <a:srgbClr val="FF8A70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–</a:t>
            </a:r>
            <a:endParaRPr lang="en-US" sz="3900" dirty="0"/>
          </a:p>
        </p:txBody>
      </p:sp>
      <p:sp>
        <p:nvSpPr>
          <p:cNvPr id="18" name="Text 15"/>
          <p:cNvSpPr/>
          <p:nvPr/>
        </p:nvSpPr>
        <p:spPr>
          <a:xfrm>
            <a:off x="1771193" y="4909414"/>
            <a:ext cx="2719426" cy="380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30"/>
              </a:lnSpc>
              <a:buNone/>
            </a:pPr>
            <a:r>
              <a:rPr lang="en-US" sz="202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Insurance cost increase</a:t>
            </a:r>
            <a:endParaRPr lang="en-US" sz="2020" dirty="0"/>
          </a:p>
        </p:txBody>
      </p:sp>
      <p:sp>
        <p:nvSpPr>
          <p:cNvPr id="19" name="Text 16"/>
          <p:cNvSpPr/>
          <p:nvPr/>
        </p:nvSpPr>
        <p:spPr>
          <a:xfrm>
            <a:off x="1771193" y="5322722"/>
            <a:ext cx="3492094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40"/>
              </a:lnSpc>
              <a:buNone/>
            </a:pPr>
            <a:r>
              <a:rPr lang="en-US" sz="142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+9%. Exploring bundled coverage options.</a:t>
            </a:r>
            <a:endParaRPr lang="en-US" sz="1420" dirty="0"/>
          </a:p>
        </p:txBody>
      </p:sp>
      <p:sp>
        <p:nvSpPr>
          <p:cNvPr id="20" name="Text 17"/>
          <p:cNvSpPr/>
          <p:nvPr/>
        </p:nvSpPr>
        <p:spPr>
          <a:xfrm>
            <a:off x="685800" y="6295644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70" dirty="0"/>
          </a:p>
        </p:txBody>
      </p:sp>
      <p:sp>
        <p:nvSpPr>
          <p:cNvPr id="21" name="Text 18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08 / 09</a:t>
            </a:r>
            <a:endParaRPr lang="en-US" sz="97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8CA5C3">
              <a:alpha val="16000"/>
            </a:srgbClr>
          </a:solidFill>
          <a:ln/>
        </p:spPr>
      </p:sp>
      <p:sp>
        <p:nvSpPr>
          <p:cNvPr id="4" name="Text 1"/>
          <p:cNvSpPr/>
          <p:nvPr/>
        </p:nvSpPr>
        <p:spPr>
          <a:xfrm>
            <a:off x="685800" y="513893"/>
            <a:ext cx="99669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7FB3E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09</a:t>
            </a:r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OUTLOOK</a:t>
            </a:r>
            <a:endParaRPr lang="en-US" sz="970" dirty="0"/>
          </a:p>
        </p:txBody>
      </p:sp>
      <p:sp>
        <p:nvSpPr>
          <p:cNvPr id="5" name="Text 2"/>
          <p:cNvSpPr/>
          <p:nvPr/>
        </p:nvSpPr>
        <p:spPr>
          <a:xfrm>
            <a:off x="9763049" y="513893"/>
            <a:ext cx="1786738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C4CFD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NORTHWIND MOBILITY</a:t>
            </a:r>
            <a:endParaRPr lang="en-US" sz="970" dirty="0"/>
          </a:p>
        </p:txBody>
      </p:sp>
      <p:sp>
        <p:nvSpPr>
          <p:cNvPr id="6" name="Text 3"/>
          <p:cNvSpPr/>
          <p:nvPr/>
        </p:nvSpPr>
        <p:spPr>
          <a:xfrm>
            <a:off x="1085393" y="1909267"/>
            <a:ext cx="1602943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10"/>
              </a:lnSpc>
              <a:buNone/>
            </a:pPr>
            <a:r>
              <a:rPr lang="en-US" sz="1120" b="1" spc="270" kern="0" dirty="0">
                <a:solidFill>
                  <a:srgbClr val="7FB3E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LOOKING AHEAD</a:t>
            </a:r>
            <a:endParaRPr lang="en-US" sz="1120" dirty="0"/>
          </a:p>
        </p:txBody>
      </p:sp>
      <p:sp>
        <p:nvSpPr>
          <p:cNvPr id="7" name="Text 4"/>
          <p:cNvSpPr/>
          <p:nvPr/>
        </p:nvSpPr>
        <p:spPr>
          <a:xfrm>
            <a:off x="685800" y="2242109"/>
            <a:ext cx="7281367" cy="22640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990"/>
              </a:lnSpc>
              <a:buNone/>
            </a:pPr>
            <a:r>
              <a:rPr lang="en-US" sz="4800" spc="-72" kern="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Q2 momentum and H2</a:t>
            </a:r>
            <a:endParaRPr lang="en-US" sz="4800" dirty="0"/>
          </a:p>
          <a:p>
            <a:pPr algn="l" indent="0" marL="0">
              <a:lnSpc>
                <a:spcPts val="4990"/>
              </a:lnSpc>
              <a:buNone/>
            </a:pPr>
            <a:r>
              <a:rPr lang="en-US" sz="4800" spc="-72" kern="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initiatives support full-year</a:t>
            </a:r>
            <a:endParaRPr lang="en-US" sz="4800" dirty="0"/>
          </a:p>
          <a:p>
            <a:pPr algn="l" indent="0" marL="0">
              <a:lnSpc>
                <a:spcPts val="4990"/>
              </a:lnSpc>
              <a:buNone/>
            </a:pPr>
            <a:r>
              <a:rPr lang="en-US" sz="4800" spc="-72" kern="0" dirty="0">
                <a:solidFill>
                  <a:srgbClr val="F4F7FB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targets</a:t>
            </a:r>
            <a:endParaRPr lang="en-US" sz="4800" dirty="0"/>
          </a:p>
        </p:txBody>
      </p:sp>
      <p:sp>
        <p:nvSpPr>
          <p:cNvPr id="8" name="Text 5"/>
          <p:cNvSpPr/>
          <p:nvPr/>
        </p:nvSpPr>
        <p:spPr>
          <a:xfrm>
            <a:off x="685800" y="4601261"/>
            <a:ext cx="2516429" cy="3493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10"/>
              </a:lnSpc>
              <a:buNone/>
            </a:pPr>
            <a:r>
              <a:rPr lang="en-US" sz="1870" dirty="0">
                <a:solidFill>
                  <a:srgbClr val="C4CFDD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Thank you. Questions?</a:t>
            </a:r>
            <a:endParaRPr lang="en-US" sz="1870" dirty="0"/>
          </a:p>
        </p:txBody>
      </p:sp>
      <p:sp>
        <p:nvSpPr>
          <p:cNvPr id="9" name="Text 6"/>
          <p:cNvSpPr/>
          <p:nvPr/>
        </p:nvSpPr>
        <p:spPr>
          <a:xfrm>
            <a:off x="685800" y="6295644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70" dirty="0"/>
          </a:p>
        </p:txBody>
      </p:sp>
      <p:sp>
        <p:nvSpPr>
          <p:cNvPr id="10" name="Text 7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D8D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09 / 09</a:t>
            </a:r>
            <a:endParaRPr lang="en-US" sz="97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D2030"/>
      </a:dk1>
      <a:lt1>
        <a:srgbClr val="C4CFDD"/>
      </a:lt1>
      <a:dk2>
        <a:srgbClr val="44546A"/>
      </a:dk2>
      <a:lt2>
        <a:srgbClr val="E7E6E6"/>
      </a:lt2>
      <a:accent1>
        <a:srgbClr val="7FB3EF"/>
      </a:accent1>
      <a:accent2>
        <a:srgbClr val="FF8A70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7FB3EF"/>
      </a:hlink>
      <a:folHlink>
        <a:srgbClr val="954F72"/>
      </a:folHlink>
    </a:clrScheme>
    <a:fontScheme name="Office">
      <a:majorFont>
        <a:latin typeface="Palatino Linotype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onsolas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unPaper · www.unpaper.ai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Northwind Mobility Q2 2026 Quarterly Business Review – unPaper</dc:title>
  <dc:subject>Northwind Mobility Q2 2026 Quarterly Business Review – unPaper</dc:subject>
  <dc:creator>unPaper</dc:creator>
  <cp:lastModifiedBy>unPaper</cp:lastModifiedBy>
  <cp:revision>1</cp:revision>
  <dcterms:created xsi:type="dcterms:W3CDTF">2026-07-29T23:21:21Z</dcterms:created>
  <dcterms:modified xsi:type="dcterms:W3CDTF">2026-07-29T23:21:21Z</dcterms:modified>
</cp:coreProperties>
</file>