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1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 €M</c:v>
                </c:pt>
              </c:strCache>
            </c:strRef>
          </c:tx>
          <c:spPr>
            <a:solidFill>
              <a:srgbClr val="56CDBB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F4F7FB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Berlin</c:v>
                  </c:pt>
                  <c:pt idx="1">
                    <c:v>Amsterdam</c:v>
                  </c:pt>
                  <c:pt idx="2">
                    <c:v>Paris</c:v>
                  </c:pt>
                  <c:pt idx="3">
                    <c:v>Copenhagen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3.1</c:v>
                </c:pt>
                <c:pt idx="1">
                  <c:v>2.2</c:v>
                </c:pt>
                <c:pt idx="2">
                  <c:v>1.9</c:v>
                </c:pt>
                <c:pt idx="3">
                  <c:v>1.2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F4F7FB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F4F7F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3.5"/>
          <c:min val="0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F4F7F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>
            <a:alpha val="0"/>
          </a:srgbClr>
        </a:solidFill>
        <a:ln>
          <a:noFill/>
        </a:ln>
        <a:effectLst/>
      </c:spPr>
    </c:plotArea>
    <c:plotVisOnly val="1"/>
    <c:dispBlanksAs val="span"/>
  </c:chart>
  <c:spPr>
    <a:solidFill>
      <a:srgbClr val="FFFFFF">
        <a:alpha val="0"/>
      </a:srgbClr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Thank the board for their time and reiterate confidence in the H2 plan. The combination of cargo, corporate, and predictive maintenance positions us to scale efficiently.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image" Target="../media/Deck-background-1-image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solidFill>
          <a:srgbClr val="C4CF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5336" y="548640"/>
            <a:ext cx="7315017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0D2030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Northwind Mobility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56CDBB"/>
          </a:solidFill>
          <a:ln/>
        </p:spPr>
      </p:sp>
      <p:sp>
        <p:nvSpPr>
          <p:cNvPr id="4" name="Text 2"/>
          <p:cNvSpPr/>
          <p:nvPr>
            <p:ph idx="102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0D2030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0D2030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Presentation title</a:t>
            </a:r>
            <a:endParaRPr lang="en-US" sz="4000" dirty="0"/>
          </a:p>
        </p:txBody>
      </p:sp>
      <p:sp>
        <p:nvSpPr>
          <p:cNvPr id="5" name="Text 2"/>
          <p:cNvSpPr/>
          <p:nvPr>
            <p:ph idx="103" type="body" hasCustomPrompt="1"/>
          </p:nvPr>
        </p:nvSpPr>
        <p:spPr>
          <a:xfrm>
            <a:off x="975336" y="4251960"/>
            <a:ext cx="8290353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600" dirty="0">
                <a:solidFill>
                  <a:srgbClr val="56667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600" dirty="0">
                <a:solidFill>
                  <a:srgbClr val="56667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Subtitle or date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975336" y="6035040"/>
            <a:ext cx="4876678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6667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2026-07-15</a:t>
            </a:r>
            <a:endParaRPr lang="en-US" sz="10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(dark)">
    <p:bg>
      <p:bgPr>
        <a:solidFill>
          <a:srgbClr val="0D20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5336" y="548640"/>
            <a:ext cx="7315017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C4CFD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Northwind Mobility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56CDBB"/>
          </a:solidFill>
          <a:ln/>
        </p:spPr>
      </p:sp>
      <p:sp>
        <p:nvSpPr>
          <p:cNvPr id="4" name="Text 2"/>
          <p:cNvSpPr/>
          <p:nvPr>
            <p:ph idx="102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C4CFD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C4CFD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Presentation title</a:t>
            </a:r>
            <a:endParaRPr lang="en-US" sz="4000" dirty="0"/>
          </a:p>
        </p:txBody>
      </p:sp>
      <p:sp>
        <p:nvSpPr>
          <p:cNvPr id="5" name="Text 2"/>
          <p:cNvSpPr/>
          <p:nvPr>
            <p:ph idx="103" type="body" hasCustomPrompt="1"/>
          </p:nvPr>
        </p:nvSpPr>
        <p:spPr>
          <a:xfrm>
            <a:off x="975336" y="4251960"/>
            <a:ext cx="8290353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600" dirty="0">
                <a:solidFill>
                  <a:srgbClr val="7B899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600" dirty="0">
                <a:solidFill>
                  <a:srgbClr val="7B899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Subtitle or date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975336" y="6035040"/>
            <a:ext cx="4876678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B899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2026-07-15</a:t>
            </a:r>
            <a:endParaRPr lang="en-US" sz="10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bg>
      <p:bgPr>
        <a:solidFill>
          <a:srgbClr val="C4CF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125980"/>
            <a:ext cx="731502" cy="41148"/>
          </a:xfrm>
          <a:prstGeom prst="rect">
            <a:avLst/>
          </a:prstGeom>
          <a:solidFill>
            <a:srgbClr val="56CDBB"/>
          </a:solidFill>
          <a:ln/>
        </p:spPr>
      </p:sp>
      <p:sp>
        <p:nvSpPr>
          <p:cNvPr id="3" name="Text 1"/>
          <p:cNvSpPr/>
          <p:nvPr>
            <p:ph idx="101" type="body" hasCustomPrompt="1"/>
          </p:nvPr>
        </p:nvSpPr>
        <p:spPr>
          <a:xfrm>
            <a:off x="975336" y="2331720"/>
            <a:ext cx="6095848" cy="3429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SECTION</a:t>
            </a:r>
            <a:endParaRPr lang="en-US" sz="1200" dirty="0"/>
          </a:p>
        </p:txBody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975336" y="2743200"/>
            <a:ext cx="8778020" cy="12344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400" b="1" dirty="0">
                <a:solidFill>
                  <a:srgbClr val="0D2030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400" b="1" dirty="0">
                <a:solidFill>
                  <a:srgbClr val="0D2030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Section title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6667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566675"/>
                </a:solidFill>
                <a:latin typeface="Consolas"/>
                <a:ea typeface="Consolas"/>
                <a:cs typeface="Consolas"/>
              </a:defRPr>
            </a:lvl1pPr>
          </a:lstStyle>
          <a:p>
            <a:pPr algn="r"/>
            <a:fld id="{F7021451-1387-4CA6-816F-3879F97B5CBC}" type="slidenum">
              <a:rPr b="0" lang="en-US"/>
              <a:t>1004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(dark)">
    <p:bg>
      <p:bgPr>
        <a:solidFill>
          <a:srgbClr val="0D20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125980"/>
            <a:ext cx="731502" cy="41148"/>
          </a:xfrm>
          <a:prstGeom prst="rect">
            <a:avLst/>
          </a:prstGeom>
          <a:solidFill>
            <a:srgbClr val="56CDBB"/>
          </a:solidFill>
          <a:ln/>
        </p:spPr>
      </p:sp>
      <p:sp>
        <p:nvSpPr>
          <p:cNvPr id="3" name="Text 1"/>
          <p:cNvSpPr/>
          <p:nvPr>
            <p:ph idx="101" type="body" hasCustomPrompt="1"/>
          </p:nvPr>
        </p:nvSpPr>
        <p:spPr>
          <a:xfrm>
            <a:off x="975336" y="2331720"/>
            <a:ext cx="6095848" cy="3429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SECTION</a:t>
            </a:r>
            <a:endParaRPr lang="en-US" sz="1200" dirty="0"/>
          </a:p>
        </p:txBody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975336" y="2743200"/>
            <a:ext cx="8778020" cy="12344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400" b="1" dirty="0">
                <a:solidFill>
                  <a:srgbClr val="C4CFD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400" b="1" dirty="0">
                <a:solidFill>
                  <a:srgbClr val="C4CFD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Section title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B899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B8998"/>
                </a:solidFill>
                <a:latin typeface="Consolas"/>
                <a:ea typeface="Consolas"/>
                <a:cs typeface="Consolas"/>
              </a:defRPr>
            </a:lvl1pPr>
          </a:lstStyle>
          <a:p>
            <a:pPr algn="r"/>
            <a:fld id="{F7021451-1387-4CA6-816F-3879F97B5CBC}" type="slidenum">
              <a:rPr b="0" lang="en-US"/>
              <a:t>1005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bg>
      <p:bgPr>
        <a:solidFill>
          <a:srgbClr val="C4CF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title" hasCustomPrompt="1"/>
          </p:nvPr>
        </p:nvSpPr>
        <p:spPr>
          <a:xfrm>
            <a:off x="609585" y="411480"/>
            <a:ext cx="10972526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2200" b="1" dirty="0">
                <a:solidFill>
                  <a:srgbClr val="0D2030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2200" b="1" dirty="0">
                <a:solidFill>
                  <a:srgbClr val="0D2030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Slide title states the takeaway</a:t>
            </a:r>
            <a:endParaRPr lang="en-US" sz="2200" dirty="0"/>
          </a:p>
        </p:txBody>
      </p:sp>
      <p:sp>
        <p:nvSpPr>
          <p:cNvPr id="3" name="Shape 0"/>
          <p:cNvSpPr/>
          <p:nvPr/>
        </p:nvSpPr>
        <p:spPr>
          <a:xfrm>
            <a:off x="609585" y="1131570"/>
            <a:ext cx="10972526" cy="13716"/>
          </a:xfrm>
          <a:prstGeom prst="rect">
            <a:avLst/>
          </a:prstGeom>
          <a:solidFill>
            <a:srgbClr val="A3B0BE"/>
          </a:solidFill>
          <a:ln/>
        </p:spPr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609585" y="1371600"/>
            <a:ext cx="10972526" cy="47320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0D203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0D203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Content</a:t>
            </a:r>
            <a:endParaRPr lang="en-US" sz="1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6667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566675"/>
                </a:solidFill>
                <a:latin typeface="Consolas"/>
                <a:ea typeface="Consolas"/>
                <a:cs typeface="Consolas"/>
              </a:defRPr>
            </a:lvl1pPr>
          </a:lstStyle>
          <a:p>
            <a:pPr algn="r"/>
            <a:fld id="{F7021451-1387-4CA6-816F-3879F97B5CBC}" type="slidenum">
              <a:rPr b="0" lang="en-US"/>
              <a:t>1006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C4CF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6667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566675"/>
                </a:solidFill>
                <a:latin typeface="Consolas"/>
                <a:ea typeface="Consolas"/>
                <a:cs typeface="Consolas"/>
              </a:defRPr>
            </a:lvl1pPr>
          </a:lstStyle>
          <a:p>
            <a:pPr algn="r"/>
            <a:fld id="{F7021451-1387-4CA6-816F-3879F97B5CBC}" type="slidenum">
              <a:rPr b="0" lang="en-US"/>
              <a:t>1007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bg>
      <p:bgPr>
        <a:solidFill>
          <a:srgbClr val="C4CF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56CDBB"/>
          </a:solidFill>
          <a:ln/>
        </p:spPr>
      </p:sp>
      <p:sp>
        <p:nvSpPr>
          <p:cNvPr id="3" name="Text 1"/>
          <p:cNvSpPr/>
          <p:nvPr>
            <p:ph idx="101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0D2030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0D2030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Thank you</a:t>
            </a:r>
            <a:endParaRPr lang="en-US" sz="4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975336" y="4251960"/>
            <a:ext cx="7315017" cy="685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56667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56667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Contact · next step</a:t>
            </a:r>
            <a:endParaRPr lang="en-US" sz="140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ck background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7955280" y="4757738"/>
            <a:ext cx="731520" cy="23145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566675"/>
                </a:solidFill>
                <a:latin typeface="Consolas"/>
                <a:ea typeface="Consolas"/>
                <a:cs typeface="Consolas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9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slideLayout" Target="../slideLayouts/slideLayout9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1085393" y="513893"/>
            <a:ext cx="4315968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0"/>
              </a:lnSpc>
              <a:buNone/>
            </a:pPr>
            <a:r>
              <a:rPr lang="en-US" sz="1120" b="1" spc="270" kern="0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Q2 2026 · QUARTERLY BUSINESS REVIEW</a:t>
            </a:r>
            <a:endParaRPr lang="en-US" sz="1120" dirty="0"/>
          </a:p>
        </p:txBody>
      </p:sp>
      <p:sp>
        <p:nvSpPr>
          <p:cNvPr id="4" name="Text 2"/>
          <p:cNvSpPr/>
          <p:nvPr/>
        </p:nvSpPr>
        <p:spPr>
          <a:xfrm>
            <a:off x="9763049" y="528523"/>
            <a:ext cx="1786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4CF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</a:t>
            </a:r>
            <a:endParaRPr lang="en-US" sz="970" dirty="0"/>
          </a:p>
        </p:txBody>
      </p:sp>
      <p:sp>
        <p:nvSpPr>
          <p:cNvPr id="5" name="Text 3"/>
          <p:cNvSpPr/>
          <p:nvPr/>
        </p:nvSpPr>
        <p:spPr>
          <a:xfrm>
            <a:off x="685800" y="1814170"/>
            <a:ext cx="9441180" cy="23152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7060"/>
              </a:lnSpc>
              <a:buNone/>
            </a:pPr>
            <a:r>
              <a:rPr lang="en-US" sz="7200" spc="-144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Northwind Mobility </a:t>
            </a:r>
            <a:pPr algn="l" indent="0" marL="0">
              <a:lnSpc>
                <a:spcPts val="7060"/>
              </a:lnSpc>
              <a:buNone/>
            </a:pPr>
            <a:r>
              <a:rPr lang="en-US" sz="7200" i="1" spc="-144" kern="0" dirty="0">
                <a:solidFill>
                  <a:srgbClr val="56CDB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Q2</a:t>
            </a:r>
            <a:endParaRPr lang="en-US" sz="7200" dirty="0"/>
          </a:p>
          <a:p>
            <a:pPr algn="l" indent="0" marL="0">
              <a:lnSpc>
                <a:spcPts val="7060"/>
              </a:lnSpc>
              <a:buNone/>
            </a:pPr>
            <a:r>
              <a:rPr lang="en-US" sz="7200" i="1" spc="-144" kern="0" dirty="0">
                <a:solidFill>
                  <a:srgbClr val="56CDB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2026</a:t>
            </a:r>
            <a:pPr algn="l" indent="0" marL="0">
              <a:lnSpc>
                <a:spcPts val="7060"/>
              </a:lnSpc>
              <a:buNone/>
            </a:pPr>
            <a:r>
              <a:rPr lang="en-US" sz="7200" spc="-144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 review</a:t>
            </a:r>
            <a:endParaRPr lang="en-US" sz="7200" dirty="0"/>
          </a:p>
        </p:txBody>
      </p:sp>
      <p:sp>
        <p:nvSpPr>
          <p:cNvPr id="6" name="Text 4"/>
          <p:cNvSpPr/>
          <p:nvPr/>
        </p:nvSpPr>
        <p:spPr>
          <a:xfrm>
            <a:off x="685800" y="4081882"/>
            <a:ext cx="10209276" cy="797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40"/>
              </a:lnSpc>
              <a:buNone/>
            </a:pPr>
            <a:r>
              <a:rPr lang="en-US" sz="2020" dirty="0">
                <a:solidFill>
                  <a:srgbClr val="C4CFD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Revenue reached </a:t>
            </a:r>
            <a:pPr algn="l" indent="0" marL="0">
              <a:lnSpc>
                <a:spcPts val="3040"/>
              </a:lnSpc>
              <a:buNone/>
            </a:pPr>
            <a:r>
              <a:rPr lang="en-US" sz="202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€8.4M</a:t>
            </a:r>
            <a:pPr algn="l" indent="0" marL="0">
              <a:lnSpc>
                <a:spcPts val="3040"/>
              </a:lnSpc>
              <a:buNone/>
            </a:pPr>
            <a:r>
              <a:rPr lang="en-US" sz="2020" dirty="0">
                <a:solidFill>
                  <a:srgbClr val="C4CFD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, subscribers grew to </a:t>
            </a:r>
            <a:pPr algn="l" indent="0" marL="0">
              <a:lnSpc>
                <a:spcPts val="3040"/>
              </a:lnSpc>
              <a:buNone/>
            </a:pPr>
            <a:r>
              <a:rPr lang="en-US" sz="202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38,200</a:t>
            </a:r>
            <a:pPr algn="l" indent="0" marL="0">
              <a:lnSpc>
                <a:spcPts val="3040"/>
              </a:lnSpc>
              <a:buNone/>
            </a:pPr>
            <a:r>
              <a:rPr lang="en-US" sz="2020" dirty="0">
                <a:solidFill>
                  <a:srgbClr val="C4CFD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, and we are now poised to capture</a:t>
            </a:r>
            <a:endParaRPr lang="en-US" sz="2020" dirty="0"/>
          </a:p>
          <a:p>
            <a:pPr algn="l" indent="0" marL="0">
              <a:lnSpc>
                <a:spcPts val="3040"/>
              </a:lnSpc>
              <a:buNone/>
            </a:pPr>
            <a:r>
              <a:rPr lang="en-US" sz="2020" dirty="0">
                <a:solidFill>
                  <a:srgbClr val="C4CFD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the cargo and corporate segments in H2.</a:t>
            </a:r>
            <a:endParaRPr lang="en-US" sz="2020" dirty="0"/>
          </a:p>
        </p:txBody>
      </p:sp>
      <p:sp>
        <p:nvSpPr>
          <p:cNvPr id="7" name="Text 5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8" name="Text 6"/>
          <p:cNvSpPr/>
          <p:nvPr/>
        </p:nvSpPr>
        <p:spPr>
          <a:xfrm>
            <a:off x="10537546" y="6295644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2026-07-15</a:t>
            </a:r>
            <a:endParaRPr lang="en-US" sz="97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3486607"/>
            <a:ext cx="28529" cy="953353"/>
          </a:xfrm>
          <a:prstGeom prst="rect">
            <a:avLst/>
          </a:prstGeom>
          <a:solidFill>
            <a:srgbClr val="56CDBB"/>
          </a:solidFill>
          <a:ln/>
        </p:spPr>
      </p:sp>
      <p:sp>
        <p:nvSpPr>
          <p:cNvPr id="3" name="Shape 1"/>
          <p:cNvSpPr/>
          <p:nvPr/>
        </p:nvSpPr>
        <p:spPr>
          <a:xfrm>
            <a:off x="3452774" y="3486607"/>
            <a:ext cx="28529" cy="953353"/>
          </a:xfrm>
          <a:prstGeom prst="rect">
            <a:avLst/>
          </a:prstGeom>
          <a:solidFill>
            <a:srgbClr val="56CDBB"/>
          </a:solidFill>
          <a:ln/>
        </p:spPr>
      </p:sp>
      <p:sp>
        <p:nvSpPr>
          <p:cNvPr id="4" name="Shape 2"/>
          <p:cNvSpPr/>
          <p:nvPr/>
        </p:nvSpPr>
        <p:spPr>
          <a:xfrm>
            <a:off x="6219749" y="3486607"/>
            <a:ext cx="28529" cy="953353"/>
          </a:xfrm>
          <a:prstGeom prst="rect">
            <a:avLst/>
          </a:prstGeom>
          <a:solidFill>
            <a:srgbClr val="56CDBB"/>
          </a:solidFill>
          <a:ln/>
        </p:spPr>
      </p:sp>
      <p:sp>
        <p:nvSpPr>
          <p:cNvPr id="5" name="Shape 3"/>
          <p:cNvSpPr/>
          <p:nvPr/>
        </p:nvSpPr>
        <p:spPr>
          <a:xfrm>
            <a:off x="8986723" y="3486607"/>
            <a:ext cx="28529" cy="953353"/>
          </a:xfrm>
          <a:prstGeom prst="rect">
            <a:avLst/>
          </a:prstGeom>
          <a:solidFill>
            <a:srgbClr val="56CDBB"/>
          </a:solidFill>
          <a:ln/>
        </p:spPr>
      </p:sp>
      <p:sp>
        <p:nvSpPr>
          <p:cNvPr id="6" name="Shape 4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685800" y="513893"/>
            <a:ext cx="168706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Q2 PERFORMANCE</a:t>
            </a:r>
            <a:endParaRPr lang="en-US" sz="970" dirty="0"/>
          </a:p>
        </p:txBody>
      </p:sp>
      <p:sp>
        <p:nvSpPr>
          <p:cNvPr id="8" name="Text 6"/>
          <p:cNvSpPr/>
          <p:nvPr/>
        </p:nvSpPr>
        <p:spPr>
          <a:xfrm>
            <a:off x="9763049" y="513893"/>
            <a:ext cx="1786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4CF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</a:t>
            </a:r>
            <a:endParaRPr lang="en-US" sz="970" dirty="0"/>
          </a:p>
        </p:txBody>
      </p:sp>
      <p:sp>
        <p:nvSpPr>
          <p:cNvPr id="9" name="Text 7"/>
          <p:cNvSpPr/>
          <p:nvPr/>
        </p:nvSpPr>
        <p:spPr>
          <a:xfrm>
            <a:off x="685800" y="2303374"/>
            <a:ext cx="4878324" cy="9829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20"/>
              </a:lnSpc>
              <a:buNone/>
            </a:pPr>
            <a:r>
              <a:rPr lang="en-US" sz="3000" spc="-45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Strong growth across all core </a:t>
            </a:r>
            <a:endParaRPr lang="en-US" sz="3000" dirty="0"/>
          </a:p>
          <a:p>
            <a:pPr algn="l" indent="0" marL="0">
              <a:lnSpc>
                <a:spcPts val="3120"/>
              </a:lnSpc>
              <a:buNone/>
            </a:pPr>
            <a:r>
              <a:rPr lang="en-US" sz="3000" i="1" spc="-45" kern="0" dirty="0">
                <a:solidFill>
                  <a:srgbClr val="56CDB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metrics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923544" y="3381451"/>
            <a:ext cx="1668780" cy="8641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50"/>
              </a:lnSpc>
              <a:buNone/>
            </a:pPr>
            <a:r>
              <a:rPr lang="en-US" sz="4650" spc="-93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€8.4M</a:t>
            </a:r>
            <a:endParaRPr lang="en-US" sz="4650" dirty="0"/>
          </a:p>
        </p:txBody>
      </p:sp>
      <p:sp>
        <p:nvSpPr>
          <p:cNvPr id="11" name="Text 9"/>
          <p:cNvSpPr/>
          <p:nvPr/>
        </p:nvSpPr>
        <p:spPr>
          <a:xfrm>
            <a:off x="923544" y="4210812"/>
            <a:ext cx="1819656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Revenue, up 21% vs Q1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3690518" y="3381451"/>
            <a:ext cx="1448410" cy="8641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50"/>
              </a:lnSpc>
              <a:buNone/>
            </a:pPr>
            <a:r>
              <a:rPr lang="en-US" sz="4650" spc="-93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38.2k</a:t>
            </a:r>
            <a:endParaRPr lang="en-US" sz="4650" dirty="0"/>
          </a:p>
        </p:txBody>
      </p:sp>
      <p:sp>
        <p:nvSpPr>
          <p:cNvPr id="13" name="Text 11"/>
          <p:cNvSpPr/>
          <p:nvPr/>
        </p:nvSpPr>
        <p:spPr>
          <a:xfrm>
            <a:off x="3690518" y="4210812"/>
            <a:ext cx="2124151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Active subscribers, up 14%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6457493" y="3381451"/>
            <a:ext cx="1325880" cy="8641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50"/>
              </a:lnSpc>
              <a:buNone/>
            </a:pPr>
            <a:r>
              <a:rPr lang="en-US" sz="4650" spc="-93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3.1%</a:t>
            </a:r>
            <a:endParaRPr lang="en-US" sz="4650" dirty="0"/>
          </a:p>
        </p:txBody>
      </p:sp>
      <p:sp>
        <p:nvSpPr>
          <p:cNvPr id="15" name="Text 13"/>
          <p:cNvSpPr/>
          <p:nvPr/>
        </p:nvSpPr>
        <p:spPr>
          <a:xfrm>
            <a:off x="6457493" y="4210812"/>
            <a:ext cx="1858975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Churn, down from 3.8%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9224467" y="3381451"/>
            <a:ext cx="1169518" cy="8641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50"/>
              </a:lnSpc>
              <a:buNone/>
            </a:pPr>
            <a:r>
              <a:rPr lang="en-US" sz="4650" spc="-93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76%</a:t>
            </a:r>
            <a:endParaRPr lang="en-US" sz="4650" dirty="0"/>
          </a:p>
        </p:txBody>
      </p:sp>
      <p:sp>
        <p:nvSpPr>
          <p:cNvPr id="17" name="Text 15"/>
          <p:cNvSpPr/>
          <p:nvPr/>
        </p:nvSpPr>
        <p:spPr>
          <a:xfrm>
            <a:off x="9224467" y="4210812"/>
            <a:ext cx="1181405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Fleet utilization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19" name="Text 17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09</a:t>
            </a:r>
            <a:endParaRPr lang="en-US" sz="97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graphicFrame>
        <p:nvGraphicFramePr>
          <p:cNvPr id="3" name="Chart 0" descr=""/>
          <p:cNvGraphicFramePr/>
          <p:nvPr/>
        </p:nvGraphicFramePr>
        <p:xfrm>
          <a:off x="6808622" y="3070555"/>
          <a:ext cx="4697273" cy="1904695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3070555"/>
          <a:ext cx="9143771" cy="914400"/>
        </p:xfrm>
        <a:graphic>
          <a:graphicData uri="http://schemas.openxmlformats.org/drawingml/2006/table">
            <a:tbl>
              <a:tblPr/>
              <a:tblGrid>
                <a:gridCol w="1908353"/>
                <a:gridCol w="1531620"/>
                <a:gridCol w="2301545"/>
              </a:tblGrid>
              <a:tr h="31912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7D8DA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CITY</a:t>
                      </a:r>
                      <a:endParaRPr lang="en-US" sz="1200" dirty="0"/>
                    </a:p>
                  </a:txBody>
                  <a:tcPr marL="0" marR="0" marT="0" marB="82296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b="1" dirty="0">
                          <a:solidFill>
                            <a:srgbClr val="7D8DA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REVENUE</a:t>
                      </a:r>
                      <a:endParaRPr lang="en-US" sz="1200" dirty="0"/>
                    </a:p>
                  </a:txBody>
                  <a:tcPr marL="0" marR="0" marT="0" marB="82296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b="1" dirty="0">
                          <a:solidFill>
                            <a:srgbClr val="7D8DA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QOQ GROWTH</a:t>
                      </a:r>
                      <a:endParaRPr lang="en-US" sz="1200" dirty="0"/>
                    </a:p>
                  </a:txBody>
                  <a:tcPr marL="0" marR="0" marT="0" marB="82296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257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70" dirty="0">
                          <a:solidFill>
                            <a:srgbClr val="F4F7F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Berlin</a:t>
                      </a:r>
                      <a:endParaRPr lang="en-US" sz="1200" dirty="0"/>
                    </a:p>
                  </a:txBody>
                  <a:tcPr marL="0" marR="0" marT="95250" marB="952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70" dirty="0">
                          <a:solidFill>
                            <a:srgbClr val="F4F7F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€3.1M</a:t>
                      </a:r>
                      <a:endParaRPr lang="en-US" sz="1200" dirty="0"/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70" dirty="0">
                          <a:solidFill>
                            <a:srgbClr val="56CDB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+18%</a:t>
                      </a:r>
                      <a:endParaRPr lang="en-US" sz="1200" dirty="0"/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257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70" dirty="0">
                          <a:solidFill>
                            <a:srgbClr val="F4F7F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Amsterdam</a:t>
                      </a:r>
                      <a:endParaRPr lang="en-US" sz="1200" dirty="0"/>
                    </a:p>
                  </a:txBody>
                  <a:tcPr marL="0" marR="0" marT="95250" marB="952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70" dirty="0">
                          <a:solidFill>
                            <a:srgbClr val="F4F7F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€2.2M</a:t>
                      </a:r>
                      <a:endParaRPr lang="en-US" sz="1200" dirty="0"/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70" dirty="0">
                          <a:solidFill>
                            <a:srgbClr val="56CDB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+31%</a:t>
                      </a:r>
                      <a:endParaRPr lang="en-US" sz="1200" dirty="0"/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257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70" dirty="0">
                          <a:solidFill>
                            <a:srgbClr val="F4F7F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Paris</a:t>
                      </a:r>
                      <a:endParaRPr lang="en-US" sz="1200" dirty="0"/>
                    </a:p>
                  </a:txBody>
                  <a:tcPr marL="0" marR="0" marT="95250" marB="952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70" dirty="0">
                          <a:solidFill>
                            <a:srgbClr val="F4F7F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€1.9M</a:t>
                      </a:r>
                      <a:endParaRPr lang="en-US" sz="1200" dirty="0"/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70" dirty="0">
                          <a:solidFill>
                            <a:srgbClr val="56CDB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+9%</a:t>
                      </a:r>
                      <a:endParaRPr lang="en-US" sz="1200" dirty="0"/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8CA5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99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70" dirty="0">
                          <a:solidFill>
                            <a:srgbClr val="F4F7F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Copenhagen</a:t>
                      </a:r>
                      <a:endParaRPr lang="en-US" sz="1200" dirty="0"/>
                    </a:p>
                  </a:txBody>
                  <a:tcPr marL="0" marR="0" marT="95250" marB="952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70" dirty="0">
                          <a:solidFill>
                            <a:srgbClr val="F4F7F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€1.2M</a:t>
                      </a:r>
                      <a:endParaRPr lang="en-US" sz="1200" dirty="0"/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70" dirty="0">
                          <a:solidFill>
                            <a:srgbClr val="56CDB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+44%</a:t>
                      </a:r>
                      <a:endParaRPr lang="en-US" sz="1200" dirty="0"/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Text 1"/>
          <p:cNvSpPr/>
          <p:nvPr/>
        </p:nvSpPr>
        <p:spPr>
          <a:xfrm>
            <a:off x="685800" y="513893"/>
            <a:ext cx="208483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REGIONAL BREAKDOWN</a:t>
            </a:r>
            <a:endParaRPr lang="en-US" sz="970" dirty="0"/>
          </a:p>
        </p:txBody>
      </p:sp>
      <p:sp>
        <p:nvSpPr>
          <p:cNvPr id="6" name="Text 2"/>
          <p:cNvSpPr/>
          <p:nvPr/>
        </p:nvSpPr>
        <p:spPr>
          <a:xfrm>
            <a:off x="9763049" y="513893"/>
            <a:ext cx="1786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4CF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</a:t>
            </a:r>
            <a:endParaRPr lang="en-US" sz="970" dirty="0"/>
          </a:p>
        </p:txBody>
      </p:sp>
      <p:sp>
        <p:nvSpPr>
          <p:cNvPr id="7" name="Text 3"/>
          <p:cNvSpPr/>
          <p:nvPr/>
        </p:nvSpPr>
        <p:spPr>
          <a:xfrm>
            <a:off x="685800" y="1586484"/>
            <a:ext cx="4792370" cy="14109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20"/>
              </a:lnSpc>
              <a:buNone/>
            </a:pPr>
            <a:r>
              <a:rPr lang="en-US" sz="3000" spc="-45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Copenhagen leads growth at </a:t>
            </a:r>
            <a:endParaRPr lang="en-US" sz="3000" dirty="0"/>
          </a:p>
          <a:p>
            <a:pPr algn="l" indent="0" marL="0">
              <a:lnSpc>
                <a:spcPts val="3120"/>
              </a:lnSpc>
              <a:buNone/>
            </a:pPr>
            <a:r>
              <a:rPr lang="en-US" sz="3000" i="1" spc="-45" kern="0" dirty="0">
                <a:solidFill>
                  <a:srgbClr val="56CDB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+44%</a:t>
            </a:r>
            <a:pPr algn="l" indent="0" marL="0">
              <a:lnSpc>
                <a:spcPts val="3120"/>
              </a:lnSpc>
              <a:buNone/>
            </a:pPr>
            <a:r>
              <a:rPr lang="en-US" sz="3000" spc="-45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; Berlin remains the</a:t>
            </a:r>
            <a:endParaRPr lang="en-US" sz="3000" dirty="0"/>
          </a:p>
          <a:p>
            <a:pPr algn="l" indent="0" marL="0">
              <a:lnSpc>
                <a:spcPts val="3120"/>
              </a:lnSpc>
              <a:buNone/>
            </a:pPr>
            <a:r>
              <a:rPr lang="en-US" sz="3000" spc="-45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revenue engine</a:t>
            </a:r>
            <a:endParaRPr lang="en-US" sz="3000" dirty="0"/>
          </a:p>
        </p:txBody>
      </p:sp>
      <p:sp>
        <p:nvSpPr>
          <p:cNvPr id="8" name="Text 4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9" name="Text 5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09</a:t>
            </a:r>
            <a:endParaRPr lang="en-US" sz="97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2005279"/>
            <a:ext cx="3467405" cy="2799893"/>
          </a:xfrm>
          <a:prstGeom prst="roundRect">
            <a:avLst>
              <a:gd name="adj" fmla="val 3396"/>
            </a:avLst>
          </a:prstGeom>
          <a:solidFill>
            <a:srgbClr val="102230"/>
          </a:solidFill>
          <a:ln w="9525">
            <a:solidFill>
              <a:srgbClr val="8CA5C3">
                <a:alpha val="16000"/>
              </a:srgbClr>
            </a:solidFill>
            <a:prstDash val="solid"/>
          </a:ln>
        </p:spPr>
      </p:sp>
      <p:sp>
        <p:nvSpPr>
          <p:cNvPr id="3" name="h2pc-0"/>
          <p:cNvSpPr/>
          <p:nvPr/>
        </p:nvSpPr>
        <p:spPr>
          <a:xfrm>
            <a:off x="942746" y="2281428"/>
            <a:ext cx="170993" cy="170993"/>
          </a:xfrm>
          <a:custGeom>
            <a:avLst/>
            <a:gdLst/>
            <a:ahLst/>
            <a:rect l="0" t="0" r="2400" b="2400"/>
            <a:pathLst>
              <a:path w="2400" h="2400" fill="none">
                <a:moveTo>
                  <a:pt x="100" y="300"/>
                </a:moveTo>
                <a:lnTo>
                  <a:pt x="1600" y="300"/>
                </a:lnTo>
                <a:lnTo>
                  <a:pt x="1600" y="1600"/>
                </a:lnTo>
                <a:lnTo>
                  <a:pt x="100" y="1600"/>
                </a:lnTo>
                <a:close/>
              </a:path>
              <a:path w="2400" h="2400" fill="none">
                <a:moveTo>
                  <a:pt x="1600" y="800"/>
                </a:moveTo>
                <a:lnTo>
                  <a:pt x="2000" y="800"/>
                </a:lnTo>
                <a:lnTo>
                  <a:pt x="2300" y="1100"/>
                </a:lnTo>
                <a:lnTo>
                  <a:pt x="2300" y="1600"/>
                </a:lnTo>
                <a:lnTo>
                  <a:pt x="1600" y="1600"/>
                </a:lnTo>
                <a:close/>
              </a:path>
              <a:path w="2400" h="2400" fill="none">
                <a:moveTo>
                  <a:pt x="800" y="1850"/>
                </a:moveTo>
                <a:arcTo wR="250" hR="250" stAng="0" swAng="21600000"/>
                <a:close/>
              </a:path>
              <a:path w="2400" h="2400" fill="none">
                <a:moveTo>
                  <a:pt x="2100" y="1850"/>
                </a:moveTo>
                <a:arcTo wR="250" hR="250" stAng="0" swAng="21600000"/>
                <a:close/>
              </a:path>
            </a:pathLst>
          </a:custGeom>
          <a:ln w="14224">
            <a:solidFill>
              <a:srgbClr val="56CDB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362602" y="2005279"/>
            <a:ext cx="3467405" cy="2799893"/>
          </a:xfrm>
          <a:prstGeom prst="roundRect">
            <a:avLst>
              <a:gd name="adj" fmla="val 3396"/>
            </a:avLst>
          </a:prstGeom>
          <a:solidFill>
            <a:srgbClr val="102230"/>
          </a:solidFill>
          <a:ln w="9525">
            <a:solidFill>
              <a:srgbClr val="8CA5C3">
                <a:alpha val="16000"/>
              </a:srgbClr>
            </a:solidFill>
            <a:prstDash val="solid"/>
          </a:ln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619549" y="2281428"/>
            <a:ext cx="170993" cy="170993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8038490" y="2005279"/>
            <a:ext cx="3467405" cy="2799893"/>
          </a:xfrm>
          <a:prstGeom prst="roundRect">
            <a:avLst>
              <a:gd name="adj" fmla="val 3396"/>
            </a:avLst>
          </a:prstGeom>
          <a:solidFill>
            <a:srgbClr val="102230"/>
          </a:solidFill>
          <a:ln w="9525">
            <a:solidFill>
              <a:srgbClr val="8CA5C3">
                <a:alpha val="16000"/>
              </a:srgbClr>
            </a:solidFill>
            <a:prstDash val="solid"/>
          </a:ln>
        </p:spPr>
      </p:sp>
      <p:sp>
        <p:nvSpPr>
          <p:cNvPr id="7" name="h2pc-1"/>
          <p:cNvSpPr/>
          <p:nvPr/>
        </p:nvSpPr>
        <p:spPr>
          <a:xfrm>
            <a:off x="8296351" y="2281428"/>
            <a:ext cx="170993" cy="170993"/>
          </a:xfrm>
          <a:custGeom>
            <a:avLst/>
            <a:gdLst/>
            <a:ahLst/>
            <a:rect l="0" t="0" r="2400" b="2400"/>
            <a:pathLst>
              <a:path w="2400" h="2400" fill="none">
                <a:moveTo>
                  <a:pt x="2200" y="1200"/>
                </a:moveTo>
                <a:arcTo wR="1000" hR="1000" stAng="0" swAng="21600000"/>
                <a:close/>
              </a:path>
              <a:path w="2400" h="2400" fill="none">
                <a:moveTo>
                  <a:pt x="1200" y="600"/>
                </a:moveTo>
                <a:lnTo>
                  <a:pt x="1200" y="1200"/>
                </a:lnTo>
                <a:lnTo>
                  <a:pt x="1600" y="1400"/>
                </a:lnTo>
              </a:path>
            </a:pathLst>
          </a:custGeom>
          <a:ln w="14224">
            <a:solidFill>
              <a:srgbClr val="56CDBB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685800" y="513893"/>
            <a:ext cx="198516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H2 STRATEGIC BETS</a:t>
            </a:r>
            <a:endParaRPr lang="en-US" sz="970" dirty="0"/>
          </a:p>
        </p:txBody>
      </p:sp>
      <p:sp>
        <p:nvSpPr>
          <p:cNvPr id="10" name="Text 7"/>
          <p:cNvSpPr/>
          <p:nvPr/>
        </p:nvSpPr>
        <p:spPr>
          <a:xfrm>
            <a:off x="9763049" y="513893"/>
            <a:ext cx="1786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4CF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</a:t>
            </a:r>
            <a:endParaRPr lang="en-US" sz="970" dirty="0"/>
          </a:p>
        </p:txBody>
      </p:sp>
      <p:sp>
        <p:nvSpPr>
          <p:cNvPr id="11" name="Text 8"/>
          <p:cNvSpPr/>
          <p:nvPr/>
        </p:nvSpPr>
        <p:spPr>
          <a:xfrm>
            <a:off x="1171346" y="2286914"/>
            <a:ext cx="106619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CARGO TIER</a:t>
            </a:r>
            <a:endParaRPr lang="en-US" sz="970" dirty="0"/>
          </a:p>
        </p:txBody>
      </p:sp>
      <p:sp>
        <p:nvSpPr>
          <p:cNvPr id="12" name="Text 9"/>
          <p:cNvSpPr/>
          <p:nvPr/>
        </p:nvSpPr>
        <p:spPr>
          <a:xfrm>
            <a:off x="942746" y="2557577"/>
            <a:ext cx="2856586" cy="6528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10"/>
              </a:lnSpc>
              <a:buNone/>
            </a:pPr>
            <a:r>
              <a:rPr lang="en-US" sz="187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Launch cargo-bike</a:t>
            </a:r>
            <a:endParaRPr lang="en-US" sz="1870" dirty="0"/>
          </a:p>
          <a:p>
            <a:pPr algn="l" indent="0" marL="0">
              <a:lnSpc>
                <a:spcPts val="2210"/>
              </a:lnSpc>
              <a:buNone/>
            </a:pPr>
            <a:r>
              <a:rPr lang="en-US" sz="187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subscription in September</a:t>
            </a:r>
            <a:endParaRPr lang="en-US" sz="1870" dirty="0"/>
          </a:p>
        </p:txBody>
      </p:sp>
      <p:sp>
        <p:nvSpPr>
          <p:cNvPr id="13" name="Text 10"/>
          <p:cNvSpPr/>
          <p:nvPr/>
        </p:nvSpPr>
        <p:spPr>
          <a:xfrm>
            <a:off x="942746" y="3271723"/>
            <a:ext cx="2835554" cy="1326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Beta begins July. Targeting urban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logistics and family segments with a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premium tier, expanding our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addressable market by an estimated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30%.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4848149" y="2286914"/>
            <a:ext cx="164409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CORPORATE FLEETS</a:t>
            </a:r>
            <a:endParaRPr lang="en-US" sz="970" dirty="0"/>
          </a:p>
        </p:txBody>
      </p:sp>
      <p:sp>
        <p:nvSpPr>
          <p:cNvPr id="15" name="Text 12"/>
          <p:cNvSpPr/>
          <p:nvPr/>
        </p:nvSpPr>
        <p:spPr>
          <a:xfrm>
            <a:off x="4619549" y="2557577"/>
            <a:ext cx="2514600" cy="6528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10"/>
              </a:lnSpc>
              <a:buNone/>
            </a:pPr>
            <a:r>
              <a:rPr lang="en-US" sz="187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Roll out corporate fleet</a:t>
            </a:r>
            <a:endParaRPr lang="en-US" sz="1870" dirty="0"/>
          </a:p>
          <a:p>
            <a:pPr algn="l" indent="0" marL="0">
              <a:lnSpc>
                <a:spcPts val="2210"/>
              </a:lnSpc>
              <a:buNone/>
            </a:pPr>
            <a:r>
              <a:rPr lang="en-US" sz="187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partnerships</a:t>
            </a:r>
            <a:endParaRPr lang="en-US" sz="1870" dirty="0"/>
          </a:p>
        </p:txBody>
      </p:sp>
      <p:sp>
        <p:nvSpPr>
          <p:cNvPr id="16" name="Text 13"/>
          <p:cNvSpPr/>
          <p:nvPr/>
        </p:nvSpPr>
        <p:spPr>
          <a:xfrm>
            <a:off x="4619549" y="3271723"/>
            <a:ext cx="2918765" cy="10488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DAX companies signed pilot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agreements. Full rollout starts in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October, unlocking predictable, high-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volume recurring revenue.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8524951" y="2286914"/>
            <a:ext cx="2224735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PREDICTIVE MAINTENANCE</a:t>
            </a:r>
            <a:endParaRPr lang="en-US" sz="970" dirty="0"/>
          </a:p>
        </p:txBody>
      </p:sp>
      <p:sp>
        <p:nvSpPr>
          <p:cNvPr id="18" name="Text 15"/>
          <p:cNvSpPr/>
          <p:nvPr/>
        </p:nvSpPr>
        <p:spPr>
          <a:xfrm>
            <a:off x="8296351" y="2557577"/>
            <a:ext cx="2483510" cy="6528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10"/>
              </a:lnSpc>
              <a:buNone/>
            </a:pPr>
            <a:r>
              <a:rPr lang="en-US" sz="187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Cut workshop costs by</a:t>
            </a:r>
            <a:endParaRPr lang="en-US" sz="1870" dirty="0"/>
          </a:p>
          <a:p>
            <a:pPr algn="l" indent="0" marL="0">
              <a:lnSpc>
                <a:spcPts val="2210"/>
              </a:lnSpc>
              <a:buNone/>
            </a:pPr>
            <a:r>
              <a:rPr lang="en-US" sz="187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12%</a:t>
            </a:r>
            <a:endParaRPr lang="en-US" sz="1870" dirty="0"/>
          </a:p>
        </p:txBody>
      </p:sp>
      <p:sp>
        <p:nvSpPr>
          <p:cNvPr id="19" name="Text 16"/>
          <p:cNvSpPr/>
          <p:nvPr/>
        </p:nvSpPr>
        <p:spPr>
          <a:xfrm>
            <a:off x="8296351" y="3271723"/>
            <a:ext cx="2985516" cy="10488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Predictive-maintenance system goes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in December, reducing downtime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repair expenses through real-time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fleet diagnostics.</a:t>
            </a:r>
            <a:endParaRPr lang="en-US" sz="1350" dirty="0"/>
          </a:p>
        </p:txBody>
      </p:sp>
      <p:sp>
        <p:nvSpPr>
          <p:cNvPr id="20" name="Text 17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21" name="Text 18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09</a:t>
            </a:r>
            <a:endParaRPr lang="en-US" sz="97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926287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163470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685800" y="3400654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685800" y="4637837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685800" y="5875020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513893"/>
            <a:ext cx="2183587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H2 DELIVERY ROADMAP</a:t>
            </a:r>
            <a:endParaRPr lang="en-US" sz="970" dirty="0"/>
          </a:p>
        </p:txBody>
      </p:sp>
      <p:sp>
        <p:nvSpPr>
          <p:cNvPr id="9" name="Text 7"/>
          <p:cNvSpPr/>
          <p:nvPr/>
        </p:nvSpPr>
        <p:spPr>
          <a:xfrm>
            <a:off x="9763049" y="513893"/>
            <a:ext cx="1786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4CF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</a:t>
            </a:r>
            <a:endParaRPr lang="en-US" sz="970" dirty="0"/>
          </a:p>
        </p:txBody>
      </p:sp>
      <p:sp>
        <p:nvSpPr>
          <p:cNvPr id="10" name="Text 8"/>
          <p:cNvSpPr/>
          <p:nvPr/>
        </p:nvSpPr>
        <p:spPr>
          <a:xfrm>
            <a:off x="685800" y="1049731"/>
            <a:ext cx="574243" cy="730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900"/>
              </a:lnSpc>
              <a:buNone/>
            </a:pPr>
            <a:r>
              <a:rPr lang="en-US" sz="3900" i="1" dirty="0">
                <a:solidFill>
                  <a:srgbClr val="56CDB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Jul</a:t>
            </a:r>
            <a:endParaRPr lang="en-US" sz="3900" dirty="0"/>
          </a:p>
        </p:txBody>
      </p:sp>
      <p:sp>
        <p:nvSpPr>
          <p:cNvPr id="11" name="Text 9"/>
          <p:cNvSpPr/>
          <p:nvPr/>
        </p:nvSpPr>
        <p:spPr>
          <a:xfrm>
            <a:off x="1771193" y="1297534"/>
            <a:ext cx="3172054" cy="380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30"/>
              </a:lnSpc>
              <a:buNone/>
            </a:pPr>
            <a:r>
              <a:rPr lang="en-US" sz="202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Cargo tier beta programme</a:t>
            </a:r>
            <a:endParaRPr lang="en-US" sz="2020" dirty="0"/>
          </a:p>
        </p:txBody>
      </p:sp>
      <p:sp>
        <p:nvSpPr>
          <p:cNvPr id="12" name="Text 10"/>
          <p:cNvSpPr/>
          <p:nvPr/>
        </p:nvSpPr>
        <p:spPr>
          <a:xfrm>
            <a:off x="1771193" y="1710842"/>
            <a:ext cx="603046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Soft launch with 200 existing subscribers to validate pricing and logistics.</a:t>
            </a:r>
            <a:endParaRPr lang="en-US" sz="1420" dirty="0"/>
          </a:p>
        </p:txBody>
      </p:sp>
      <p:sp>
        <p:nvSpPr>
          <p:cNvPr id="13" name="Text 11"/>
          <p:cNvSpPr/>
          <p:nvPr/>
        </p:nvSpPr>
        <p:spPr>
          <a:xfrm>
            <a:off x="685800" y="2286914"/>
            <a:ext cx="732434" cy="730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900"/>
              </a:lnSpc>
              <a:buNone/>
            </a:pPr>
            <a:r>
              <a:rPr lang="en-US" sz="3900" i="1" dirty="0">
                <a:solidFill>
                  <a:srgbClr val="56CDB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Sep</a:t>
            </a:r>
            <a:endParaRPr lang="en-US" sz="3900" dirty="0"/>
          </a:p>
        </p:txBody>
      </p:sp>
      <p:sp>
        <p:nvSpPr>
          <p:cNvPr id="14" name="Text 12"/>
          <p:cNvSpPr/>
          <p:nvPr/>
        </p:nvSpPr>
        <p:spPr>
          <a:xfrm>
            <a:off x="1771193" y="2534717"/>
            <a:ext cx="2767889" cy="380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30"/>
              </a:lnSpc>
              <a:buNone/>
            </a:pPr>
            <a:r>
              <a:rPr lang="en-US" sz="202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Public cargo tier launch</a:t>
            </a:r>
            <a:endParaRPr lang="en-US" sz="2020" dirty="0"/>
          </a:p>
        </p:txBody>
      </p:sp>
      <p:sp>
        <p:nvSpPr>
          <p:cNvPr id="15" name="Text 13"/>
          <p:cNvSpPr/>
          <p:nvPr/>
        </p:nvSpPr>
        <p:spPr>
          <a:xfrm>
            <a:off x="1771193" y="2948026"/>
            <a:ext cx="713597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marketing push across all four cities, targeting 2,000 new subscribers by year-end.</a:t>
            </a:r>
            <a:endParaRPr lang="en-US" sz="1420" dirty="0"/>
          </a:p>
        </p:txBody>
      </p:sp>
      <p:sp>
        <p:nvSpPr>
          <p:cNvPr id="16" name="Text 14"/>
          <p:cNvSpPr/>
          <p:nvPr/>
        </p:nvSpPr>
        <p:spPr>
          <a:xfrm>
            <a:off x="685800" y="3524098"/>
            <a:ext cx="737006" cy="730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900"/>
              </a:lnSpc>
              <a:buNone/>
            </a:pPr>
            <a:r>
              <a:rPr lang="en-US" sz="3900" i="1" dirty="0">
                <a:solidFill>
                  <a:srgbClr val="56CDB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Oct</a:t>
            </a:r>
            <a:endParaRPr lang="en-US" sz="3900" dirty="0"/>
          </a:p>
        </p:txBody>
      </p:sp>
      <p:sp>
        <p:nvSpPr>
          <p:cNvPr id="17" name="Text 15"/>
          <p:cNvSpPr/>
          <p:nvPr/>
        </p:nvSpPr>
        <p:spPr>
          <a:xfrm>
            <a:off x="1771193" y="3771900"/>
            <a:ext cx="3478378" cy="380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30"/>
              </a:lnSpc>
              <a:buNone/>
            </a:pPr>
            <a:r>
              <a:rPr lang="en-US" sz="202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Corporate partnership rollout</a:t>
            </a:r>
            <a:endParaRPr lang="en-US" sz="2020" dirty="0"/>
          </a:p>
        </p:txBody>
      </p:sp>
      <p:sp>
        <p:nvSpPr>
          <p:cNvPr id="18" name="Text 16"/>
          <p:cNvSpPr/>
          <p:nvPr/>
        </p:nvSpPr>
        <p:spPr>
          <a:xfrm>
            <a:off x="1771193" y="4185209"/>
            <a:ext cx="7808976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two DAX pilots transition to active contracts; pipeline expands to 12 additional enterprises.</a:t>
            </a:r>
            <a:endParaRPr lang="en-US" sz="1420" dirty="0"/>
          </a:p>
        </p:txBody>
      </p:sp>
      <p:sp>
        <p:nvSpPr>
          <p:cNvPr id="19" name="Text 17"/>
          <p:cNvSpPr/>
          <p:nvPr/>
        </p:nvSpPr>
        <p:spPr>
          <a:xfrm>
            <a:off x="685800" y="4761281"/>
            <a:ext cx="757123" cy="730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900"/>
              </a:lnSpc>
              <a:buNone/>
            </a:pPr>
            <a:r>
              <a:rPr lang="en-US" sz="3900" i="1" dirty="0">
                <a:solidFill>
                  <a:srgbClr val="56CDB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Dec</a:t>
            </a:r>
            <a:endParaRPr lang="en-US" sz="3900" dirty="0"/>
          </a:p>
        </p:txBody>
      </p:sp>
      <p:sp>
        <p:nvSpPr>
          <p:cNvPr id="20" name="Text 18"/>
          <p:cNvSpPr/>
          <p:nvPr/>
        </p:nvSpPr>
        <p:spPr>
          <a:xfrm>
            <a:off x="1771193" y="5009083"/>
            <a:ext cx="4122115" cy="380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30"/>
              </a:lnSpc>
              <a:buNone/>
            </a:pPr>
            <a:r>
              <a:rPr lang="en-US" sz="202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Predictive-maintenance system live</a:t>
            </a:r>
            <a:endParaRPr lang="en-US" sz="2020" dirty="0"/>
          </a:p>
        </p:txBody>
      </p:sp>
      <p:sp>
        <p:nvSpPr>
          <p:cNvPr id="21" name="Text 19"/>
          <p:cNvSpPr/>
          <p:nvPr/>
        </p:nvSpPr>
        <p:spPr>
          <a:xfrm>
            <a:off x="1771193" y="5422392"/>
            <a:ext cx="744504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Fleet-wide deployment begins, with estimated 12% reduction in workshop operating costs.</a:t>
            </a:r>
            <a:endParaRPr lang="en-US" sz="1420" dirty="0"/>
          </a:p>
        </p:txBody>
      </p:sp>
      <p:sp>
        <p:nvSpPr>
          <p:cNvPr id="22" name="Text 20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23" name="Text 21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09</a:t>
            </a:r>
            <a:endParaRPr lang="en-US" sz="97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1137514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646274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685800" y="4155034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685800" y="5662879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685800" y="513893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KEY RISKS</a:t>
            </a:r>
            <a:endParaRPr lang="en-US" sz="970" dirty="0"/>
          </a:p>
        </p:txBody>
      </p:sp>
      <p:sp>
        <p:nvSpPr>
          <p:cNvPr id="8" name="Text 6"/>
          <p:cNvSpPr/>
          <p:nvPr/>
        </p:nvSpPr>
        <p:spPr>
          <a:xfrm>
            <a:off x="9763049" y="513893"/>
            <a:ext cx="1786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4CF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</a:t>
            </a:r>
            <a:endParaRPr lang="en-US" sz="970" dirty="0"/>
          </a:p>
        </p:txBody>
      </p:sp>
      <p:sp>
        <p:nvSpPr>
          <p:cNvPr id="9" name="Text 7"/>
          <p:cNvSpPr/>
          <p:nvPr/>
        </p:nvSpPr>
        <p:spPr>
          <a:xfrm>
            <a:off x="685800" y="1260958"/>
            <a:ext cx="441655" cy="730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900"/>
              </a:lnSpc>
              <a:buNone/>
            </a:pPr>
            <a:r>
              <a:rPr lang="en-US" sz="3900" i="1" dirty="0">
                <a:solidFill>
                  <a:srgbClr val="56CDB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+</a:t>
            </a:r>
            <a:endParaRPr lang="en-US" sz="3900" dirty="0"/>
          </a:p>
        </p:txBody>
      </p:sp>
      <p:sp>
        <p:nvSpPr>
          <p:cNvPr id="10" name="Text 8"/>
          <p:cNvSpPr/>
          <p:nvPr/>
        </p:nvSpPr>
        <p:spPr>
          <a:xfrm>
            <a:off x="1771193" y="1508760"/>
            <a:ext cx="5464454" cy="380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30"/>
              </a:lnSpc>
              <a:buNone/>
            </a:pPr>
            <a:r>
              <a:rPr lang="en-US" sz="202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Battery supply lead times doubled to 11 weeks</a:t>
            </a:r>
            <a:endParaRPr lang="en-US" sz="2020" dirty="0"/>
          </a:p>
        </p:txBody>
      </p:sp>
      <p:sp>
        <p:nvSpPr>
          <p:cNvPr id="11" name="Text 9"/>
          <p:cNvSpPr/>
          <p:nvPr/>
        </p:nvSpPr>
        <p:spPr>
          <a:xfrm>
            <a:off x="1771193" y="1922069"/>
            <a:ext cx="8754466" cy="519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Supplier bottlenecks are extending delivery cycles. Mitigation: dual-sourcing agreement in progress, target</a:t>
            </a:r>
            <a:endParaRPr lang="en-US" sz="1420" dirty="0"/>
          </a:p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resolution by mid-Q3.</a:t>
            </a:r>
            <a:endParaRPr lang="en-US" sz="1420" dirty="0"/>
          </a:p>
        </p:txBody>
      </p:sp>
      <p:sp>
        <p:nvSpPr>
          <p:cNvPr id="12" name="Text 10"/>
          <p:cNvSpPr/>
          <p:nvPr/>
        </p:nvSpPr>
        <p:spPr>
          <a:xfrm>
            <a:off x="685800" y="2769718"/>
            <a:ext cx="441655" cy="730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900"/>
              </a:lnSpc>
              <a:buNone/>
            </a:pPr>
            <a:r>
              <a:rPr lang="en-US" sz="3900" i="1" dirty="0">
                <a:solidFill>
                  <a:srgbClr val="56CDB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+</a:t>
            </a:r>
            <a:endParaRPr lang="en-US" sz="3900" dirty="0"/>
          </a:p>
        </p:txBody>
      </p:sp>
      <p:sp>
        <p:nvSpPr>
          <p:cNvPr id="13" name="Text 11"/>
          <p:cNvSpPr/>
          <p:nvPr/>
        </p:nvSpPr>
        <p:spPr>
          <a:xfrm>
            <a:off x="1771193" y="3017520"/>
            <a:ext cx="3253435" cy="380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30"/>
              </a:lnSpc>
              <a:buNone/>
            </a:pPr>
            <a:r>
              <a:rPr lang="en-US" sz="202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Paris regulatory uncertainty</a:t>
            </a:r>
            <a:endParaRPr lang="en-US" sz="2020" dirty="0"/>
          </a:p>
        </p:txBody>
      </p:sp>
      <p:sp>
        <p:nvSpPr>
          <p:cNvPr id="14" name="Text 12"/>
          <p:cNvSpPr/>
          <p:nvPr/>
        </p:nvSpPr>
        <p:spPr>
          <a:xfrm>
            <a:off x="1771193" y="3430829"/>
            <a:ext cx="8975750" cy="519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Pending legislation could limit e-bike parking density in central arrondissements. Active engagement with city</a:t>
            </a:r>
            <a:endParaRPr lang="en-US" sz="1420" dirty="0"/>
          </a:p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mobility office underway.</a:t>
            </a:r>
            <a:endParaRPr lang="en-US" sz="1420" dirty="0"/>
          </a:p>
        </p:txBody>
      </p:sp>
      <p:sp>
        <p:nvSpPr>
          <p:cNvPr id="15" name="Text 13"/>
          <p:cNvSpPr/>
          <p:nvPr/>
        </p:nvSpPr>
        <p:spPr>
          <a:xfrm>
            <a:off x="685800" y="4278478"/>
            <a:ext cx="181051" cy="730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900"/>
              </a:lnSpc>
              <a:buNone/>
            </a:pPr>
            <a:r>
              <a:rPr lang="en-US" sz="3900" i="1" dirty="0">
                <a:solidFill>
                  <a:srgbClr val="56CDB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-</a:t>
            </a:r>
            <a:endParaRPr lang="en-US" sz="3900" dirty="0"/>
          </a:p>
        </p:txBody>
      </p:sp>
      <p:sp>
        <p:nvSpPr>
          <p:cNvPr id="16" name="Text 14"/>
          <p:cNvSpPr/>
          <p:nvPr/>
        </p:nvSpPr>
        <p:spPr>
          <a:xfrm>
            <a:off x="1771193" y="4526280"/>
            <a:ext cx="2637130" cy="380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30"/>
              </a:lnSpc>
              <a:buNone/>
            </a:pPr>
            <a:r>
              <a:rPr lang="en-US" sz="202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Insurance costs up 9%</a:t>
            </a:r>
            <a:endParaRPr lang="en-US" sz="2020" dirty="0"/>
          </a:p>
        </p:txBody>
      </p:sp>
      <p:sp>
        <p:nvSpPr>
          <p:cNvPr id="17" name="Text 15"/>
          <p:cNvSpPr/>
          <p:nvPr/>
        </p:nvSpPr>
        <p:spPr>
          <a:xfrm>
            <a:off x="1771193" y="4939589"/>
            <a:ext cx="9180576" cy="519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Premium increase absorbed in current pricing model. No immediate margin impact, but we are renegotiating our</a:t>
            </a:r>
            <a:endParaRPr lang="en-US" sz="1420" dirty="0"/>
          </a:p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fleet policy for 2027.</a:t>
            </a:r>
            <a:endParaRPr lang="en-US" sz="1420" dirty="0"/>
          </a:p>
        </p:txBody>
      </p:sp>
      <p:sp>
        <p:nvSpPr>
          <p:cNvPr id="18" name="Text 16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19" name="Text 17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09</a:t>
            </a:r>
            <a:endParaRPr lang="en-US" sz="97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513893"/>
            <a:ext cx="148864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FORWARD VIEW</a:t>
            </a:r>
            <a:endParaRPr lang="en-US" sz="970" dirty="0"/>
          </a:p>
        </p:txBody>
      </p:sp>
      <p:sp>
        <p:nvSpPr>
          <p:cNvPr id="4" name="Text 2"/>
          <p:cNvSpPr/>
          <p:nvPr/>
        </p:nvSpPr>
        <p:spPr>
          <a:xfrm>
            <a:off x="9763049" y="513893"/>
            <a:ext cx="1786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4CF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</a:t>
            </a:r>
            <a:endParaRPr lang="en-US" sz="970" dirty="0"/>
          </a:p>
        </p:txBody>
      </p:sp>
      <p:sp>
        <p:nvSpPr>
          <p:cNvPr id="5" name="Text 3"/>
          <p:cNvSpPr/>
          <p:nvPr/>
        </p:nvSpPr>
        <p:spPr>
          <a:xfrm>
            <a:off x="1085393" y="2409444"/>
            <a:ext cx="135697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0"/>
              </a:lnSpc>
              <a:buNone/>
            </a:pPr>
            <a:r>
              <a:rPr lang="en-US" sz="1120" b="1" spc="270" kern="0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H2 GUIDANCE</a:t>
            </a:r>
            <a:endParaRPr lang="en-US" sz="1120" dirty="0"/>
          </a:p>
        </p:txBody>
      </p:sp>
      <p:sp>
        <p:nvSpPr>
          <p:cNvPr id="6" name="Text 4"/>
          <p:cNvSpPr/>
          <p:nvPr/>
        </p:nvSpPr>
        <p:spPr>
          <a:xfrm>
            <a:off x="685800" y="2771546"/>
            <a:ext cx="5336438" cy="18159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60"/>
              </a:lnSpc>
              <a:buNone/>
            </a:pPr>
            <a:r>
              <a:rPr lang="en-US" sz="255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We are on track to exceed </a:t>
            </a:r>
            <a:pPr algn="l" indent="0" marL="0">
              <a:lnSpc>
                <a:spcPts val="3260"/>
              </a:lnSpc>
              <a:buNone/>
            </a:pPr>
            <a:r>
              <a:rPr lang="en-US" sz="2550" i="1" dirty="0">
                <a:solidFill>
                  <a:srgbClr val="56CDB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€18M</a:t>
            </a:r>
            <a:pPr algn="l" indent="0" marL="0">
              <a:lnSpc>
                <a:spcPts val="3260"/>
              </a:lnSpc>
              <a:buNone/>
            </a:pPr>
            <a:r>
              <a:rPr lang="en-US" sz="255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 in</a:t>
            </a:r>
            <a:endParaRPr lang="en-US" sz="2550" dirty="0"/>
          </a:p>
          <a:p>
            <a:pPr algn="l" indent="0" marL="0">
              <a:lnSpc>
                <a:spcPts val="3260"/>
              </a:lnSpc>
              <a:buNone/>
            </a:pPr>
            <a:r>
              <a:rPr lang="en-US" sz="255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annual revenue, driven by cargo-tier</a:t>
            </a:r>
            <a:endParaRPr lang="en-US" sz="2550" dirty="0"/>
          </a:p>
          <a:p>
            <a:pPr algn="l" indent="0" marL="0">
              <a:lnSpc>
                <a:spcPts val="3260"/>
              </a:lnSpc>
              <a:buNone/>
            </a:pPr>
            <a:r>
              <a:rPr lang="en-US" sz="255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expansion and corporate fleet</a:t>
            </a:r>
            <a:endParaRPr lang="en-US" sz="2550" dirty="0"/>
          </a:p>
          <a:p>
            <a:pPr algn="l" indent="0" marL="0">
              <a:lnSpc>
                <a:spcPts val="3260"/>
              </a:lnSpc>
              <a:buNone/>
            </a:pPr>
            <a:r>
              <a:rPr lang="en-US" sz="255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contracts.</a:t>
            </a:r>
            <a:endParaRPr lang="en-US" sz="2550" dirty="0"/>
          </a:p>
        </p:txBody>
      </p:sp>
      <p:sp>
        <p:nvSpPr>
          <p:cNvPr id="7" name="Text 5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8" name="Text 6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 / 09</a:t>
            </a:r>
            <a:endParaRPr lang="en-US" sz="97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2543861"/>
            <a:ext cx="7679314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3486607"/>
            <a:ext cx="7679314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685800" y="4430268"/>
            <a:ext cx="7679314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685800" y="5373014"/>
            <a:ext cx="7679314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7" name="h2pl-0"/>
          <p:cNvSpPr/>
          <p:nvPr/>
        </p:nvSpPr>
        <p:spPr>
          <a:xfrm>
            <a:off x="685800" y="2543861"/>
            <a:ext cx="8139989" cy="3008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470"/>
              </a:lnSpc>
              <a:buNone/>
            </a:pPr>
            <a:r>
              <a:rPr lang="en-US" sz="16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Approve €1.2M incremental marketing budget for the September cargo-tier launch </a:t>
            </a:r>
            <a:r>
              <a:rPr lang="en-US" sz="16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campaign.</a:t>
            </a:r>
            <a:endParaRPr lang="en-US" sz="1650" dirty="0"/>
          </a:p>
          <a:p>
            <a:pPr indent="0" marL="0">
              <a:lnSpc>
                <a:spcPts val="2470"/>
              </a:lnSpc>
              <a:buNone/>
            </a:pPr>
            <a:r>
              <a:rPr lang="en-US" sz="16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Authorise headcount for two enterprise account executives to support the corporate </a:t>
            </a:r>
            <a:r>
              <a:rPr lang="en-US" sz="16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pipeline.</a:t>
            </a:r>
            <a:endParaRPr lang="en-US" sz="1650" dirty="0"/>
          </a:p>
          <a:p>
            <a:pPr indent="0" marL="0">
              <a:lnSpc>
                <a:spcPts val="2470"/>
              </a:lnSpc>
              <a:buNone/>
            </a:pPr>
            <a:r>
              <a:rPr lang="en-US" sz="16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Endorse the dual-sourcing battery strategy to de-risk supply chain lead times before </a:t>
            </a:r>
            <a:r>
              <a:rPr lang="en-US" sz="16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Q4.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685800" y="513893"/>
            <a:ext cx="158831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08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BOARD REQUEST</a:t>
            </a:r>
            <a:endParaRPr lang="en-US" sz="970" dirty="0"/>
          </a:p>
        </p:txBody>
      </p:sp>
      <p:sp>
        <p:nvSpPr>
          <p:cNvPr id="9" name="Text 7"/>
          <p:cNvSpPr/>
          <p:nvPr/>
        </p:nvSpPr>
        <p:spPr>
          <a:xfrm>
            <a:off x="9763049" y="513893"/>
            <a:ext cx="1786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4CF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</a:t>
            </a:r>
            <a:endParaRPr lang="en-US" sz="970" dirty="0"/>
          </a:p>
        </p:txBody>
      </p:sp>
      <p:sp>
        <p:nvSpPr>
          <p:cNvPr id="10" name="Text 8"/>
          <p:cNvSpPr/>
          <p:nvPr/>
        </p:nvSpPr>
        <p:spPr>
          <a:xfrm>
            <a:off x="685800" y="1361542"/>
            <a:ext cx="5085893" cy="9829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20"/>
              </a:lnSpc>
              <a:buNone/>
            </a:pPr>
            <a:r>
              <a:rPr lang="en-US" sz="3000" spc="-45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Decisions needed to </a:t>
            </a:r>
            <a:pPr algn="l" indent="0" marL="0">
              <a:lnSpc>
                <a:spcPts val="3120"/>
              </a:lnSpc>
              <a:buNone/>
            </a:pPr>
            <a:r>
              <a:rPr lang="en-US" sz="3000" i="1" spc="-45" kern="0" dirty="0">
                <a:solidFill>
                  <a:srgbClr val="56CDB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unlock</a:t>
            </a:r>
            <a:pPr algn="l" indent="0" marL="0">
              <a:lnSpc>
                <a:spcPts val="3120"/>
              </a:lnSpc>
              <a:buNone/>
            </a:pPr>
            <a:r>
              <a:rPr lang="en-US" sz="3000" spc="-45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 H2</a:t>
            </a:r>
            <a:endParaRPr lang="en-US" sz="3000" dirty="0"/>
          </a:p>
          <a:p>
            <a:pPr algn="l" indent="0" marL="0">
              <a:lnSpc>
                <a:spcPts val="3120"/>
              </a:lnSpc>
              <a:buNone/>
            </a:pPr>
            <a:r>
              <a:rPr lang="en-US" sz="3000" spc="-45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delivery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12" name="Text 10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08 / 09</a:t>
            </a:r>
            <a:endParaRPr lang="en-US" sz="97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685800" y="513893"/>
            <a:ext cx="80375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09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CLOSE</a:t>
            </a:r>
            <a:endParaRPr lang="en-US" sz="970" dirty="0"/>
          </a:p>
        </p:txBody>
      </p:sp>
      <p:sp>
        <p:nvSpPr>
          <p:cNvPr id="5" name="Text 2"/>
          <p:cNvSpPr/>
          <p:nvPr/>
        </p:nvSpPr>
        <p:spPr>
          <a:xfrm>
            <a:off x="9763049" y="513893"/>
            <a:ext cx="1786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4CF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</a:t>
            </a:r>
            <a:endParaRPr lang="en-US" sz="970" dirty="0"/>
          </a:p>
        </p:txBody>
      </p:sp>
      <p:sp>
        <p:nvSpPr>
          <p:cNvPr id="6" name="Text 3"/>
          <p:cNvSpPr/>
          <p:nvPr/>
        </p:nvSpPr>
        <p:spPr>
          <a:xfrm>
            <a:off x="1085393" y="2321662"/>
            <a:ext cx="1110996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0"/>
              </a:lnSpc>
              <a:buNone/>
            </a:pPr>
            <a:r>
              <a:rPr lang="en-US" sz="1120" b="1" spc="270" kern="0" dirty="0">
                <a:solidFill>
                  <a:srgbClr val="56CD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THANK YOU</a:t>
            </a:r>
            <a:endParaRPr lang="en-US" sz="1120" dirty="0"/>
          </a:p>
        </p:txBody>
      </p:sp>
      <p:sp>
        <p:nvSpPr>
          <p:cNvPr id="7" name="Text 4"/>
          <p:cNvSpPr/>
          <p:nvPr/>
        </p:nvSpPr>
        <p:spPr>
          <a:xfrm>
            <a:off x="685800" y="2578608"/>
            <a:ext cx="8084210" cy="1579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990"/>
              </a:lnSpc>
              <a:buNone/>
            </a:pPr>
            <a:r>
              <a:rPr lang="en-US" sz="4800" spc="-72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Building the </a:t>
            </a:r>
            <a:pPr algn="l" indent="0" marL="0">
              <a:lnSpc>
                <a:spcPts val="4990"/>
              </a:lnSpc>
              <a:buNone/>
            </a:pPr>
            <a:r>
              <a:rPr lang="en-US" sz="4800" i="1" spc="-72" kern="0" dirty="0">
                <a:solidFill>
                  <a:srgbClr val="56CDB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backbone</a:t>
            </a:r>
            <a:pPr algn="l" indent="0" marL="0">
              <a:lnSpc>
                <a:spcPts val="4990"/>
              </a:lnSpc>
              <a:buNone/>
            </a:pPr>
            <a:r>
              <a:rPr lang="en-US" sz="4800" spc="-72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 of urban</a:t>
            </a:r>
            <a:endParaRPr lang="en-US" sz="4800" dirty="0"/>
          </a:p>
          <a:p>
            <a:pPr algn="l" indent="0" marL="0">
              <a:lnSpc>
                <a:spcPts val="4990"/>
              </a:lnSpc>
              <a:buNone/>
            </a:pPr>
            <a:r>
              <a:rPr lang="en-US" sz="4800" spc="-72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mobility</a:t>
            </a:r>
            <a:endParaRPr lang="en-US" sz="4800" dirty="0"/>
          </a:p>
        </p:txBody>
      </p:sp>
      <p:sp>
        <p:nvSpPr>
          <p:cNvPr id="8" name="Text 5"/>
          <p:cNvSpPr/>
          <p:nvPr/>
        </p:nvSpPr>
        <p:spPr>
          <a:xfrm>
            <a:off x="685800" y="4188866"/>
            <a:ext cx="6224321" cy="349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10"/>
              </a:lnSpc>
              <a:buNone/>
            </a:pPr>
            <a:r>
              <a:rPr lang="en-US" sz="1870" dirty="0">
                <a:solidFill>
                  <a:srgbClr val="C4CFD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Northwind Mobility Q2 2026 · </a:t>
            </a:r>
            <a:pPr algn="l" indent="0" marL="0">
              <a:lnSpc>
                <a:spcPts val="2810"/>
              </a:lnSpc>
              <a:buNone/>
            </a:pPr>
            <a:r>
              <a:rPr lang="en-US" sz="1870" b="1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northwind-mobility.com</a:t>
            </a:r>
            <a:endParaRPr lang="en-US" sz="1870" dirty="0"/>
          </a:p>
        </p:txBody>
      </p:sp>
      <p:sp>
        <p:nvSpPr>
          <p:cNvPr id="9" name="Text 6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10" name="Text 7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09 / 09</a:t>
            </a:r>
            <a:endParaRPr lang="en-US" sz="97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D2030"/>
      </a:dk1>
      <a:lt1>
        <a:srgbClr val="C4CFDD"/>
      </a:lt1>
      <a:dk2>
        <a:srgbClr val="44546A"/>
      </a:dk2>
      <a:lt2>
        <a:srgbClr val="E7E6E6"/>
      </a:lt2>
      <a:accent1>
        <a:srgbClr val="56CDBB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56CDBB"/>
      </a:hlink>
      <a:folHlink>
        <a:srgbClr val="954F72"/>
      </a:folHlink>
    </a:clrScheme>
    <a:fontScheme name="Office">
      <a:majorFont>
        <a:latin typeface="Palatino Linotype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onsolas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unPaper · www.unpaper.ai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Northwind Mobility · Q2 2026 QBR</dc:title>
  <dc:subject>Northwind Mobility · Q2 2026 QBR</dc:subject>
  <dc:creator>unPaper</dc:creator>
  <cp:lastModifiedBy>unPaper</cp:lastModifiedBy>
  <cp:revision>1</cp:revision>
  <dcterms:created xsi:type="dcterms:W3CDTF">2026-07-29T23:21:16Z</dcterms:created>
  <dcterms:modified xsi:type="dcterms:W3CDTF">2026-07-29T23:21:16Z</dcterms:modified>
</cp:coreProperties>
</file>