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1.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charts/chart2.xml" ContentType="application/vnd.openxmlformats-officedocument.drawingml.chart+xml"/>
  <Override PartName="/ppt/charts/chart3.xml" ContentType="application/vnd.openxmlformats-officedocument.drawingml.chart+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MWh per year</c:v>
                </c:pt>
              </c:strCache>
            </c:strRef>
          </c:tx>
          <c:spPr>
            <a:solidFill>
              <a:srgbClr val="2563A8"/>
            </a:solidFill>
            <a:effectLst/>
          </c:spPr>
          <c:invertIfNegative val="0"/>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cat>
            <c:multiLvlStrRef>
              <c:f>Sheet1!$A$2:$A$4</c:f>
              <c:multiLvlStrCache>
                <c:ptCount val="3"/>
                <c:lvl>
                  <c:pt idx="0">
                    <c:v>Useful heat</c:v>
                  </c:pt>
                  <c:pt idx="1">
                    <c:v>Heat-pump electricity</c:v>
                  </c:pt>
                  <c:pt idx="2">
                    <c:v>Pumps and controls</c:v>
                  </c:pt>
                </c:lvl>
              </c:multiLvlStrCache>
            </c:multiLvlStrRef>
          </c:cat>
          <c:val>
            <c:numRef>
              <c:f>Sheet1!$B$2:$B$4</c:f>
              <c:numCache>
                <c:formatCode>General</c:formatCode>
                <c:ptCount val="3"/>
                <c:pt idx="0">
                  <c:v>2880</c:v>
                </c:pt>
                <c:pt idx="1">
                  <c:v>820</c:v>
                </c:pt>
                <c:pt idx="2">
                  <c:v>74</c:v>
                </c:pt>
              </c:numCache>
            </c:numRef>
          </c:val>
        </c:ser>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11827"/>
                </a:solidFill>
                <a:latin typeface="Arial"/>
              </a:defRPr>
            </a:pPr>
            <a:endParaRPr lang="en-US"/>
          </a:p>
        </c:txPr>
        <c:crossAx val="2094734552"/>
        <c:crosses val="autoZero"/>
        <c:auto val="1"/>
        <c:lblAlgn val="ctr"/>
        <c:noMultiLvlLbl val="1"/>
      </c:catAx>
      <c:valAx>
        <c:axId val="2094734552"/>
        <c:scaling>
          <c:orientation val="minMax"/>
          <c:max val="300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11827"/>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tonnes CO2e per year</c:v>
                </c:pt>
              </c:strCache>
            </c:strRef>
          </c:tx>
          <c:spPr>
            <a:solidFill>
              <a:srgbClr val="2563A8"/>
            </a:solidFill>
            <a:effectLst/>
          </c:spPr>
          <c:invertIfNegative val="0"/>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cat>
            <c:multiLvlStrRef>
              <c:f>Sheet1!$A$2:$A$3</c:f>
              <c:multiLvlStrCache>
                <c:ptCount val="2"/>
                <c:lvl>
                  <c:pt idx="0">
                    <c:v>Existing gas</c:v>
                  </c:pt>
                  <c:pt idx="1">
                    <c:v>Shared heat pump</c:v>
                  </c:pt>
                </c:lvl>
              </c:multiLvlStrCache>
            </c:multiLvlStrRef>
          </c:cat>
          <c:val>
            <c:numRef>
              <c:f>Sheet1!$B$2:$B$3</c:f>
              <c:numCache>
                <c:formatCode>General</c:formatCode>
                <c:ptCount val="2"/>
                <c:pt idx="0">
                  <c:v>692</c:v>
                </c:pt>
                <c:pt idx="1">
                  <c:v>178</c:v>
                </c:pt>
              </c:numCache>
            </c:numRef>
          </c:val>
        </c:ser>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11827"/>
                </a:solidFill>
                <a:latin typeface="Arial"/>
              </a:defRPr>
            </a:pPr>
            <a:endParaRPr lang="en-US"/>
          </a:p>
        </c:txPr>
        <c:crossAx val="2094734552"/>
        <c:crosses val="autoZero"/>
        <c:auto val="1"/>
        <c:lblAlgn val="ctr"/>
        <c:noMultiLvlLbl val="1"/>
      </c:catAx>
      <c:valAx>
        <c:axId val="2094734552"/>
        <c:scaling>
          <c:orientation val="minMax"/>
          <c:max val="75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11827"/>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euros per month</c:v>
                </c:pt>
              </c:strCache>
            </c:strRef>
          </c:tx>
          <c:spPr>
            <a:solidFill>
              <a:srgbClr val="2563A8"/>
            </a:solidFill>
            <a:effectLst/>
          </c:spPr>
          <c:invertIfNegative val="0"/>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cat>
            <c:multiLvlStrRef>
              <c:f>Sheet1!$A$2:$A$3</c:f>
              <c:multiLvlStrCache>
                <c:ptCount val="2"/>
                <c:lvl>
                  <c:pt idx="0">
                    <c:v>Gas baseline</c:v>
                  </c:pt>
                  <c:pt idx="1">
                    <c:v>Year-one charge</c:v>
                  </c:pt>
                </c:lvl>
              </c:multiLvlStrCache>
            </c:multiLvlStrRef>
          </c:cat>
          <c:val>
            <c:numRef>
              <c:f>Sheet1!$B$2:$B$3</c:f>
              <c:numCache>
                <c:formatCode>General</c:formatCode>
                <c:ptCount val="2"/>
                <c:pt idx="0">
                  <c:v>108</c:v>
                </c:pt>
                <c:pt idx="1">
                  <c:v>96</c:v>
                </c:pt>
              </c:numCache>
            </c:numRef>
          </c:val>
        </c:ser>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11827"/>
                </a:solidFill>
                <a:latin typeface="Arial"/>
              </a:defRPr>
            </a:pPr>
            <a:endParaRPr lang="en-US"/>
          </a:p>
        </c:txPr>
        <c:crossAx val="2094734552"/>
        <c:crosses val="autoZero"/>
        <c:auto val="1"/>
        <c:lblAlgn val="ctr"/>
        <c:noMultiLvlLbl val="1"/>
      </c:catAx>
      <c:valAx>
        <c:axId val="2094734552"/>
        <c:scaling>
          <c:orientation val="minMax"/>
          <c:max val="12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11827"/>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briefing is for interested residents who do not need a technical background. The goal is to explain the mental model, what will change at home, and what safeguards are planned before work starts.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thermostat remains the resident’s control point. Smart controls can shift flexible heating away from the evening peak, but the brief is clear that they do not push above the resident’s chosen set 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about reducing uncertainty without pretending nothing can go wrong. The safeguards include physical separation, backup equipment, response targets, and monthly reporting.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resident actions are simple: confirm access, choose the connection day, and keep radiator areas clear. The timeline also sets expectations for when work happens and when full service is planned to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simplest picture is not a furnace in each home. It is a neighborhood heat-moving system, with electric heat pumps doing the temperature lift in each building.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ground is not a magic battery, and the heat pump is not a boiler. The useful mental model is a lift: the loop brings low-grade heat to the building, and the heat pump lifts that heat to radiator temperature.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relationship diagram for the whole deck. The important point is that the system is connected for heat transfer, but the water circuits are kept separate.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experience should still feel like normal central heating, but the radiator feel can be different. Warm for longer can be normal, because the system is designed around lower water temperatures.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dense reference slide for the seasonal pattern. Residents do not need to manage these temperatures, but it helps to see why winter and summer feel different for the 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of the year as a cycle, not a switch. The heat pump keeps lifting temperature to what the building needs, while the loop itself changes with the season.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useful heat delivered is much larger than the heat-pump electricity input. That is the point of upgrading existing heat rather than producing all heat directly from electricity in each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modeled emissions fall from 692 to 178 tonnes CO2e a year. The representative year-one charge is also lower than the weather-normalized gas baseline, but it is indexed each year within the stated cap.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4B5563"/>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B5563"/>
                </a:solidFill>
                <a:latin typeface="Arial" pitchFamily="34" charset="0"/>
                <a:ea typeface="Arial" pitchFamily="34" charset="-122"/>
                <a:cs typeface="Arial" pitchFamily="34" charset="-120"/>
              </a:defRPr>
            </a:lvl1pPr>
          </a:lstStyle>
          <a:p>
            <a:pPr algn="l" indent="0" marL="0">
              <a:buNone/>
            </a:pPr>
            <a:r>
              <a:rPr lang="en-US" sz="4000" b="1" dirty="0">
                <a:solidFill>
                  <a:srgbClr val="4B5563"/>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9399A1"/>
                </a:solidFill>
                <a:latin typeface="Arial" pitchFamily="34" charset="0"/>
                <a:ea typeface="Arial" pitchFamily="34" charset="-122"/>
                <a:cs typeface="Arial" pitchFamily="34" charset="-120"/>
              </a:defRPr>
            </a:lvl1pPr>
          </a:lstStyle>
          <a:p>
            <a:pPr algn="l" indent="0" marL="0">
              <a:buNone/>
            </a:pPr>
            <a:r>
              <a:rPr lang="en-US" sz="1600" dirty="0">
                <a:solidFill>
                  <a:srgbClr val="9399A1"/>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9399A1"/>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4B5563"/>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FFFFF"/>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FFFFF"/>
                </a:solidFill>
                <a:latin typeface="Arial" pitchFamily="34" charset="0"/>
                <a:ea typeface="Arial" pitchFamily="34" charset="-122"/>
                <a:cs typeface="Arial" pitchFamily="34" charset="-120"/>
              </a:defRPr>
            </a:lvl1pPr>
          </a:lstStyle>
          <a:p>
            <a:pPr algn="l" indent="0" marL="0">
              <a:buNone/>
            </a:pPr>
            <a:r>
              <a:rPr lang="en-US" sz="4000" b="1" dirty="0">
                <a:solidFill>
                  <a:srgbClr val="FFFFF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7BBC1"/>
                </a:solidFill>
                <a:latin typeface="Arial" pitchFamily="34" charset="0"/>
                <a:ea typeface="Arial" pitchFamily="34" charset="-122"/>
                <a:cs typeface="Arial" pitchFamily="34" charset="-120"/>
              </a:defRPr>
            </a:lvl1pPr>
          </a:lstStyle>
          <a:p>
            <a:pPr algn="l" indent="0" marL="0">
              <a:buNone/>
            </a:pPr>
            <a:r>
              <a:rPr lang="en-US" sz="1600" dirty="0">
                <a:solidFill>
                  <a:srgbClr val="B7BBC1"/>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7BBC1"/>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Arial" pitchFamily="34" charset="0"/>
                <a:ea typeface="Arial" pitchFamily="34" charset="-122"/>
                <a:cs typeface="Arial" pitchFamily="34" charset="-120"/>
              </a:defRPr>
            </a:lvl1pPr>
          </a:lstStyle>
          <a:p>
            <a:pPr algn="l" indent="0" marL="0">
              <a:buNone/>
            </a:pPr>
            <a:r>
              <a:rPr lang="en-US" sz="1200" b="1" dirty="0">
                <a:solidFill>
                  <a:srgbClr val="2563A8"/>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4B5563"/>
                </a:solidFill>
                <a:latin typeface="Arial" pitchFamily="34" charset="0"/>
                <a:ea typeface="Arial" pitchFamily="34" charset="-122"/>
                <a:cs typeface="Arial" pitchFamily="34" charset="-120"/>
              </a:defRPr>
            </a:lvl1pPr>
          </a:lstStyle>
          <a:p>
            <a:pPr algn="l" indent="0" marL="0">
              <a:buNone/>
            </a:pPr>
            <a:r>
              <a:rPr lang="en-US" sz="3400" b="1" dirty="0">
                <a:solidFill>
                  <a:srgbClr val="4B5563"/>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9399A1"/>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9399A1"/>
                </a:solidFill>
                <a:latin typeface="Arial"/>
                <a:ea typeface="Arial"/>
                <a:cs typeface="Arial"/>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4B5563"/>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Arial" pitchFamily="34" charset="0"/>
                <a:ea typeface="Arial" pitchFamily="34" charset="-122"/>
                <a:cs typeface="Arial" pitchFamily="34" charset="-120"/>
              </a:defRPr>
            </a:lvl1pPr>
          </a:lstStyle>
          <a:p>
            <a:pPr algn="l" indent="0" marL="0">
              <a:buNone/>
            </a:pPr>
            <a:r>
              <a:rPr lang="en-US" sz="1200" b="1" dirty="0">
                <a:solidFill>
                  <a:srgbClr val="2563A8"/>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FFFFF"/>
                </a:solidFill>
                <a:latin typeface="Arial" pitchFamily="34" charset="0"/>
                <a:ea typeface="Arial" pitchFamily="34" charset="-122"/>
                <a:cs typeface="Arial" pitchFamily="34" charset="-120"/>
              </a:defRPr>
            </a:lvl1pPr>
          </a:lstStyle>
          <a:p>
            <a:pPr algn="l" indent="0" marL="0">
              <a:buNone/>
            </a:pPr>
            <a:r>
              <a:rPr lang="en-US" sz="3400" b="1" dirty="0">
                <a:solidFill>
                  <a:srgbClr val="FFFFF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7BBC1"/>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7BBC1"/>
                </a:solidFill>
                <a:latin typeface="Arial"/>
                <a:ea typeface="Arial"/>
                <a:cs typeface="Arial"/>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4B5563"/>
                </a:solidFill>
                <a:latin typeface="Arial" pitchFamily="34" charset="0"/>
                <a:ea typeface="Arial" pitchFamily="34" charset="-122"/>
                <a:cs typeface="Arial" pitchFamily="34" charset="-120"/>
              </a:defRPr>
            </a:lvl1pPr>
          </a:lstStyle>
          <a:p>
            <a:pPr algn="l" indent="0" marL="0">
              <a:buNone/>
            </a:pPr>
            <a:r>
              <a:rPr lang="en-US" sz="2200" b="1" dirty="0">
                <a:solidFill>
                  <a:srgbClr val="4B5563"/>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FE0E3"/>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4B5563"/>
                </a:solidFill>
                <a:latin typeface="Arial" pitchFamily="34" charset="0"/>
                <a:ea typeface="Arial" pitchFamily="34" charset="-122"/>
                <a:cs typeface="Arial" pitchFamily="34" charset="-120"/>
              </a:defRPr>
            </a:lvl1pPr>
          </a:lstStyle>
          <a:p>
            <a:pPr algn="l" indent="0" marL="0">
              <a:buNone/>
            </a:pPr>
            <a:r>
              <a:rPr lang="en-US" sz="1400" dirty="0">
                <a:solidFill>
                  <a:srgbClr val="4B5563"/>
                </a:solidFill>
                <a:latin typeface="Arial" pitchFamily="34" charset="0"/>
                <a:ea typeface="Arial" pitchFamily="34" charset="-122"/>
                <a:cs typeface="Arial"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9399A1"/>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9399A1"/>
                </a:solidFill>
                <a:latin typeface="Arial"/>
                <a:ea typeface="Arial"/>
                <a:cs typeface="Arial"/>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9399A1"/>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9399A1"/>
                </a:solidFill>
                <a:latin typeface="Arial"/>
                <a:ea typeface="Arial"/>
                <a:cs typeface="Arial"/>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2563A8"/>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B5563"/>
                </a:solidFill>
                <a:latin typeface="Arial" pitchFamily="34" charset="0"/>
                <a:ea typeface="Arial" pitchFamily="34" charset="-122"/>
                <a:cs typeface="Arial" pitchFamily="34" charset="-120"/>
              </a:defRPr>
            </a:lvl1pPr>
          </a:lstStyle>
          <a:p>
            <a:pPr algn="l" indent="0" marL="0">
              <a:buNone/>
            </a:pPr>
            <a:r>
              <a:rPr lang="en-US" sz="4000" b="1" dirty="0">
                <a:solidFill>
                  <a:srgbClr val="4B5563"/>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9399A1"/>
                </a:solidFill>
                <a:latin typeface="Arial" pitchFamily="34" charset="0"/>
                <a:ea typeface="Arial" pitchFamily="34" charset="-122"/>
                <a:cs typeface="Arial" pitchFamily="34" charset="-120"/>
              </a:defRPr>
            </a:lvl1pPr>
          </a:lstStyle>
          <a:p>
            <a:pPr algn="l" indent="0" marL="0">
              <a:buNone/>
            </a:pPr>
            <a:r>
              <a:rPr lang="en-US" sz="1400" dirty="0">
                <a:solidFill>
                  <a:srgbClr val="9399A1"/>
                </a:solidFill>
                <a:latin typeface="Arial" pitchFamily="34" charset="0"/>
                <a:ea typeface="Arial" pitchFamily="34" charset="-122"/>
                <a:cs typeface="Arial" pitchFamily="34" charset="-120"/>
              </a:rPr>
              <a:t>Contact · next step</a:t>
            </a:r>
            <a:endParaRPr lang="en-US" sz="14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9399A1"/>
                </a:solidFill>
                <a:latin typeface="Arial"/>
                <a:ea typeface="Arial"/>
                <a:cs typeface="Arial"/>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chart" Target="/ppt/charts/chart3.xml"/><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Shape 0"/>
          <p:cNvSpPr/>
          <p:nvPr/>
        </p:nvSpPr>
        <p:spPr>
          <a:xfrm>
            <a:off x="685800" y="1722730"/>
            <a:ext cx="3350362" cy="247802"/>
          </a:xfrm>
          <a:prstGeom prst="roundRect">
            <a:avLst>
              <a:gd name="adj" fmla="val 49816"/>
            </a:avLst>
          </a:prstGeom>
          <a:solidFill>
            <a:srgbClr val="FFFFFF">
              <a:alpha val="12000"/>
            </a:srgbClr>
          </a:solidFill>
          <a:ln/>
        </p:spPr>
      </p:sp>
      <p:sp>
        <p:nvSpPr>
          <p:cNvPr id="4" name="Text 1"/>
          <p:cNvSpPr/>
          <p:nvPr/>
        </p:nvSpPr>
        <p:spPr>
          <a:xfrm>
            <a:off x="819302" y="1760220"/>
            <a:ext cx="3161081" cy="190195"/>
          </a:xfrm>
          <a:prstGeom prst="rect">
            <a:avLst/>
          </a:prstGeom>
          <a:noFill/>
          <a:ln/>
        </p:spPr>
        <p:txBody>
          <a:bodyPr wrap="none" lIns="0" tIns="0" rIns="0" bIns="0" rtlCol="0" anchor="t"/>
          <a:lstStyle/>
          <a:p>
            <a:pPr algn="l" indent="0" marL="0">
              <a:buNone/>
            </a:pPr>
            <a:r>
              <a:rPr lang="en-US" sz="1120" b="1" spc="90" kern="0" dirty="0">
                <a:solidFill>
                  <a:srgbClr val="FFFFFF"/>
                </a:solidFill>
                <a:latin typeface="Arial" pitchFamily="34" charset="0"/>
                <a:ea typeface="Arial" pitchFamily="34" charset="-122"/>
                <a:cs typeface="Arial" pitchFamily="34" charset="-120"/>
              </a:rPr>
              <a:t>HARBOR LOOP HEAT-PUMP EXPLAINER</a:t>
            </a:r>
            <a:endParaRPr lang="en-US" sz="1120" dirty="0"/>
          </a:p>
        </p:txBody>
      </p:sp>
      <p:sp>
        <p:nvSpPr>
          <p:cNvPr id="5" name="Text 2"/>
          <p:cNvSpPr/>
          <p:nvPr/>
        </p:nvSpPr>
        <p:spPr>
          <a:xfrm>
            <a:off x="685800" y="2150669"/>
            <a:ext cx="8231429" cy="2228393"/>
          </a:xfrm>
          <a:prstGeom prst="rect">
            <a:avLst/>
          </a:prstGeom>
          <a:noFill/>
          <a:ln/>
        </p:spPr>
        <p:txBody>
          <a:bodyPr wrap="none" lIns="0" tIns="0" rIns="0" bIns="0" rtlCol="0" anchor="t"/>
          <a:lstStyle/>
          <a:p>
            <a:pPr algn="l" indent="0" marL="0">
              <a:lnSpc>
                <a:spcPts val="7780"/>
              </a:lnSpc>
              <a:buNone/>
            </a:pPr>
            <a:r>
              <a:rPr lang="en-US" sz="7200" b="1" spc="-216" kern="0" dirty="0">
                <a:solidFill>
                  <a:srgbClr val="FFFFFF"/>
                </a:solidFill>
                <a:latin typeface="Arial" pitchFamily="34" charset="0"/>
                <a:ea typeface="Arial" pitchFamily="34" charset="-122"/>
                <a:cs typeface="Arial" pitchFamily="34" charset="-120"/>
              </a:rPr>
              <a:t>How shared heat will </a:t>
            </a:r>
            <a:endParaRPr lang="en-US" sz="7200" dirty="0"/>
          </a:p>
          <a:p>
            <a:pPr algn="l" indent="0" marL="0">
              <a:lnSpc>
                <a:spcPts val="7780"/>
              </a:lnSpc>
              <a:buNone/>
            </a:pPr>
            <a:r>
              <a:rPr lang="en-US" sz="7200" b="1" spc="-216" kern="0" dirty="0">
                <a:solidFill>
                  <a:srgbClr val="5AA0D6"/>
                </a:solidFill>
                <a:latin typeface="Arial" pitchFamily="34" charset="0"/>
                <a:ea typeface="Arial" pitchFamily="34" charset="-122"/>
                <a:cs typeface="Arial" pitchFamily="34" charset="-120"/>
              </a:rPr>
              <a:t>work</a:t>
            </a:r>
            <a:pPr algn="l" indent="0" marL="0">
              <a:lnSpc>
                <a:spcPts val="7780"/>
              </a:lnSpc>
              <a:buNone/>
            </a:pPr>
            <a:r>
              <a:rPr lang="en-US" sz="7200" b="1" spc="-216" kern="0" dirty="0">
                <a:solidFill>
                  <a:srgbClr val="FFFFFF"/>
                </a:solidFill>
                <a:latin typeface="Arial" pitchFamily="34" charset="0"/>
                <a:ea typeface="Arial" pitchFamily="34" charset="-122"/>
                <a:cs typeface="Arial" pitchFamily="34" charset="-120"/>
              </a:rPr>
              <a:t> at Harbor Loop</a:t>
            </a:r>
            <a:endParaRPr lang="en-US" sz="7200" dirty="0"/>
          </a:p>
        </p:txBody>
      </p:sp>
      <p:sp>
        <p:nvSpPr>
          <p:cNvPr id="6" name="Text 3"/>
          <p:cNvSpPr/>
          <p:nvPr/>
        </p:nvSpPr>
        <p:spPr>
          <a:xfrm>
            <a:off x="685800" y="4497019"/>
            <a:ext cx="10943539" cy="746150"/>
          </a:xfrm>
          <a:prstGeom prst="rect">
            <a:avLst/>
          </a:prstGeom>
          <a:noFill/>
          <a:ln/>
        </p:spPr>
        <p:txBody>
          <a:bodyPr wrap="none" lIns="0" tIns="0" rIns="0" bIns="0" rtlCol="0" anchor="t"/>
          <a:lstStyle/>
          <a:p>
            <a:pPr algn="l" indent="0" marL="0">
              <a:lnSpc>
                <a:spcPts val="3040"/>
              </a:lnSpc>
              <a:buNone/>
            </a:pPr>
            <a:r>
              <a:rPr lang="en-US" sz="2020" dirty="0">
                <a:solidFill>
                  <a:srgbClr val="FFFFFF">
                    <a:alpha val="78000"/>
                  </a:srgbClr>
                </a:solidFill>
                <a:latin typeface="Arial" pitchFamily="34" charset="0"/>
                <a:ea typeface="Arial" pitchFamily="34" charset="-122"/>
                <a:cs typeface="Arial" pitchFamily="34" charset="-120"/>
              </a:rPr>
              <a:t>A plain-language guide for residents of the fictional 240-home Harbor Loop neighborhood before</a:t>
            </a:r>
            <a:endParaRPr lang="en-US" sz="2020" dirty="0"/>
          </a:p>
          <a:p>
            <a:pPr algn="l" indent="0" marL="0">
              <a:lnSpc>
                <a:spcPts val="3040"/>
              </a:lnSpc>
              <a:buNone/>
            </a:pPr>
            <a:r>
              <a:rPr lang="en-US" sz="2020" dirty="0">
                <a:solidFill>
                  <a:srgbClr val="FFFFFF">
                    <a:alpha val="78000"/>
                  </a:srgbClr>
                </a:solidFill>
                <a:latin typeface="Arial" pitchFamily="34" charset="0"/>
                <a:ea typeface="Arial" pitchFamily="34" charset="-122"/>
                <a:cs typeface="Arial" pitchFamily="34" charset="-120"/>
              </a:rPr>
              <a:t>installation begins.</a:t>
            </a:r>
            <a:endParaRPr lang="en-US" sz="20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1749247"/>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942746" y="2025396"/>
            <a:ext cx="941832" cy="228600"/>
          </a:xfrm>
          <a:prstGeom prst="roundRect">
            <a:avLst>
              <a:gd name="adj" fmla="val 50000"/>
            </a:avLst>
          </a:prstGeom>
          <a:solidFill>
            <a:srgbClr val="2563A8">
              <a:alpha val="12000"/>
            </a:srgbClr>
          </a:solidFill>
          <a:ln/>
        </p:spPr>
      </p:sp>
      <p:sp>
        <p:nvSpPr>
          <p:cNvPr id="6" name="Shape 3"/>
          <p:cNvSpPr/>
          <p:nvPr/>
        </p:nvSpPr>
        <p:spPr>
          <a:xfrm>
            <a:off x="4362602" y="1749247"/>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7" name="Shape 4"/>
          <p:cNvSpPr/>
          <p:nvPr/>
        </p:nvSpPr>
        <p:spPr>
          <a:xfrm>
            <a:off x="4619549" y="2025396"/>
            <a:ext cx="1519733" cy="228600"/>
          </a:xfrm>
          <a:prstGeom prst="roundRect">
            <a:avLst>
              <a:gd name="adj" fmla="val 50000"/>
            </a:avLst>
          </a:prstGeom>
          <a:solidFill>
            <a:srgbClr val="2563A8">
              <a:alpha val="12000"/>
            </a:srgbClr>
          </a:solidFill>
          <a:ln/>
        </p:spPr>
      </p:sp>
      <p:sp>
        <p:nvSpPr>
          <p:cNvPr id="8" name="Shape 5"/>
          <p:cNvSpPr/>
          <p:nvPr/>
        </p:nvSpPr>
        <p:spPr>
          <a:xfrm>
            <a:off x="8038490" y="1749247"/>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9" name="Shape 6"/>
          <p:cNvSpPr/>
          <p:nvPr/>
        </p:nvSpPr>
        <p:spPr>
          <a:xfrm>
            <a:off x="8296351" y="2025396"/>
            <a:ext cx="1721815" cy="228600"/>
          </a:xfrm>
          <a:prstGeom prst="roundRect">
            <a:avLst>
              <a:gd name="adj" fmla="val 50000"/>
            </a:avLst>
          </a:prstGeom>
          <a:solidFill>
            <a:srgbClr val="2563A8">
              <a:alpha val="12000"/>
            </a:srgbClr>
          </a:solidFill>
          <a:ln/>
        </p:spPr>
      </p:sp>
      <p:sp>
        <p:nvSpPr>
          <p:cNvPr id="10" name="Shape 7"/>
          <p:cNvSpPr/>
          <p:nvPr/>
        </p:nvSpPr>
        <p:spPr>
          <a:xfrm>
            <a:off x="685800" y="4278478"/>
            <a:ext cx="3441802" cy="1487729"/>
          </a:xfrm>
          <a:prstGeom prst="roundRect">
            <a:avLst>
              <a:gd name="adj" fmla="val 897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1" name="Shape 8"/>
          <p:cNvSpPr/>
          <p:nvPr/>
        </p:nvSpPr>
        <p:spPr>
          <a:xfrm>
            <a:off x="4375404" y="4278478"/>
            <a:ext cx="3441802" cy="1487729"/>
          </a:xfrm>
          <a:prstGeom prst="roundRect">
            <a:avLst>
              <a:gd name="adj" fmla="val 897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2" name="Shape 9"/>
          <p:cNvSpPr/>
          <p:nvPr/>
        </p:nvSpPr>
        <p:spPr>
          <a:xfrm>
            <a:off x="8064094" y="4278478"/>
            <a:ext cx="3441802" cy="1487729"/>
          </a:xfrm>
          <a:prstGeom prst="roundRect">
            <a:avLst>
              <a:gd name="adj" fmla="val 897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3" name="Text 10"/>
          <p:cNvSpPr/>
          <p:nvPr/>
        </p:nvSpPr>
        <p:spPr>
          <a:xfrm>
            <a:off x="875995" y="571500"/>
            <a:ext cx="1480414"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10</a:t>
            </a:r>
            <a:pPr algn="l" indent="0" marL="0">
              <a:buNone/>
            </a:pPr>
            <a:r>
              <a:rPr lang="en-US" sz="900" b="1" spc="72" kern="0" dirty="0">
                <a:solidFill>
                  <a:srgbClr val="2563A8"/>
                </a:solidFill>
                <a:latin typeface="Arial" pitchFamily="34" charset="0"/>
                <a:ea typeface="Arial" pitchFamily="34" charset="-122"/>
                <a:cs typeface="Arial" pitchFamily="34" charset="-120"/>
              </a:rPr>
              <a:t> A HOUSEHOLD DAY</a:t>
            </a:r>
            <a:endParaRPr lang="en-US" sz="900" dirty="0"/>
          </a:p>
        </p:txBody>
      </p:sp>
      <p:sp>
        <p:nvSpPr>
          <p:cNvPr id="14" name="Text 11"/>
          <p:cNvSpPr/>
          <p:nvPr/>
        </p:nvSpPr>
        <p:spPr>
          <a:xfrm>
            <a:off x="685800" y="1130198"/>
            <a:ext cx="5885078"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A normal day should still feel normal</a:t>
            </a:r>
            <a:endParaRPr lang="en-US" sz="2850" dirty="0"/>
          </a:p>
        </p:txBody>
      </p:sp>
      <p:sp>
        <p:nvSpPr>
          <p:cNvPr id="15" name="Text 12"/>
          <p:cNvSpPr/>
          <p:nvPr/>
        </p:nvSpPr>
        <p:spPr>
          <a:xfrm>
            <a:off x="1076249" y="2063801"/>
            <a:ext cx="704088"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MORNING</a:t>
            </a:r>
            <a:endParaRPr lang="en-US" sz="970" dirty="0"/>
          </a:p>
        </p:txBody>
      </p:sp>
      <p:sp>
        <p:nvSpPr>
          <p:cNvPr id="16" name="Text 13"/>
          <p:cNvSpPr/>
          <p:nvPr/>
        </p:nvSpPr>
        <p:spPr>
          <a:xfrm>
            <a:off x="942746" y="2387498"/>
            <a:ext cx="2247595"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Thermostat as usual</a:t>
            </a:r>
            <a:endParaRPr lang="en-US" sz="1870" dirty="0"/>
          </a:p>
        </p:txBody>
      </p:sp>
      <p:sp>
        <p:nvSpPr>
          <p:cNvPr id="17" name="Text 14"/>
          <p:cNvSpPr/>
          <p:nvPr/>
        </p:nvSpPr>
        <p:spPr>
          <a:xfrm>
            <a:off x="942746" y="2792578"/>
            <a:ext cx="2912364" cy="1048817"/>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You set the thermostat. The building</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heat pump supplies lower-</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temperature heating water for longer,</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steadier runs.</a:t>
            </a:r>
            <a:endParaRPr lang="en-US" sz="1350" dirty="0"/>
          </a:p>
        </p:txBody>
      </p:sp>
      <p:sp>
        <p:nvSpPr>
          <p:cNvPr id="18" name="Text 15"/>
          <p:cNvSpPr/>
          <p:nvPr/>
        </p:nvSpPr>
        <p:spPr>
          <a:xfrm>
            <a:off x="4753051" y="2063801"/>
            <a:ext cx="1283818"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LATE AFTERNOON</a:t>
            </a:r>
            <a:endParaRPr lang="en-US" sz="970" dirty="0"/>
          </a:p>
        </p:txBody>
      </p:sp>
      <p:sp>
        <p:nvSpPr>
          <p:cNvPr id="19" name="Text 16"/>
          <p:cNvSpPr/>
          <p:nvPr/>
        </p:nvSpPr>
        <p:spPr>
          <a:xfrm>
            <a:off x="4619549" y="2387498"/>
            <a:ext cx="2567635"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Small pre-heat if useful</a:t>
            </a:r>
            <a:endParaRPr lang="en-US" sz="1870" dirty="0"/>
          </a:p>
        </p:txBody>
      </p:sp>
      <p:sp>
        <p:nvSpPr>
          <p:cNvPr id="20" name="Text 17"/>
          <p:cNvSpPr/>
          <p:nvPr/>
        </p:nvSpPr>
        <p:spPr>
          <a:xfrm>
            <a:off x="4619549" y="2792578"/>
            <a:ext cx="2934310"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Controls may pre-heat by up to 0.7°C</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before the evening peak, never above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your chosen set point.</a:t>
            </a:r>
            <a:endParaRPr lang="en-US" sz="1350" dirty="0"/>
          </a:p>
        </p:txBody>
      </p:sp>
      <p:sp>
        <p:nvSpPr>
          <p:cNvPr id="21" name="Text 18"/>
          <p:cNvSpPr/>
          <p:nvPr/>
        </p:nvSpPr>
        <p:spPr>
          <a:xfrm>
            <a:off x="8429854" y="2063801"/>
            <a:ext cx="1491386"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EVENING AND NIGHT</a:t>
            </a:r>
            <a:endParaRPr lang="en-US" sz="970" dirty="0"/>
          </a:p>
        </p:txBody>
      </p:sp>
      <p:sp>
        <p:nvSpPr>
          <p:cNvPr id="22" name="Text 19"/>
          <p:cNvSpPr/>
          <p:nvPr/>
        </p:nvSpPr>
        <p:spPr>
          <a:xfrm>
            <a:off x="8296351" y="2387498"/>
            <a:ext cx="2781605"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Hot water and quiet plant</a:t>
            </a:r>
            <a:endParaRPr lang="en-US" sz="1870" dirty="0"/>
          </a:p>
        </p:txBody>
      </p:sp>
      <p:sp>
        <p:nvSpPr>
          <p:cNvPr id="23" name="Text 20"/>
          <p:cNvSpPr/>
          <p:nvPr/>
        </p:nvSpPr>
        <p:spPr>
          <a:xfrm>
            <a:off x="8296351" y="2792578"/>
            <a:ext cx="2992831"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Hot water is boosted to 60°C.</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Modeled nighttime level at the nearest</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bedroom facade is 24 dBA.</a:t>
            </a:r>
            <a:endParaRPr lang="en-US" sz="1350" dirty="0"/>
          </a:p>
        </p:txBody>
      </p:sp>
      <p:sp>
        <p:nvSpPr>
          <p:cNvPr id="24" name="Text 21"/>
          <p:cNvSpPr/>
          <p:nvPr/>
        </p:nvSpPr>
        <p:spPr>
          <a:xfrm>
            <a:off x="1699870" y="4497019"/>
            <a:ext cx="1413662" cy="534924"/>
          </a:xfrm>
          <a:prstGeom prst="rect">
            <a:avLst/>
          </a:prstGeom>
          <a:noFill/>
          <a:ln/>
        </p:spPr>
        <p:txBody>
          <a:bodyPr wrap="none" lIns="0" tIns="0" rIns="0" bIns="0" rtlCol="0" anchor="t"/>
          <a:lstStyle/>
          <a:p>
            <a:pPr algn="ctr" indent="0" marL="0">
              <a:buNone/>
            </a:pPr>
            <a:r>
              <a:rPr lang="en-US" sz="3300" b="1" spc="-99" kern="0" dirty="0">
                <a:solidFill>
                  <a:srgbClr val="111827"/>
                </a:solidFill>
                <a:latin typeface="Arial" pitchFamily="34" charset="0"/>
                <a:ea typeface="Arial" pitchFamily="34" charset="-122"/>
                <a:cs typeface="Arial" pitchFamily="34" charset="-120"/>
              </a:rPr>
              <a:t>48 dBA</a:t>
            </a:r>
            <a:endParaRPr lang="en-US" sz="3300" dirty="0"/>
          </a:p>
        </p:txBody>
      </p:sp>
      <p:sp>
        <p:nvSpPr>
          <p:cNvPr id="25" name="Text 22"/>
          <p:cNvSpPr/>
          <p:nvPr/>
        </p:nvSpPr>
        <p:spPr>
          <a:xfrm>
            <a:off x="896112" y="5031029"/>
            <a:ext cx="3021178" cy="219456"/>
          </a:xfrm>
          <a:prstGeom prst="rect">
            <a:avLst/>
          </a:prstGeom>
          <a:noFill/>
          <a:ln/>
        </p:spPr>
        <p:txBody>
          <a:bodyPr wrap="none" lIns="0" tIns="0" rIns="0" bIns="0" rtlCol="0" anchor="t"/>
          <a:lstStyle/>
          <a:p>
            <a:pPr algn="ctr" indent="0" marL="0">
              <a:buNone/>
            </a:pPr>
            <a:r>
              <a:rPr lang="en-US" sz="1350" dirty="0">
                <a:solidFill>
                  <a:srgbClr val="5F6572"/>
                </a:solidFill>
                <a:latin typeface="Arial" pitchFamily="34" charset="0"/>
                <a:ea typeface="Arial" pitchFamily="34" charset="-122"/>
                <a:cs typeface="Arial" pitchFamily="34" charset="-120"/>
              </a:rPr>
              <a:t>normal plant-room sound at one metre</a:t>
            </a:r>
            <a:endParaRPr lang="en-US" sz="1350" dirty="0"/>
          </a:p>
        </p:txBody>
      </p:sp>
      <p:sp>
        <p:nvSpPr>
          <p:cNvPr id="26" name="Text 23"/>
          <p:cNvSpPr/>
          <p:nvPr/>
        </p:nvSpPr>
        <p:spPr>
          <a:xfrm>
            <a:off x="5583326" y="4497019"/>
            <a:ext cx="1024128" cy="534924"/>
          </a:xfrm>
          <a:prstGeom prst="rect">
            <a:avLst/>
          </a:prstGeom>
          <a:noFill/>
          <a:ln/>
        </p:spPr>
        <p:txBody>
          <a:bodyPr wrap="none" lIns="0" tIns="0" rIns="0" bIns="0" rtlCol="0" anchor="t"/>
          <a:lstStyle/>
          <a:p>
            <a:pPr algn="ctr" indent="0" marL="0">
              <a:buNone/>
            </a:pPr>
            <a:r>
              <a:rPr lang="en-US" sz="3300" b="1" spc="-99" kern="0" dirty="0">
                <a:solidFill>
                  <a:srgbClr val="111827"/>
                </a:solidFill>
                <a:latin typeface="Arial" pitchFamily="34" charset="0"/>
                <a:ea typeface="Arial" pitchFamily="34" charset="-122"/>
                <a:cs typeface="Arial" pitchFamily="34" charset="-120"/>
              </a:rPr>
              <a:t>60°C</a:t>
            </a:r>
            <a:endParaRPr lang="en-US" sz="3300" dirty="0"/>
          </a:p>
        </p:txBody>
      </p:sp>
      <p:sp>
        <p:nvSpPr>
          <p:cNvPr id="27" name="Text 24"/>
          <p:cNvSpPr/>
          <p:nvPr/>
        </p:nvSpPr>
        <p:spPr>
          <a:xfrm>
            <a:off x="5004511" y="5031029"/>
            <a:ext cx="2181758" cy="484632"/>
          </a:xfrm>
          <a:prstGeom prst="rect">
            <a:avLst/>
          </a:prstGeom>
          <a:noFill/>
          <a:ln/>
        </p:spPr>
        <p:txBody>
          <a:bodyPr wrap="none" lIns="0" tIns="0" rIns="0" bIns="0" rtlCol="0" anchor="t"/>
          <a:lstStyle/>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domestic hot-water booster</a:t>
            </a:r>
            <a:endParaRPr lang="en-US" sz="1350" dirty="0"/>
          </a:p>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temperature</a:t>
            </a:r>
            <a:endParaRPr lang="en-US" sz="1350" dirty="0"/>
          </a:p>
        </p:txBody>
      </p:sp>
      <p:sp>
        <p:nvSpPr>
          <p:cNvPr id="28" name="Text 25"/>
          <p:cNvSpPr/>
          <p:nvPr/>
        </p:nvSpPr>
        <p:spPr>
          <a:xfrm>
            <a:off x="9279331" y="4497019"/>
            <a:ext cx="1011326" cy="534924"/>
          </a:xfrm>
          <a:prstGeom prst="rect">
            <a:avLst/>
          </a:prstGeom>
          <a:noFill/>
          <a:ln/>
        </p:spPr>
        <p:txBody>
          <a:bodyPr wrap="none" lIns="0" tIns="0" rIns="0" bIns="0" rtlCol="0" anchor="t"/>
          <a:lstStyle/>
          <a:p>
            <a:pPr algn="ctr" indent="0" marL="0">
              <a:buNone/>
            </a:pPr>
            <a:r>
              <a:rPr lang="en-US" sz="3300" b="1" spc="-99" kern="0" dirty="0">
                <a:solidFill>
                  <a:srgbClr val="111827"/>
                </a:solidFill>
                <a:latin typeface="Arial" pitchFamily="34" charset="0"/>
                <a:ea typeface="Arial" pitchFamily="34" charset="-122"/>
                <a:cs typeface="Arial" pitchFamily="34" charset="-120"/>
              </a:rPr>
              <a:t>65°C</a:t>
            </a:r>
            <a:endParaRPr lang="en-US" sz="3300" dirty="0"/>
          </a:p>
        </p:txBody>
      </p:sp>
      <p:sp>
        <p:nvSpPr>
          <p:cNvPr id="29" name="Text 26"/>
          <p:cNvSpPr/>
          <p:nvPr/>
        </p:nvSpPr>
        <p:spPr>
          <a:xfrm>
            <a:off x="8454542" y="5031029"/>
            <a:ext cx="2661818" cy="219456"/>
          </a:xfrm>
          <a:prstGeom prst="rect">
            <a:avLst/>
          </a:prstGeom>
          <a:noFill/>
          <a:ln/>
        </p:spPr>
        <p:txBody>
          <a:bodyPr wrap="none" lIns="0" tIns="0" rIns="0" bIns="0" rtlCol="0" anchor="t"/>
          <a:lstStyle/>
          <a:p>
            <a:pPr algn="ctr" indent="0" marL="0">
              <a:buNone/>
            </a:pPr>
            <a:r>
              <a:rPr lang="en-US" sz="1350" dirty="0">
                <a:solidFill>
                  <a:srgbClr val="5F6572"/>
                </a:solidFill>
                <a:latin typeface="Arial" pitchFamily="34" charset="0"/>
                <a:ea typeface="Arial" pitchFamily="34" charset="-122"/>
                <a:cs typeface="Arial" pitchFamily="34" charset="-120"/>
              </a:rPr>
              <a:t>weekly hygiene cycle temperature</a:t>
            </a:r>
            <a:endParaRPr lang="en-US" sz="1350" dirty="0"/>
          </a:p>
        </p:txBody>
      </p:sp>
      <p:sp>
        <p:nvSpPr>
          <p:cNvPr id="30" name="Text 27"/>
          <p:cNvSpPr/>
          <p:nvPr/>
        </p:nvSpPr>
        <p:spPr>
          <a:xfrm>
            <a:off x="685800" y="6314846"/>
            <a:ext cx="394106"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10 / 12</a:t>
            </a:r>
            <a:endParaRPr lang="en-US" sz="8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1580998"/>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942746" y="1857146"/>
            <a:ext cx="1330452" cy="228600"/>
          </a:xfrm>
          <a:prstGeom prst="roundRect">
            <a:avLst>
              <a:gd name="adj" fmla="val 50000"/>
            </a:avLst>
          </a:prstGeom>
          <a:solidFill>
            <a:srgbClr val="2563A8">
              <a:alpha val="12000"/>
            </a:srgbClr>
          </a:solidFill>
          <a:ln/>
        </p:spPr>
      </p:sp>
      <p:sp>
        <p:nvSpPr>
          <p:cNvPr id="6" name="Shape 3"/>
          <p:cNvSpPr/>
          <p:nvPr/>
        </p:nvSpPr>
        <p:spPr>
          <a:xfrm>
            <a:off x="4362602" y="1580998"/>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7" name="Shape 4"/>
          <p:cNvSpPr/>
          <p:nvPr/>
        </p:nvSpPr>
        <p:spPr>
          <a:xfrm>
            <a:off x="4619549" y="1857146"/>
            <a:ext cx="1084478" cy="228600"/>
          </a:xfrm>
          <a:prstGeom prst="roundRect">
            <a:avLst>
              <a:gd name="adj" fmla="val 50000"/>
            </a:avLst>
          </a:prstGeom>
          <a:solidFill>
            <a:srgbClr val="2563A8">
              <a:alpha val="12000"/>
            </a:srgbClr>
          </a:solidFill>
          <a:ln/>
        </p:spPr>
      </p:sp>
      <p:sp>
        <p:nvSpPr>
          <p:cNvPr id="8" name="Shape 5"/>
          <p:cNvSpPr/>
          <p:nvPr/>
        </p:nvSpPr>
        <p:spPr>
          <a:xfrm>
            <a:off x="8038490" y="1580998"/>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9" name="Shape 6"/>
          <p:cNvSpPr/>
          <p:nvPr/>
        </p:nvSpPr>
        <p:spPr>
          <a:xfrm>
            <a:off x="8296351" y="1857146"/>
            <a:ext cx="931774" cy="228600"/>
          </a:xfrm>
          <a:prstGeom prst="roundRect">
            <a:avLst>
              <a:gd name="adj" fmla="val 50000"/>
            </a:avLst>
          </a:prstGeom>
          <a:solidFill>
            <a:srgbClr val="2563A8">
              <a:alpha val="12000"/>
            </a:srgbClr>
          </a:solidFill>
          <a:ln/>
        </p:spPr>
      </p:sp>
      <p:sp>
        <p:nvSpPr>
          <p:cNvPr id="10" name="Shape 7"/>
          <p:cNvSpPr/>
          <p:nvPr/>
        </p:nvSpPr>
        <p:spPr>
          <a:xfrm>
            <a:off x="685800" y="4110228"/>
            <a:ext cx="5305349"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1" name="Shape 8"/>
          <p:cNvSpPr/>
          <p:nvPr/>
        </p:nvSpPr>
        <p:spPr>
          <a:xfrm>
            <a:off x="942746" y="4386377"/>
            <a:ext cx="2010766" cy="228600"/>
          </a:xfrm>
          <a:prstGeom prst="roundRect">
            <a:avLst>
              <a:gd name="adj" fmla="val 50000"/>
            </a:avLst>
          </a:prstGeom>
          <a:solidFill>
            <a:srgbClr val="2563A8">
              <a:alpha val="12000"/>
            </a:srgbClr>
          </a:solidFill>
          <a:ln/>
        </p:spPr>
      </p:sp>
      <p:sp>
        <p:nvSpPr>
          <p:cNvPr id="12" name="Shape 9"/>
          <p:cNvSpPr/>
          <p:nvPr/>
        </p:nvSpPr>
        <p:spPr>
          <a:xfrm>
            <a:off x="6200546" y="4110228"/>
            <a:ext cx="5305349"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3" name="Shape 10"/>
          <p:cNvSpPr/>
          <p:nvPr/>
        </p:nvSpPr>
        <p:spPr>
          <a:xfrm>
            <a:off x="6457493" y="4386377"/>
            <a:ext cx="1399032" cy="228600"/>
          </a:xfrm>
          <a:prstGeom prst="roundRect">
            <a:avLst>
              <a:gd name="adj" fmla="val 50000"/>
            </a:avLst>
          </a:prstGeom>
          <a:solidFill>
            <a:srgbClr val="2563A8">
              <a:alpha val="12000"/>
            </a:srgbClr>
          </a:solidFill>
          <a:ln/>
        </p:spPr>
      </p:sp>
      <p:sp>
        <p:nvSpPr>
          <p:cNvPr id="14" name="Text 11"/>
          <p:cNvSpPr/>
          <p:nvPr/>
        </p:nvSpPr>
        <p:spPr>
          <a:xfrm>
            <a:off x="875995" y="571500"/>
            <a:ext cx="1079906"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11</a:t>
            </a:r>
            <a:pPr algn="l" indent="0" marL="0">
              <a:buNone/>
            </a:pPr>
            <a:r>
              <a:rPr lang="en-US" sz="900" b="1" spc="72" kern="0" dirty="0">
                <a:solidFill>
                  <a:srgbClr val="2563A8"/>
                </a:solidFill>
                <a:latin typeface="Arial" pitchFamily="34" charset="0"/>
                <a:ea typeface="Arial" pitchFamily="34" charset="-122"/>
                <a:cs typeface="Arial" pitchFamily="34" charset="-120"/>
              </a:rPr>
              <a:t> SAFEGUARDS</a:t>
            </a:r>
            <a:endParaRPr lang="en-US" sz="900" dirty="0"/>
          </a:p>
        </p:txBody>
      </p:sp>
      <p:sp>
        <p:nvSpPr>
          <p:cNvPr id="15" name="Text 12"/>
          <p:cNvSpPr/>
          <p:nvPr/>
        </p:nvSpPr>
        <p:spPr>
          <a:xfrm>
            <a:off x="685800" y="981151"/>
            <a:ext cx="7871155"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Safeguards cover water, heat and accountability</a:t>
            </a:r>
            <a:endParaRPr lang="en-US" sz="2850" dirty="0"/>
          </a:p>
        </p:txBody>
      </p:sp>
      <p:sp>
        <p:nvSpPr>
          <p:cNvPr id="16" name="Text 13"/>
          <p:cNvSpPr/>
          <p:nvPr/>
        </p:nvSpPr>
        <p:spPr>
          <a:xfrm>
            <a:off x="1076249" y="1895551"/>
            <a:ext cx="1092708"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WATER SAFETY</a:t>
            </a:r>
            <a:endParaRPr lang="en-US" sz="970" dirty="0"/>
          </a:p>
        </p:txBody>
      </p:sp>
      <p:sp>
        <p:nvSpPr>
          <p:cNvPr id="17" name="Text 14"/>
          <p:cNvSpPr/>
          <p:nvPr/>
        </p:nvSpPr>
        <p:spPr>
          <a:xfrm>
            <a:off x="942746" y="2219249"/>
            <a:ext cx="1807769"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Separated loops</a:t>
            </a:r>
            <a:endParaRPr lang="en-US" sz="1870" dirty="0"/>
          </a:p>
        </p:txBody>
      </p:sp>
      <p:sp>
        <p:nvSpPr>
          <p:cNvPr id="18" name="Text 15"/>
          <p:cNvSpPr/>
          <p:nvPr/>
        </p:nvSpPr>
        <p:spPr>
          <a:xfrm>
            <a:off x="942746" y="2624328"/>
            <a:ext cx="2671877"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No fluid from boreholes enters</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household water. Water hygiene is</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verified before handover.</a:t>
            </a:r>
            <a:endParaRPr lang="en-US" sz="1350" dirty="0"/>
          </a:p>
        </p:txBody>
      </p:sp>
      <p:sp>
        <p:nvSpPr>
          <p:cNvPr id="19" name="Text 16"/>
          <p:cNvSpPr/>
          <p:nvPr/>
        </p:nvSpPr>
        <p:spPr>
          <a:xfrm>
            <a:off x="4753051" y="1895551"/>
            <a:ext cx="846734"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RESILIENCE</a:t>
            </a:r>
            <a:endParaRPr lang="en-US" sz="970" dirty="0"/>
          </a:p>
        </p:txBody>
      </p:sp>
      <p:sp>
        <p:nvSpPr>
          <p:cNvPr id="20" name="Text 17"/>
          <p:cNvSpPr/>
          <p:nvPr/>
        </p:nvSpPr>
        <p:spPr>
          <a:xfrm>
            <a:off x="4619549" y="2219249"/>
            <a:ext cx="1383487"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Backup heat</a:t>
            </a:r>
            <a:endParaRPr lang="en-US" sz="1870" dirty="0"/>
          </a:p>
        </p:txBody>
      </p:sp>
      <p:sp>
        <p:nvSpPr>
          <p:cNvPr id="21" name="Text 18"/>
          <p:cNvSpPr/>
          <p:nvPr/>
        </p:nvSpPr>
        <p:spPr>
          <a:xfrm>
            <a:off x="4619549" y="2624328"/>
            <a:ext cx="2878531" cy="1048817"/>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Backup electric boilers cover the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coldest 18 modeled hours a year and</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provide N+1 resilience during</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maintenance.</a:t>
            </a:r>
            <a:endParaRPr lang="en-US" sz="1350" dirty="0"/>
          </a:p>
        </p:txBody>
      </p:sp>
      <p:sp>
        <p:nvSpPr>
          <p:cNvPr id="22" name="Text 19"/>
          <p:cNvSpPr/>
          <p:nvPr/>
        </p:nvSpPr>
        <p:spPr>
          <a:xfrm>
            <a:off x="8429854" y="1895551"/>
            <a:ext cx="693115"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SUPPORT</a:t>
            </a:r>
            <a:endParaRPr lang="en-US" sz="970" dirty="0"/>
          </a:p>
        </p:txBody>
      </p:sp>
      <p:sp>
        <p:nvSpPr>
          <p:cNvPr id="23" name="Text 20"/>
          <p:cNvSpPr/>
          <p:nvPr/>
        </p:nvSpPr>
        <p:spPr>
          <a:xfrm>
            <a:off x="8296351" y="2219249"/>
            <a:ext cx="2534717"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Loss-of-heat response</a:t>
            </a:r>
            <a:endParaRPr lang="en-US" sz="1870" dirty="0"/>
          </a:p>
        </p:txBody>
      </p:sp>
      <p:sp>
        <p:nvSpPr>
          <p:cNvPr id="24" name="Text 21"/>
          <p:cNvSpPr/>
          <p:nvPr/>
        </p:nvSpPr>
        <p:spPr>
          <a:xfrm>
            <a:off x="8296351" y="2624328"/>
            <a:ext cx="2551176"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 24-hour support line responds</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within 30 minutes and targets</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restoration within four hours.</a:t>
            </a:r>
            <a:endParaRPr lang="en-US" sz="1350" dirty="0"/>
          </a:p>
        </p:txBody>
      </p:sp>
      <p:sp>
        <p:nvSpPr>
          <p:cNvPr id="25" name="Text 22"/>
          <p:cNvSpPr/>
          <p:nvPr/>
        </p:nvSpPr>
        <p:spPr>
          <a:xfrm>
            <a:off x="1076249" y="4424782"/>
            <a:ext cx="1787652"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CONSTRUCTION CHECKS</a:t>
            </a:r>
            <a:endParaRPr lang="en-US" sz="970" dirty="0"/>
          </a:p>
        </p:txBody>
      </p:sp>
      <p:sp>
        <p:nvSpPr>
          <p:cNvPr id="26" name="Text 23"/>
          <p:cNvSpPr/>
          <p:nvPr/>
        </p:nvSpPr>
        <p:spPr>
          <a:xfrm>
            <a:off x="942746" y="4748479"/>
            <a:ext cx="2527402"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Boreholes tested twice</a:t>
            </a:r>
            <a:endParaRPr lang="en-US" sz="1870" dirty="0"/>
          </a:p>
        </p:txBody>
      </p:sp>
      <p:sp>
        <p:nvSpPr>
          <p:cNvPr id="27" name="Text 24"/>
          <p:cNvSpPr/>
          <p:nvPr/>
        </p:nvSpPr>
        <p:spPr>
          <a:xfrm>
            <a:off x="942746" y="5152644"/>
            <a:ext cx="4259275" cy="219456"/>
          </a:xfrm>
          <a:prstGeom prst="rect">
            <a:avLst/>
          </a:prstGeom>
          <a:noFill/>
          <a:ln/>
        </p:spPr>
        <p:txBody>
          <a:bodyPr wrap="none" lIns="0" tIns="0" rIns="0" bIns="0" rtlCol="0" anchor="t"/>
          <a:lstStyle/>
          <a:p>
            <a:pPr algn="l" indent="0" marL="0">
              <a:buNone/>
            </a:pPr>
            <a:r>
              <a:rPr lang="en-US" sz="1350" dirty="0">
                <a:solidFill>
                  <a:srgbClr val="4B5563"/>
                </a:solidFill>
                <a:latin typeface="Arial" pitchFamily="34" charset="0"/>
                <a:ea typeface="Arial" pitchFamily="34" charset="-122"/>
                <a:cs typeface="Arial" pitchFamily="34" charset="-120"/>
              </a:rPr>
              <a:t>Each borehole is pressure-tested twice before service.</a:t>
            </a:r>
            <a:endParaRPr lang="en-US" sz="1350" dirty="0"/>
          </a:p>
        </p:txBody>
      </p:sp>
      <p:sp>
        <p:nvSpPr>
          <p:cNvPr id="28" name="Text 25"/>
          <p:cNvSpPr/>
          <p:nvPr/>
        </p:nvSpPr>
        <p:spPr>
          <a:xfrm>
            <a:off x="6590995" y="4424782"/>
            <a:ext cx="1160374"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TRANSPARENCY</a:t>
            </a:r>
            <a:endParaRPr lang="en-US" sz="970" dirty="0"/>
          </a:p>
        </p:txBody>
      </p:sp>
      <p:sp>
        <p:nvSpPr>
          <p:cNvPr id="29" name="Text 26"/>
          <p:cNvSpPr/>
          <p:nvPr/>
        </p:nvSpPr>
        <p:spPr>
          <a:xfrm>
            <a:off x="6457493" y="4748479"/>
            <a:ext cx="2159813"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Monthly portal data</a:t>
            </a:r>
            <a:endParaRPr lang="en-US" sz="1870" dirty="0"/>
          </a:p>
        </p:txBody>
      </p:sp>
      <p:sp>
        <p:nvSpPr>
          <p:cNvPr id="30" name="Text 27"/>
          <p:cNvSpPr/>
          <p:nvPr/>
        </p:nvSpPr>
        <p:spPr>
          <a:xfrm>
            <a:off x="6457493" y="5152644"/>
            <a:ext cx="4896612"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Performance and outage data will be published monthly on the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resident portal.</a:t>
            </a:r>
            <a:endParaRPr lang="en-US" sz="1350" dirty="0"/>
          </a:p>
        </p:txBody>
      </p:sp>
      <p:sp>
        <p:nvSpPr>
          <p:cNvPr id="31" name="Text 28"/>
          <p:cNvSpPr/>
          <p:nvPr/>
        </p:nvSpPr>
        <p:spPr>
          <a:xfrm>
            <a:off x="685800" y="6314846"/>
            <a:ext cx="376733"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11 / 12</a:t>
            </a:r>
            <a:endParaRPr lang="en-US" sz="82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752551" y="2157070"/>
            <a:ext cx="10686593" cy="19202"/>
          </a:xfrm>
          <a:prstGeom prst="rect">
            <a:avLst/>
          </a:prstGeom>
          <a:solidFill>
            <a:srgbClr val="111827">
              <a:alpha val="14000"/>
            </a:srgbClr>
          </a:solidFill>
          <a:ln/>
        </p:spPr>
      </p:sp>
      <p:sp>
        <p:nvSpPr>
          <p:cNvPr id="5" name="Shape 2"/>
          <p:cNvSpPr/>
          <p:nvPr/>
        </p:nvSpPr>
        <p:spPr>
          <a:xfrm>
            <a:off x="685800" y="2100377"/>
            <a:ext cx="133502" cy="133502"/>
          </a:xfrm>
          <a:prstGeom prst="ellipse">
            <a:avLst/>
          </a:prstGeom>
          <a:solidFill>
            <a:srgbClr val="2563A8"/>
          </a:solidFill>
          <a:ln/>
        </p:spPr>
      </p:sp>
      <p:sp>
        <p:nvSpPr>
          <p:cNvPr id="6" name="Shape 3"/>
          <p:cNvSpPr/>
          <p:nvPr/>
        </p:nvSpPr>
        <p:spPr>
          <a:xfrm>
            <a:off x="2895905" y="2100377"/>
            <a:ext cx="133502" cy="133502"/>
          </a:xfrm>
          <a:prstGeom prst="ellipse">
            <a:avLst/>
          </a:prstGeom>
          <a:solidFill>
            <a:srgbClr val="2563A8"/>
          </a:solidFill>
          <a:ln/>
        </p:spPr>
      </p:sp>
      <p:sp>
        <p:nvSpPr>
          <p:cNvPr id="7" name="Shape 4"/>
          <p:cNvSpPr/>
          <p:nvPr/>
        </p:nvSpPr>
        <p:spPr>
          <a:xfrm>
            <a:off x="5105095" y="2100377"/>
            <a:ext cx="133502" cy="133502"/>
          </a:xfrm>
          <a:prstGeom prst="ellipse">
            <a:avLst/>
          </a:prstGeom>
          <a:solidFill>
            <a:srgbClr val="2563A8"/>
          </a:solidFill>
          <a:ln/>
        </p:spPr>
      </p:sp>
      <p:sp>
        <p:nvSpPr>
          <p:cNvPr id="8" name="Shape 5"/>
          <p:cNvSpPr/>
          <p:nvPr/>
        </p:nvSpPr>
        <p:spPr>
          <a:xfrm>
            <a:off x="7315200" y="2100377"/>
            <a:ext cx="133502" cy="133502"/>
          </a:xfrm>
          <a:prstGeom prst="ellipse">
            <a:avLst/>
          </a:prstGeom>
          <a:solidFill>
            <a:srgbClr val="2563A8"/>
          </a:solidFill>
          <a:ln/>
        </p:spPr>
      </p:sp>
      <p:sp>
        <p:nvSpPr>
          <p:cNvPr id="9" name="Shape 6"/>
          <p:cNvSpPr/>
          <p:nvPr/>
        </p:nvSpPr>
        <p:spPr>
          <a:xfrm>
            <a:off x="9524390" y="2100377"/>
            <a:ext cx="133502" cy="133502"/>
          </a:xfrm>
          <a:prstGeom prst="ellipse">
            <a:avLst/>
          </a:prstGeom>
          <a:solidFill>
            <a:srgbClr val="2563A8"/>
          </a:solidFill>
          <a:ln/>
        </p:spPr>
      </p:sp>
      <p:sp>
        <p:nvSpPr>
          <p:cNvPr id="10" name="Shape 7"/>
          <p:cNvSpPr/>
          <p:nvPr/>
        </p:nvSpPr>
        <p:spPr>
          <a:xfrm>
            <a:off x="685800" y="3572561"/>
            <a:ext cx="3467405"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1" name="Shape 8"/>
          <p:cNvSpPr/>
          <p:nvPr/>
        </p:nvSpPr>
        <p:spPr>
          <a:xfrm>
            <a:off x="942746" y="3848710"/>
            <a:ext cx="337414" cy="228600"/>
          </a:xfrm>
          <a:prstGeom prst="roundRect">
            <a:avLst>
              <a:gd name="adj" fmla="val 50000"/>
            </a:avLst>
          </a:prstGeom>
          <a:solidFill>
            <a:srgbClr val="2563A8">
              <a:alpha val="12000"/>
            </a:srgbClr>
          </a:solidFill>
          <a:ln/>
        </p:spPr>
      </p:sp>
      <p:sp>
        <p:nvSpPr>
          <p:cNvPr id="12" name="Shape 9"/>
          <p:cNvSpPr/>
          <p:nvPr/>
        </p:nvSpPr>
        <p:spPr>
          <a:xfrm>
            <a:off x="4362602" y="3572561"/>
            <a:ext cx="3467405"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3" name="Shape 10"/>
          <p:cNvSpPr/>
          <p:nvPr/>
        </p:nvSpPr>
        <p:spPr>
          <a:xfrm>
            <a:off x="4619549" y="3848710"/>
            <a:ext cx="353873" cy="228600"/>
          </a:xfrm>
          <a:prstGeom prst="roundRect">
            <a:avLst>
              <a:gd name="adj" fmla="val 50000"/>
            </a:avLst>
          </a:prstGeom>
          <a:solidFill>
            <a:srgbClr val="2563A8">
              <a:alpha val="12000"/>
            </a:srgbClr>
          </a:solidFill>
          <a:ln/>
        </p:spPr>
      </p:sp>
      <p:sp>
        <p:nvSpPr>
          <p:cNvPr id="14" name="Shape 11"/>
          <p:cNvSpPr/>
          <p:nvPr/>
        </p:nvSpPr>
        <p:spPr>
          <a:xfrm>
            <a:off x="8038490" y="3572561"/>
            <a:ext cx="3467405"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5" name="Shape 12"/>
          <p:cNvSpPr/>
          <p:nvPr/>
        </p:nvSpPr>
        <p:spPr>
          <a:xfrm>
            <a:off x="8296351" y="3848710"/>
            <a:ext cx="356616" cy="228600"/>
          </a:xfrm>
          <a:prstGeom prst="roundRect">
            <a:avLst>
              <a:gd name="adj" fmla="val 50000"/>
            </a:avLst>
          </a:prstGeom>
          <a:solidFill>
            <a:srgbClr val="2563A8">
              <a:alpha val="12000"/>
            </a:srgbClr>
          </a:solidFill>
          <a:ln/>
        </p:spPr>
      </p:sp>
      <p:sp>
        <p:nvSpPr>
          <p:cNvPr id="16" name="Text 13"/>
          <p:cNvSpPr/>
          <p:nvPr/>
        </p:nvSpPr>
        <p:spPr>
          <a:xfrm>
            <a:off x="875995" y="571500"/>
            <a:ext cx="1024128"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12</a:t>
            </a:r>
            <a:pPr algn="l" indent="0" marL="0">
              <a:buNone/>
            </a:pPr>
            <a:r>
              <a:rPr lang="en-US" sz="900" b="1" spc="72" kern="0" dirty="0">
                <a:solidFill>
                  <a:srgbClr val="2563A8"/>
                </a:solidFill>
                <a:latin typeface="Arial" pitchFamily="34" charset="0"/>
                <a:ea typeface="Arial" pitchFamily="34" charset="-122"/>
                <a:cs typeface="Arial" pitchFamily="34" charset="-120"/>
              </a:rPr>
              <a:t> NEXT STEPS</a:t>
            </a:r>
            <a:endParaRPr lang="en-US" sz="900" dirty="0"/>
          </a:p>
        </p:txBody>
      </p:sp>
      <p:sp>
        <p:nvSpPr>
          <p:cNvPr id="17" name="Text 14"/>
          <p:cNvSpPr/>
          <p:nvPr/>
        </p:nvSpPr>
        <p:spPr>
          <a:xfrm>
            <a:off x="685800" y="1518818"/>
            <a:ext cx="5107838"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What residents need to do next</a:t>
            </a:r>
            <a:endParaRPr lang="en-US" sz="2850" dirty="0"/>
          </a:p>
        </p:txBody>
      </p:sp>
      <p:sp>
        <p:nvSpPr>
          <p:cNvPr id="18" name="Text 15"/>
          <p:cNvSpPr/>
          <p:nvPr/>
        </p:nvSpPr>
        <p:spPr>
          <a:xfrm>
            <a:off x="685800" y="2347265"/>
            <a:ext cx="1412748"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SEP TO OCT 2026</a:t>
            </a:r>
            <a:endParaRPr lang="en-US" sz="970" dirty="0"/>
          </a:p>
        </p:txBody>
      </p:sp>
      <p:sp>
        <p:nvSpPr>
          <p:cNvPr id="19" name="Text 16"/>
          <p:cNvSpPr/>
          <p:nvPr/>
        </p:nvSpPr>
        <p:spPr>
          <a:xfrm>
            <a:off x="685800" y="2547518"/>
            <a:ext cx="1900123" cy="505663"/>
          </a:xfrm>
          <a:prstGeom prst="rect">
            <a:avLst/>
          </a:prstGeom>
          <a:noFill/>
          <a:ln/>
        </p:spPr>
        <p:txBody>
          <a:bodyPr wrap="none" lIns="0" tIns="0" rIns="0" bIns="0" rtlCol="0" anchor="t"/>
          <a:lstStyle/>
          <a:p>
            <a:pPr algn="l" indent="0" marL="0">
              <a:lnSpc>
                <a:spcPts val="1890"/>
              </a:lnSpc>
              <a:buNone/>
            </a:pPr>
            <a:r>
              <a:rPr lang="en-US" sz="1570" b="1" dirty="0">
                <a:solidFill>
                  <a:srgbClr val="111827"/>
                </a:solidFill>
                <a:latin typeface="Arial" pitchFamily="34" charset="0"/>
                <a:ea typeface="Arial" pitchFamily="34" charset="-122"/>
                <a:cs typeface="Arial" pitchFamily="34" charset="-120"/>
              </a:rPr>
              <a:t>Survey and enabling</a:t>
            </a:r>
            <a:endParaRPr lang="en-US" sz="1570" dirty="0"/>
          </a:p>
          <a:p>
            <a:pPr algn="l" indent="0" marL="0">
              <a:lnSpc>
                <a:spcPts val="1890"/>
              </a:lnSpc>
              <a:buNone/>
            </a:pPr>
            <a:r>
              <a:rPr lang="en-US" sz="1570" b="1" dirty="0">
                <a:solidFill>
                  <a:srgbClr val="111827"/>
                </a:solidFill>
                <a:latin typeface="Arial" pitchFamily="34" charset="0"/>
                <a:ea typeface="Arial" pitchFamily="34" charset="-122"/>
                <a:cs typeface="Arial" pitchFamily="34" charset="-120"/>
              </a:rPr>
              <a:t>works</a:t>
            </a:r>
            <a:endParaRPr lang="en-US" sz="1570" dirty="0"/>
          </a:p>
        </p:txBody>
      </p:sp>
      <p:sp>
        <p:nvSpPr>
          <p:cNvPr id="20" name="Text 17"/>
          <p:cNvSpPr/>
          <p:nvPr/>
        </p:nvSpPr>
        <p:spPr>
          <a:xfrm>
            <a:off x="685800" y="3103474"/>
            <a:ext cx="1823314" cy="190195"/>
          </a:xfrm>
          <a:prstGeom prst="rect">
            <a:avLst/>
          </a:prstGeom>
          <a:noFill/>
          <a:ln/>
        </p:spPr>
        <p:txBody>
          <a:bodyPr wrap="none" lIns="0" tIns="0" rIns="0" bIns="0" rtlCol="0" anchor="t"/>
          <a:lstStyle/>
          <a:p>
            <a:pPr algn="l" indent="0" marL="0">
              <a:buNone/>
            </a:pPr>
            <a:r>
              <a:rPr lang="en-US" sz="1200" dirty="0">
                <a:solidFill>
                  <a:srgbClr val="4B5563"/>
                </a:solidFill>
                <a:latin typeface="Arial" pitchFamily="34" charset="0"/>
                <a:ea typeface="Arial" pitchFamily="34" charset="-122"/>
                <a:cs typeface="Arial" pitchFamily="34" charset="-120"/>
              </a:rPr>
              <a:t>Workdays 08:00 to 18:00.</a:t>
            </a:r>
            <a:endParaRPr lang="en-US" sz="1200" dirty="0"/>
          </a:p>
        </p:txBody>
      </p:sp>
      <p:sp>
        <p:nvSpPr>
          <p:cNvPr id="21" name="Text 18"/>
          <p:cNvSpPr/>
          <p:nvPr/>
        </p:nvSpPr>
        <p:spPr>
          <a:xfrm>
            <a:off x="2895905" y="2347265"/>
            <a:ext cx="1883664"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NOV 2026 TO FEB 2027</a:t>
            </a:r>
            <a:endParaRPr lang="en-US" sz="970" dirty="0"/>
          </a:p>
        </p:txBody>
      </p:sp>
      <p:sp>
        <p:nvSpPr>
          <p:cNvPr id="22" name="Text 19"/>
          <p:cNvSpPr/>
          <p:nvPr/>
        </p:nvSpPr>
        <p:spPr>
          <a:xfrm>
            <a:off x="2895905" y="2547518"/>
            <a:ext cx="948233"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Boreholes</a:t>
            </a:r>
            <a:endParaRPr lang="en-US" sz="1570" dirty="0"/>
          </a:p>
        </p:txBody>
      </p:sp>
      <p:sp>
        <p:nvSpPr>
          <p:cNvPr id="23" name="Text 20"/>
          <p:cNvSpPr/>
          <p:nvPr/>
        </p:nvSpPr>
        <p:spPr>
          <a:xfrm>
            <a:off x="2895905" y="2863901"/>
            <a:ext cx="1735531" cy="423367"/>
          </a:xfrm>
          <a:prstGeom prst="rect">
            <a:avLst/>
          </a:prstGeom>
          <a:noFill/>
          <a:ln/>
        </p:spPr>
        <p:txBody>
          <a:bodyPr wrap="none" lIns="0" tIns="0" rIns="0" bIns="0" rtlCol="0" anchor="t"/>
          <a:lstStyle/>
          <a:p>
            <a:pPr algn="l" indent="0" marL="0">
              <a:lnSpc>
                <a:spcPts val="1740"/>
              </a:lnSpc>
              <a:buNone/>
            </a:pPr>
            <a:r>
              <a:rPr lang="en-US" sz="1200" dirty="0">
                <a:solidFill>
                  <a:srgbClr val="4B5563"/>
                </a:solidFill>
                <a:latin typeface="Arial" pitchFamily="34" charset="0"/>
                <a:ea typeface="Arial" pitchFamily="34" charset="-122"/>
                <a:cs typeface="Arial" pitchFamily="34" charset="-120"/>
              </a:rPr>
              <a:t>Twelve sealed boreholes</a:t>
            </a:r>
            <a:endParaRPr lang="en-US" sz="1200" dirty="0"/>
          </a:p>
          <a:p>
            <a:pPr algn="l" indent="0" marL="0">
              <a:lnSpc>
                <a:spcPts val="1740"/>
              </a:lnSpc>
              <a:buNone/>
            </a:pPr>
            <a:r>
              <a:rPr lang="en-US" sz="1200" dirty="0">
                <a:solidFill>
                  <a:srgbClr val="4B5563"/>
                </a:solidFill>
                <a:latin typeface="Arial" pitchFamily="34" charset="0"/>
                <a:ea typeface="Arial" pitchFamily="34" charset="-122"/>
                <a:cs typeface="Arial" pitchFamily="34" charset="-120"/>
              </a:rPr>
              <a:t>installed and tested.</a:t>
            </a:r>
            <a:endParaRPr lang="en-US" sz="1200" dirty="0"/>
          </a:p>
        </p:txBody>
      </p:sp>
      <p:sp>
        <p:nvSpPr>
          <p:cNvPr id="24" name="Text 21"/>
          <p:cNvSpPr/>
          <p:nvPr/>
        </p:nvSpPr>
        <p:spPr>
          <a:xfrm>
            <a:off x="5105095" y="2347265"/>
            <a:ext cx="1412748"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MAR TO MAY 2027</a:t>
            </a:r>
            <a:endParaRPr lang="en-US" sz="970" dirty="0"/>
          </a:p>
        </p:txBody>
      </p:sp>
      <p:sp>
        <p:nvSpPr>
          <p:cNvPr id="25" name="Text 22"/>
          <p:cNvSpPr/>
          <p:nvPr/>
        </p:nvSpPr>
        <p:spPr>
          <a:xfrm>
            <a:off x="5105095" y="2547518"/>
            <a:ext cx="1281989"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Building plant</a:t>
            </a:r>
            <a:endParaRPr lang="en-US" sz="1570" dirty="0"/>
          </a:p>
        </p:txBody>
      </p:sp>
      <p:sp>
        <p:nvSpPr>
          <p:cNvPr id="26" name="Text 23"/>
          <p:cNvSpPr/>
          <p:nvPr/>
        </p:nvSpPr>
        <p:spPr>
          <a:xfrm>
            <a:off x="5105095" y="2863901"/>
            <a:ext cx="1695298" cy="423367"/>
          </a:xfrm>
          <a:prstGeom prst="rect">
            <a:avLst/>
          </a:prstGeom>
          <a:noFill/>
          <a:ln/>
        </p:spPr>
        <p:txBody>
          <a:bodyPr wrap="none" lIns="0" tIns="0" rIns="0" bIns="0" rtlCol="0" anchor="t"/>
          <a:lstStyle/>
          <a:p>
            <a:pPr algn="l" indent="0" marL="0">
              <a:lnSpc>
                <a:spcPts val="1740"/>
              </a:lnSpc>
              <a:buNone/>
            </a:pPr>
            <a:r>
              <a:rPr lang="en-US" sz="1200" dirty="0">
                <a:solidFill>
                  <a:srgbClr val="4B5563"/>
                </a:solidFill>
                <a:latin typeface="Arial" pitchFamily="34" charset="0"/>
                <a:ea typeface="Arial" pitchFamily="34" charset="-122"/>
                <a:cs typeface="Arial" pitchFamily="34" charset="-120"/>
              </a:rPr>
              <a:t>Central heat pumps and</a:t>
            </a:r>
            <a:endParaRPr lang="en-US" sz="1200" dirty="0"/>
          </a:p>
          <a:p>
            <a:pPr algn="l" indent="0" marL="0">
              <a:lnSpc>
                <a:spcPts val="1740"/>
              </a:lnSpc>
              <a:buNone/>
            </a:pPr>
            <a:r>
              <a:rPr lang="en-US" sz="1200" dirty="0">
                <a:solidFill>
                  <a:srgbClr val="4B5563"/>
                </a:solidFill>
                <a:latin typeface="Arial" pitchFamily="34" charset="0"/>
                <a:ea typeface="Arial" pitchFamily="34" charset="-122"/>
                <a:cs typeface="Arial" pitchFamily="34" charset="-120"/>
              </a:rPr>
              <a:t>boosters installed.</a:t>
            </a:r>
            <a:endParaRPr lang="en-US" sz="1200" dirty="0"/>
          </a:p>
        </p:txBody>
      </p:sp>
      <p:sp>
        <p:nvSpPr>
          <p:cNvPr id="27" name="Text 24"/>
          <p:cNvSpPr/>
          <p:nvPr/>
        </p:nvSpPr>
        <p:spPr>
          <a:xfrm>
            <a:off x="7315200" y="2347265"/>
            <a:ext cx="1412748"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JUN TO AUG 2027</a:t>
            </a:r>
            <a:endParaRPr lang="en-US" sz="970" dirty="0"/>
          </a:p>
        </p:txBody>
      </p:sp>
      <p:sp>
        <p:nvSpPr>
          <p:cNvPr id="28" name="Text 25"/>
          <p:cNvSpPr/>
          <p:nvPr/>
        </p:nvSpPr>
        <p:spPr>
          <a:xfrm>
            <a:off x="7315200" y="2547518"/>
            <a:ext cx="1759306"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Home connections</a:t>
            </a:r>
            <a:endParaRPr lang="en-US" sz="1570" dirty="0"/>
          </a:p>
        </p:txBody>
      </p:sp>
      <p:sp>
        <p:nvSpPr>
          <p:cNvPr id="29" name="Text 26"/>
          <p:cNvSpPr/>
          <p:nvPr/>
        </p:nvSpPr>
        <p:spPr>
          <a:xfrm>
            <a:off x="7315200" y="2863901"/>
            <a:ext cx="1944014" cy="190195"/>
          </a:xfrm>
          <a:prstGeom prst="rect">
            <a:avLst/>
          </a:prstGeom>
          <a:noFill/>
          <a:ln/>
        </p:spPr>
        <p:txBody>
          <a:bodyPr wrap="none" lIns="0" tIns="0" rIns="0" bIns="0" rtlCol="0" anchor="t"/>
          <a:lstStyle/>
          <a:p>
            <a:pPr algn="l" indent="0" marL="0">
              <a:buNone/>
            </a:pPr>
            <a:r>
              <a:rPr lang="en-US" sz="1200" dirty="0">
                <a:solidFill>
                  <a:srgbClr val="4B5563"/>
                </a:solidFill>
                <a:latin typeface="Arial" pitchFamily="34" charset="0"/>
                <a:ea typeface="Arial" pitchFamily="34" charset="-122"/>
                <a:cs typeface="Arial" pitchFamily="34" charset="-120"/>
              </a:rPr>
              <a:t>One working day per home.</a:t>
            </a:r>
            <a:endParaRPr lang="en-US" sz="1200" dirty="0"/>
          </a:p>
        </p:txBody>
      </p:sp>
      <p:sp>
        <p:nvSpPr>
          <p:cNvPr id="30" name="Text 27"/>
          <p:cNvSpPr/>
          <p:nvPr/>
        </p:nvSpPr>
        <p:spPr>
          <a:xfrm>
            <a:off x="9524390" y="2347265"/>
            <a:ext cx="1039673"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15 SEP 2027</a:t>
            </a:r>
            <a:endParaRPr lang="en-US" sz="970" dirty="0"/>
          </a:p>
        </p:txBody>
      </p:sp>
      <p:sp>
        <p:nvSpPr>
          <p:cNvPr id="31" name="Text 28"/>
          <p:cNvSpPr/>
          <p:nvPr/>
        </p:nvSpPr>
        <p:spPr>
          <a:xfrm>
            <a:off x="9524390" y="2547518"/>
            <a:ext cx="1650492"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Full service starts</a:t>
            </a:r>
            <a:endParaRPr lang="en-US" sz="1570" dirty="0"/>
          </a:p>
        </p:txBody>
      </p:sp>
      <p:sp>
        <p:nvSpPr>
          <p:cNvPr id="32" name="Text 29"/>
          <p:cNvSpPr/>
          <p:nvPr/>
        </p:nvSpPr>
        <p:spPr>
          <a:xfrm>
            <a:off x="9524390" y="2863901"/>
            <a:ext cx="1958645" cy="190195"/>
          </a:xfrm>
          <a:prstGeom prst="rect">
            <a:avLst/>
          </a:prstGeom>
          <a:noFill/>
          <a:ln/>
        </p:spPr>
        <p:txBody>
          <a:bodyPr wrap="none" lIns="0" tIns="0" rIns="0" bIns="0" rtlCol="0" anchor="t"/>
          <a:lstStyle/>
          <a:p>
            <a:pPr algn="l" indent="0" marL="0">
              <a:buNone/>
            </a:pPr>
            <a:r>
              <a:rPr lang="en-US" sz="1200" dirty="0">
                <a:solidFill>
                  <a:srgbClr val="4B5563"/>
                </a:solidFill>
                <a:latin typeface="Arial" pitchFamily="34" charset="0"/>
                <a:ea typeface="Arial" pitchFamily="34" charset="-122"/>
                <a:cs typeface="Arial" pitchFamily="34" charset="-120"/>
              </a:rPr>
              <a:t>Network begins full service.</a:t>
            </a:r>
            <a:endParaRPr lang="en-US" sz="1200" dirty="0"/>
          </a:p>
        </p:txBody>
      </p:sp>
      <p:sp>
        <p:nvSpPr>
          <p:cNvPr id="33" name="Text 30"/>
          <p:cNvSpPr/>
          <p:nvPr/>
        </p:nvSpPr>
        <p:spPr>
          <a:xfrm>
            <a:off x="1076249" y="3886200"/>
            <a:ext cx="99670"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1</a:t>
            </a:r>
            <a:endParaRPr lang="en-US" sz="970" dirty="0"/>
          </a:p>
        </p:txBody>
      </p:sp>
      <p:sp>
        <p:nvSpPr>
          <p:cNvPr id="34" name="Text 31"/>
          <p:cNvSpPr/>
          <p:nvPr/>
        </p:nvSpPr>
        <p:spPr>
          <a:xfrm>
            <a:off x="942746" y="4210812"/>
            <a:ext cx="2522830"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Confirm survey access</a:t>
            </a:r>
            <a:endParaRPr lang="en-US" sz="1870" dirty="0"/>
          </a:p>
        </p:txBody>
      </p:sp>
      <p:sp>
        <p:nvSpPr>
          <p:cNvPr id="35" name="Text 32"/>
          <p:cNvSpPr/>
          <p:nvPr/>
        </p:nvSpPr>
        <p:spPr>
          <a:xfrm>
            <a:off x="942746" y="4614977"/>
            <a:ext cx="2766060"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Allow the project team to check the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home connection requirements.</a:t>
            </a:r>
            <a:endParaRPr lang="en-US" sz="1350" dirty="0"/>
          </a:p>
        </p:txBody>
      </p:sp>
      <p:sp>
        <p:nvSpPr>
          <p:cNvPr id="36" name="Text 33"/>
          <p:cNvSpPr/>
          <p:nvPr/>
        </p:nvSpPr>
        <p:spPr>
          <a:xfrm>
            <a:off x="4753051" y="3886200"/>
            <a:ext cx="116129"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2</a:t>
            </a:r>
            <a:endParaRPr lang="en-US" sz="970" dirty="0"/>
          </a:p>
        </p:txBody>
      </p:sp>
      <p:sp>
        <p:nvSpPr>
          <p:cNvPr id="37" name="Text 34"/>
          <p:cNvSpPr/>
          <p:nvPr/>
        </p:nvSpPr>
        <p:spPr>
          <a:xfrm>
            <a:off x="4619549" y="4210812"/>
            <a:ext cx="2796235"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Choose a connection slot</a:t>
            </a:r>
            <a:endParaRPr lang="en-US" sz="1870" dirty="0"/>
          </a:p>
        </p:txBody>
      </p:sp>
      <p:sp>
        <p:nvSpPr>
          <p:cNvPr id="38" name="Text 35"/>
          <p:cNvSpPr/>
          <p:nvPr/>
        </p:nvSpPr>
        <p:spPr>
          <a:xfrm>
            <a:off x="4619549" y="4614977"/>
            <a:ext cx="2730398"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Pick the one-day home connection</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appointment when offered.</a:t>
            </a:r>
            <a:endParaRPr lang="en-US" sz="1350" dirty="0"/>
          </a:p>
        </p:txBody>
      </p:sp>
      <p:sp>
        <p:nvSpPr>
          <p:cNvPr id="39" name="Text 36"/>
          <p:cNvSpPr/>
          <p:nvPr/>
        </p:nvSpPr>
        <p:spPr>
          <a:xfrm>
            <a:off x="8429854" y="3886200"/>
            <a:ext cx="118872"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3</a:t>
            </a:r>
            <a:endParaRPr lang="en-US" sz="970" dirty="0"/>
          </a:p>
        </p:txBody>
      </p:sp>
      <p:sp>
        <p:nvSpPr>
          <p:cNvPr id="40" name="Text 37"/>
          <p:cNvSpPr/>
          <p:nvPr/>
        </p:nvSpPr>
        <p:spPr>
          <a:xfrm>
            <a:off x="8296351" y="4210812"/>
            <a:ext cx="2168042"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Clear radiator areas</a:t>
            </a:r>
            <a:endParaRPr lang="en-US" sz="1870" dirty="0"/>
          </a:p>
        </p:txBody>
      </p:sp>
      <p:sp>
        <p:nvSpPr>
          <p:cNvPr id="41" name="Text 38"/>
          <p:cNvSpPr/>
          <p:nvPr/>
        </p:nvSpPr>
        <p:spPr>
          <a:xfrm>
            <a:off x="8296351" y="4614977"/>
            <a:ext cx="2672791"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Keep space around radiators clear</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before the connection day.</a:t>
            </a:r>
            <a:endParaRPr lang="en-US" sz="1350" dirty="0"/>
          </a:p>
        </p:txBody>
      </p:sp>
      <p:sp>
        <p:nvSpPr>
          <p:cNvPr id="42" name="Text 39"/>
          <p:cNvSpPr/>
          <p:nvPr/>
        </p:nvSpPr>
        <p:spPr>
          <a:xfrm>
            <a:off x="685800" y="6314846"/>
            <a:ext cx="391363"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12 / 12</a:t>
            </a:r>
            <a:endParaRPr lang="en-US" sz="8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2135124"/>
            <a:ext cx="1463040" cy="247802"/>
          </a:xfrm>
          <a:prstGeom prst="roundRect">
            <a:avLst>
              <a:gd name="adj" fmla="val 49816"/>
            </a:avLst>
          </a:prstGeom>
          <a:solidFill>
            <a:srgbClr val="2563A8">
              <a:alpha val="12000"/>
            </a:srgbClr>
          </a:solidFill>
          <a:ln/>
        </p:spPr>
      </p:sp>
      <p:sp>
        <p:nvSpPr>
          <p:cNvPr id="5" name="Shape 2"/>
          <p:cNvSpPr/>
          <p:nvPr/>
        </p:nvSpPr>
        <p:spPr>
          <a:xfrm>
            <a:off x="685800" y="3265322"/>
            <a:ext cx="10820095" cy="1209751"/>
          </a:xfrm>
          <a:prstGeom prst="roundRect">
            <a:avLst>
              <a:gd name="adj" fmla="val 11036"/>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3398825"/>
            <a:ext cx="38130" cy="942929"/>
          </a:xfrm>
          <a:prstGeom prst="rect">
            <a:avLst/>
          </a:prstGeom>
          <a:solidFill>
            <a:srgbClr val="2563A8"/>
          </a:solidFill>
          <a:ln/>
        </p:spPr>
      </p:sp>
      <p:sp>
        <p:nvSpPr>
          <p:cNvPr id="7" name="Shape 4"/>
          <p:cNvSpPr/>
          <p:nvPr/>
        </p:nvSpPr>
        <p:spPr>
          <a:xfrm>
            <a:off x="952805" y="3465576"/>
            <a:ext cx="1893722" cy="219456"/>
          </a:xfrm>
          <a:prstGeom prst="roundRect">
            <a:avLst>
              <a:gd name="adj" fmla="val 50000"/>
            </a:avLst>
          </a:prstGeom>
          <a:solidFill>
            <a:srgbClr val="2563A8">
              <a:alpha val="12000"/>
            </a:srgbClr>
          </a:solidFill>
          <a:ln/>
        </p:spPr>
      </p:sp>
      <p:sp>
        <p:nvSpPr>
          <p:cNvPr id="8" name="Text 5"/>
          <p:cNvSpPr/>
          <p:nvPr/>
        </p:nvSpPr>
        <p:spPr>
          <a:xfrm>
            <a:off x="875995" y="571500"/>
            <a:ext cx="1213409"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02</a:t>
            </a:r>
            <a:pPr algn="l" indent="0" marL="0">
              <a:buNone/>
            </a:pPr>
            <a:r>
              <a:rPr lang="en-US" sz="900" b="1" spc="72" kern="0" dirty="0">
                <a:solidFill>
                  <a:srgbClr val="2563A8"/>
                </a:solidFill>
                <a:latin typeface="Arial" pitchFamily="34" charset="0"/>
                <a:ea typeface="Arial" pitchFamily="34" charset="-122"/>
                <a:cs typeface="Arial" pitchFamily="34" charset="-120"/>
              </a:rPr>
              <a:t> ANSWER FIRST</a:t>
            </a:r>
            <a:endParaRPr lang="en-US" sz="900" dirty="0"/>
          </a:p>
        </p:txBody>
      </p:sp>
      <p:sp>
        <p:nvSpPr>
          <p:cNvPr id="9" name="Text 6"/>
          <p:cNvSpPr/>
          <p:nvPr/>
        </p:nvSpPr>
        <p:spPr>
          <a:xfrm>
            <a:off x="819302" y="2172614"/>
            <a:ext cx="1226210" cy="190195"/>
          </a:xfrm>
          <a:prstGeom prst="rect">
            <a:avLst/>
          </a:prstGeom>
          <a:noFill/>
          <a:ln/>
        </p:spPr>
        <p:txBody>
          <a:bodyPr wrap="none" lIns="0" tIns="0" rIns="0" bIns="0" rtlCol="0" anchor="t"/>
          <a:lstStyle/>
          <a:p>
            <a:pPr algn="l" indent="0" marL="0">
              <a:buNone/>
            </a:pPr>
            <a:r>
              <a:rPr lang="en-US" sz="1120" b="1" spc="90" kern="0" dirty="0">
                <a:solidFill>
                  <a:srgbClr val="21548E"/>
                </a:solidFill>
                <a:latin typeface="Arial" pitchFamily="34" charset="0"/>
                <a:ea typeface="Arial" pitchFamily="34" charset="-122"/>
                <a:cs typeface="Arial" pitchFamily="34" charset="-120"/>
              </a:rPr>
              <a:t>THE QUESTION</a:t>
            </a:r>
            <a:endParaRPr lang="en-US" sz="1120" dirty="0"/>
          </a:p>
        </p:txBody>
      </p:sp>
      <p:sp>
        <p:nvSpPr>
          <p:cNvPr id="10" name="Text 7"/>
          <p:cNvSpPr/>
          <p:nvPr/>
        </p:nvSpPr>
        <p:spPr>
          <a:xfrm>
            <a:off x="685800" y="2573122"/>
            <a:ext cx="8597189" cy="411480"/>
          </a:xfrm>
          <a:prstGeom prst="rect">
            <a:avLst/>
          </a:prstGeom>
          <a:noFill/>
          <a:ln/>
        </p:spPr>
        <p:txBody>
          <a:bodyPr wrap="none" lIns="0" tIns="0" rIns="0" bIns="0" rtlCol="0" anchor="t"/>
          <a:lstStyle/>
          <a:p>
            <a:pPr algn="l" indent="0" marL="0">
              <a:buNone/>
            </a:pPr>
            <a:r>
              <a:rPr lang="en-US" sz="2550" b="1" spc="-51" kern="0" dirty="0">
                <a:solidFill>
                  <a:srgbClr val="111827"/>
                </a:solidFill>
                <a:latin typeface="Arial" pitchFamily="34" charset="0"/>
                <a:ea typeface="Arial" pitchFamily="34" charset="-122"/>
                <a:cs typeface="Arial" pitchFamily="34" charset="-120"/>
              </a:rPr>
              <a:t>What is being installed, and what should residents expect?</a:t>
            </a:r>
            <a:endParaRPr lang="en-US" sz="2550" dirty="0"/>
          </a:p>
        </p:txBody>
      </p:sp>
      <p:sp>
        <p:nvSpPr>
          <p:cNvPr id="11" name="Text 8"/>
          <p:cNvSpPr/>
          <p:nvPr/>
        </p:nvSpPr>
        <p:spPr>
          <a:xfrm>
            <a:off x="1085393" y="3503981"/>
            <a:ext cx="1667866"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ONE-SENTENCE ANSWER</a:t>
            </a:r>
            <a:endParaRPr lang="en-US" sz="900" dirty="0"/>
          </a:p>
        </p:txBody>
      </p:sp>
      <p:sp>
        <p:nvSpPr>
          <p:cNvPr id="12" name="Text 9"/>
          <p:cNvSpPr/>
          <p:nvPr/>
        </p:nvSpPr>
        <p:spPr>
          <a:xfrm>
            <a:off x="952805" y="3789274"/>
            <a:ext cx="10561320"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The Harbor Loop network moves useful heat from the ground, upgrades it with shared electric heat pumps, and delivers normal heating</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and hot water while homes keep their radiators and thermostats.</a:t>
            </a:r>
            <a:endParaRPr lang="en-US" sz="1350" dirty="0"/>
          </a:p>
        </p:txBody>
      </p:sp>
      <p:sp>
        <p:nvSpPr>
          <p:cNvPr id="13" name="Text 10"/>
          <p:cNvSpPr/>
          <p:nvPr/>
        </p:nvSpPr>
        <p:spPr>
          <a:xfrm>
            <a:off x="685800" y="4646981"/>
            <a:ext cx="5554066" cy="152705"/>
          </a:xfrm>
          <a:prstGeom prst="rect">
            <a:avLst/>
          </a:prstGeom>
          <a:noFill/>
          <a:ln/>
        </p:spPr>
        <p:txBody>
          <a:bodyPr wrap="none" lIns="0" tIns="0" rIns="0" bIns="0" rtlCol="0" anchor="t"/>
          <a:lstStyle/>
          <a:p>
            <a:pPr algn="l" indent="0" marL="0">
              <a:buNone/>
            </a:pPr>
            <a:r>
              <a:rPr lang="en-US" sz="900" spc="27" kern="0" dirty="0">
                <a:solidFill>
                  <a:srgbClr val="818791"/>
                </a:solidFill>
                <a:latin typeface="Consolas" pitchFamily="34" charset="0"/>
                <a:ea typeface="Consolas" pitchFamily="34" charset="-122"/>
                <a:cs typeface="Consolas" pitchFamily="34" charset="-120"/>
              </a:rPr>
              <a:t>Source: user brief. Harbor Loop, the utility and all numbers are fictional.</a:t>
            </a:r>
            <a:endParaRPr lang="en-US" sz="900" dirty="0"/>
          </a:p>
        </p:txBody>
      </p:sp>
      <p:sp>
        <p:nvSpPr>
          <p:cNvPr id="14" name="Text 11"/>
          <p:cNvSpPr/>
          <p:nvPr/>
        </p:nvSpPr>
        <p:spPr>
          <a:xfrm>
            <a:off x="685800" y="6314846"/>
            <a:ext cx="408737"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02 / 12</a:t>
            </a:r>
            <a:endParaRPr lang="en-US" sz="82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2006194"/>
            <a:ext cx="3467405" cy="2342693"/>
          </a:xfrm>
          <a:prstGeom prst="roundRect">
            <a:avLst>
              <a:gd name="adj" fmla="val 5699"/>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942746" y="2282342"/>
            <a:ext cx="672084" cy="228600"/>
          </a:xfrm>
          <a:prstGeom prst="roundRect">
            <a:avLst>
              <a:gd name="adj" fmla="val 50000"/>
            </a:avLst>
          </a:prstGeom>
          <a:solidFill>
            <a:srgbClr val="2563A8">
              <a:alpha val="12000"/>
            </a:srgbClr>
          </a:solidFill>
          <a:ln/>
        </p:spPr>
      </p:sp>
      <p:sp>
        <p:nvSpPr>
          <p:cNvPr id="6" name="Shape 3"/>
          <p:cNvSpPr/>
          <p:nvPr/>
        </p:nvSpPr>
        <p:spPr>
          <a:xfrm>
            <a:off x="4362602" y="2006194"/>
            <a:ext cx="3467405" cy="2342693"/>
          </a:xfrm>
          <a:prstGeom prst="roundRect">
            <a:avLst>
              <a:gd name="adj" fmla="val 5699"/>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7" name="Shape 4"/>
          <p:cNvSpPr/>
          <p:nvPr/>
        </p:nvSpPr>
        <p:spPr>
          <a:xfrm>
            <a:off x="4619549" y="2282342"/>
            <a:ext cx="738835" cy="228600"/>
          </a:xfrm>
          <a:prstGeom prst="roundRect">
            <a:avLst>
              <a:gd name="adj" fmla="val 50000"/>
            </a:avLst>
          </a:prstGeom>
          <a:solidFill>
            <a:srgbClr val="2563A8">
              <a:alpha val="12000"/>
            </a:srgbClr>
          </a:solidFill>
          <a:ln/>
        </p:spPr>
      </p:sp>
      <p:sp>
        <p:nvSpPr>
          <p:cNvPr id="8" name="Shape 5"/>
          <p:cNvSpPr/>
          <p:nvPr/>
        </p:nvSpPr>
        <p:spPr>
          <a:xfrm>
            <a:off x="8038490" y="2006194"/>
            <a:ext cx="3467405" cy="2342693"/>
          </a:xfrm>
          <a:prstGeom prst="roundRect">
            <a:avLst>
              <a:gd name="adj" fmla="val 5699"/>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9" name="Shape 6"/>
          <p:cNvSpPr/>
          <p:nvPr/>
        </p:nvSpPr>
        <p:spPr>
          <a:xfrm>
            <a:off x="8296351" y="2282342"/>
            <a:ext cx="940003" cy="228600"/>
          </a:xfrm>
          <a:prstGeom prst="roundRect">
            <a:avLst>
              <a:gd name="adj" fmla="val 50000"/>
            </a:avLst>
          </a:prstGeom>
          <a:solidFill>
            <a:srgbClr val="2563A8">
              <a:alpha val="12000"/>
            </a:srgbClr>
          </a:solidFill>
          <a:ln/>
        </p:spPr>
      </p:sp>
      <p:sp>
        <p:nvSpPr>
          <p:cNvPr id="10" name="Shape 7"/>
          <p:cNvSpPr/>
          <p:nvPr/>
        </p:nvSpPr>
        <p:spPr>
          <a:xfrm>
            <a:off x="685800" y="4577486"/>
            <a:ext cx="10820095" cy="952805"/>
          </a:xfrm>
          <a:prstGeom prst="roundRect">
            <a:avLst>
              <a:gd name="adj" fmla="val 14012"/>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1" name="Shape 8"/>
          <p:cNvSpPr/>
          <p:nvPr/>
        </p:nvSpPr>
        <p:spPr>
          <a:xfrm>
            <a:off x="685800" y="4710989"/>
            <a:ext cx="38130" cy="685800"/>
          </a:xfrm>
          <a:prstGeom prst="rect">
            <a:avLst/>
          </a:prstGeom>
          <a:solidFill>
            <a:srgbClr val="2563A8"/>
          </a:solidFill>
          <a:ln/>
        </p:spPr>
      </p:sp>
      <p:sp>
        <p:nvSpPr>
          <p:cNvPr id="12" name="Shape 9"/>
          <p:cNvSpPr/>
          <p:nvPr/>
        </p:nvSpPr>
        <p:spPr>
          <a:xfrm>
            <a:off x="952805" y="4777740"/>
            <a:ext cx="875081" cy="219456"/>
          </a:xfrm>
          <a:prstGeom prst="roundRect">
            <a:avLst>
              <a:gd name="adj" fmla="val 50000"/>
            </a:avLst>
          </a:prstGeom>
          <a:solidFill>
            <a:srgbClr val="2563A8">
              <a:alpha val="12000"/>
            </a:srgbClr>
          </a:solidFill>
          <a:ln/>
        </p:spPr>
      </p:sp>
      <p:sp>
        <p:nvSpPr>
          <p:cNvPr id="13" name="Text 10"/>
          <p:cNvSpPr/>
          <p:nvPr/>
        </p:nvSpPr>
        <p:spPr>
          <a:xfrm>
            <a:off x="875995" y="571500"/>
            <a:ext cx="1269187"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03</a:t>
            </a:r>
            <a:pPr algn="l" indent="0" marL="0">
              <a:buNone/>
            </a:pPr>
            <a:r>
              <a:rPr lang="en-US" sz="900" b="1" spc="72" kern="0" dirty="0">
                <a:solidFill>
                  <a:srgbClr val="2563A8"/>
                </a:solidFill>
                <a:latin typeface="Arial" pitchFamily="34" charset="0"/>
                <a:ea typeface="Arial" pitchFamily="34" charset="-122"/>
                <a:cs typeface="Arial" pitchFamily="34" charset="-120"/>
              </a:rPr>
              <a:t> MENTAL MODEL</a:t>
            </a:r>
            <a:endParaRPr lang="en-US" sz="900" dirty="0"/>
          </a:p>
        </p:txBody>
      </p:sp>
      <p:sp>
        <p:nvSpPr>
          <p:cNvPr id="14" name="Text 11"/>
          <p:cNvSpPr/>
          <p:nvPr/>
        </p:nvSpPr>
        <p:spPr>
          <a:xfrm>
            <a:off x="685800" y="1366114"/>
            <a:ext cx="7050938" cy="483718"/>
          </a:xfrm>
          <a:prstGeom prst="rect">
            <a:avLst/>
          </a:prstGeom>
          <a:noFill/>
          <a:ln/>
        </p:spPr>
        <p:txBody>
          <a:bodyPr wrap="none" lIns="0" tIns="0" rIns="0" bIns="0" rtlCol="0" anchor="t"/>
          <a:lstStyle/>
          <a:p>
            <a:pPr algn="l" indent="0" marL="0">
              <a:buNone/>
            </a:pPr>
            <a:r>
              <a:rPr lang="en-US" sz="3000" b="1" spc="-60" kern="0" dirty="0">
                <a:solidFill>
                  <a:srgbClr val="111827"/>
                </a:solidFill>
                <a:latin typeface="Arial" pitchFamily="34" charset="0"/>
                <a:ea typeface="Arial" pitchFamily="34" charset="-122"/>
                <a:cs typeface="Arial" pitchFamily="34" charset="-120"/>
              </a:rPr>
              <a:t>The system moves heat, then upgrades it</a:t>
            </a:r>
            <a:endParaRPr lang="en-US" sz="3000" dirty="0"/>
          </a:p>
        </p:txBody>
      </p:sp>
      <p:sp>
        <p:nvSpPr>
          <p:cNvPr id="15" name="Text 12"/>
          <p:cNvSpPr/>
          <p:nvPr/>
        </p:nvSpPr>
        <p:spPr>
          <a:xfrm>
            <a:off x="1076249" y="2319833"/>
            <a:ext cx="433426"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MOVE</a:t>
            </a:r>
            <a:endParaRPr lang="en-US" sz="970" dirty="0"/>
          </a:p>
        </p:txBody>
      </p:sp>
      <p:sp>
        <p:nvSpPr>
          <p:cNvPr id="16" name="Text 13"/>
          <p:cNvSpPr/>
          <p:nvPr/>
        </p:nvSpPr>
        <p:spPr>
          <a:xfrm>
            <a:off x="942746" y="2644445"/>
            <a:ext cx="2671877" cy="601675"/>
          </a:xfrm>
          <a:prstGeom prst="rect">
            <a:avLst/>
          </a:prstGeom>
          <a:noFill/>
          <a:ln/>
        </p:spPr>
        <p:txBody>
          <a:bodyPr wrap="none" lIns="0" tIns="0" rIns="0" bIns="0" rtlCol="0" anchor="t"/>
          <a:lstStyle/>
          <a:p>
            <a:pPr algn="l" indent="0" marL="0">
              <a:lnSpc>
                <a:spcPts val="2210"/>
              </a:lnSpc>
              <a:buNone/>
            </a:pPr>
            <a:r>
              <a:rPr lang="en-US" sz="1870" b="1" dirty="0">
                <a:solidFill>
                  <a:srgbClr val="111827"/>
                </a:solidFill>
                <a:latin typeface="Arial" pitchFamily="34" charset="0"/>
                <a:ea typeface="Arial" pitchFamily="34" charset="-122"/>
                <a:cs typeface="Arial" pitchFamily="34" charset="-120"/>
              </a:rPr>
              <a:t>Ground as a steady heat</a:t>
            </a:r>
            <a:endParaRPr lang="en-US" sz="1870" dirty="0"/>
          </a:p>
          <a:p>
            <a:pPr algn="l" indent="0" marL="0">
              <a:lnSpc>
                <a:spcPts val="2210"/>
              </a:lnSpc>
              <a:buNone/>
            </a:pPr>
            <a:r>
              <a:rPr lang="en-US" sz="1870" b="1" dirty="0">
                <a:solidFill>
                  <a:srgbClr val="111827"/>
                </a:solidFill>
                <a:latin typeface="Arial" pitchFamily="34" charset="0"/>
                <a:ea typeface="Arial" pitchFamily="34" charset="-122"/>
                <a:cs typeface="Arial" pitchFamily="34" charset="-120"/>
              </a:rPr>
              <a:t>source</a:t>
            </a:r>
            <a:endParaRPr lang="en-US" sz="1870" dirty="0"/>
          </a:p>
        </p:txBody>
      </p:sp>
      <p:sp>
        <p:nvSpPr>
          <p:cNvPr id="17" name="Text 14"/>
          <p:cNvSpPr/>
          <p:nvPr/>
        </p:nvSpPr>
        <p:spPr>
          <a:xfrm>
            <a:off x="942746" y="3330245"/>
            <a:ext cx="2759659"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Twelve sealed boreholes exchange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heat with the ground through water</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loops 190 metres deep.</a:t>
            </a:r>
            <a:endParaRPr lang="en-US" sz="1350" dirty="0"/>
          </a:p>
        </p:txBody>
      </p:sp>
      <p:sp>
        <p:nvSpPr>
          <p:cNvPr id="18" name="Text 15"/>
          <p:cNvSpPr/>
          <p:nvPr/>
        </p:nvSpPr>
        <p:spPr>
          <a:xfrm>
            <a:off x="4753051" y="2319833"/>
            <a:ext cx="500177"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SHARE</a:t>
            </a:r>
            <a:endParaRPr lang="en-US" sz="970" dirty="0"/>
          </a:p>
        </p:txBody>
      </p:sp>
      <p:sp>
        <p:nvSpPr>
          <p:cNvPr id="19" name="Text 16"/>
          <p:cNvSpPr/>
          <p:nvPr/>
        </p:nvSpPr>
        <p:spPr>
          <a:xfrm>
            <a:off x="4619549" y="2644445"/>
            <a:ext cx="2838298"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A mild neighborhood loop</a:t>
            </a:r>
            <a:endParaRPr lang="en-US" sz="1870" dirty="0"/>
          </a:p>
        </p:txBody>
      </p:sp>
      <p:sp>
        <p:nvSpPr>
          <p:cNvPr id="20" name="Text 17"/>
          <p:cNvSpPr/>
          <p:nvPr/>
        </p:nvSpPr>
        <p:spPr>
          <a:xfrm>
            <a:off x="4619549" y="3048610"/>
            <a:ext cx="2883103"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Water circulates around Harbor Loop</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at 9°C to 18°C, carrying low-</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temperature heat between buildings.</a:t>
            </a:r>
            <a:endParaRPr lang="en-US" sz="1350" dirty="0"/>
          </a:p>
        </p:txBody>
      </p:sp>
      <p:sp>
        <p:nvSpPr>
          <p:cNvPr id="21" name="Text 18"/>
          <p:cNvSpPr/>
          <p:nvPr/>
        </p:nvSpPr>
        <p:spPr>
          <a:xfrm>
            <a:off x="8429854" y="2319833"/>
            <a:ext cx="701345"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UPGRADE</a:t>
            </a:r>
            <a:endParaRPr lang="en-US" sz="970" dirty="0"/>
          </a:p>
        </p:txBody>
      </p:sp>
      <p:sp>
        <p:nvSpPr>
          <p:cNvPr id="22" name="Text 19"/>
          <p:cNvSpPr/>
          <p:nvPr/>
        </p:nvSpPr>
        <p:spPr>
          <a:xfrm>
            <a:off x="8296351" y="2644445"/>
            <a:ext cx="2350922" cy="601675"/>
          </a:xfrm>
          <a:prstGeom prst="rect">
            <a:avLst/>
          </a:prstGeom>
          <a:noFill/>
          <a:ln/>
        </p:spPr>
        <p:txBody>
          <a:bodyPr wrap="none" lIns="0" tIns="0" rIns="0" bIns="0" rtlCol="0" anchor="t"/>
          <a:lstStyle/>
          <a:p>
            <a:pPr algn="l" indent="0" marL="0">
              <a:lnSpc>
                <a:spcPts val="2210"/>
              </a:lnSpc>
              <a:buNone/>
            </a:pPr>
            <a:r>
              <a:rPr lang="en-US" sz="1870" b="1" dirty="0">
                <a:solidFill>
                  <a:srgbClr val="111827"/>
                </a:solidFill>
                <a:latin typeface="Arial" pitchFamily="34" charset="0"/>
                <a:ea typeface="Arial" pitchFamily="34" charset="-122"/>
                <a:cs typeface="Arial" pitchFamily="34" charset="-120"/>
              </a:rPr>
              <a:t>Heat pumps raise the</a:t>
            </a:r>
            <a:endParaRPr lang="en-US" sz="1870" dirty="0"/>
          </a:p>
          <a:p>
            <a:pPr algn="l" indent="0" marL="0">
              <a:lnSpc>
                <a:spcPts val="2210"/>
              </a:lnSpc>
              <a:buNone/>
            </a:pPr>
            <a:r>
              <a:rPr lang="en-US" sz="1870" b="1" dirty="0">
                <a:solidFill>
                  <a:srgbClr val="111827"/>
                </a:solidFill>
                <a:latin typeface="Arial" pitchFamily="34" charset="0"/>
                <a:ea typeface="Arial" pitchFamily="34" charset="-122"/>
                <a:cs typeface="Arial" pitchFamily="34" charset="-120"/>
              </a:rPr>
              <a:t>temperature</a:t>
            </a:r>
            <a:endParaRPr lang="en-US" sz="1870" dirty="0"/>
          </a:p>
        </p:txBody>
      </p:sp>
      <p:sp>
        <p:nvSpPr>
          <p:cNvPr id="23" name="Text 20"/>
          <p:cNvSpPr/>
          <p:nvPr/>
        </p:nvSpPr>
        <p:spPr>
          <a:xfrm>
            <a:off x="8296351" y="3330245"/>
            <a:ext cx="2999232"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Each building’s central heat pump</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raises heating water to 52°C for space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heating.</a:t>
            </a:r>
            <a:endParaRPr lang="en-US" sz="1350" dirty="0"/>
          </a:p>
        </p:txBody>
      </p:sp>
      <p:sp>
        <p:nvSpPr>
          <p:cNvPr id="24" name="Text 21"/>
          <p:cNvSpPr/>
          <p:nvPr/>
        </p:nvSpPr>
        <p:spPr>
          <a:xfrm>
            <a:off x="1085393" y="4815230"/>
            <a:ext cx="636422"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SO WHAT</a:t>
            </a:r>
            <a:endParaRPr lang="en-US" sz="900" dirty="0"/>
          </a:p>
        </p:txBody>
      </p:sp>
      <p:sp>
        <p:nvSpPr>
          <p:cNvPr id="25" name="Text 22"/>
          <p:cNvSpPr/>
          <p:nvPr/>
        </p:nvSpPr>
        <p:spPr>
          <a:xfrm>
            <a:off x="952805" y="5101438"/>
            <a:ext cx="9550908" cy="219456"/>
          </a:xfrm>
          <a:prstGeom prst="rect">
            <a:avLst/>
          </a:prstGeom>
          <a:noFill/>
          <a:ln/>
        </p:spPr>
        <p:txBody>
          <a:bodyPr wrap="none" lIns="0" tIns="0" rIns="0" bIns="0" rtlCol="0" anchor="t"/>
          <a:lstStyle/>
          <a:p>
            <a:pPr algn="l" indent="0" marL="0">
              <a:buNone/>
            </a:pPr>
            <a:r>
              <a:rPr lang="en-US" sz="1350" dirty="0">
                <a:solidFill>
                  <a:srgbClr val="4B5563"/>
                </a:solidFill>
                <a:latin typeface="Arial" pitchFamily="34" charset="0"/>
                <a:ea typeface="Arial" pitchFamily="34" charset="-122"/>
                <a:cs typeface="Arial" pitchFamily="34" charset="-120"/>
              </a:rPr>
              <a:t>The network does not create heat by burning fuel in each home. It collects existing heat and lifts it to a useful temperature.</a:t>
            </a:r>
            <a:endParaRPr lang="en-US" sz="1350" dirty="0"/>
          </a:p>
        </p:txBody>
      </p:sp>
      <p:sp>
        <p:nvSpPr>
          <p:cNvPr id="26" name="Text 23"/>
          <p:cNvSpPr/>
          <p:nvPr/>
        </p:nvSpPr>
        <p:spPr>
          <a:xfrm>
            <a:off x="685800" y="6314846"/>
            <a:ext cx="411480"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03 / 12</a:t>
            </a:r>
            <a:endParaRPr lang="en-US" sz="8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h2pc-0"/>
          <p:cNvSpPr/>
          <p:nvPr/>
        </p:nvSpPr>
        <p:spPr>
          <a:xfrm>
            <a:off x="685800" y="2880360"/>
            <a:ext cx="10820095" cy="1047902"/>
          </a:xfrm>
          <a:custGeom>
            <a:avLst/>
            <a:gdLst/>
            <a:ahLst/>
            <a:rect l="0" t="0" r="113600" b="11000"/>
            <a:pathLst>
              <a:path w="113600" h="11000" fill="none">
                <a:moveTo>
                  <a:pt x="18800" y="5500"/>
                </a:moveTo>
                <a:lnTo>
                  <a:pt x="94800" y="5500"/>
                </a:lnTo>
              </a:path>
              <a:path w="113600" h="11000" fill="none">
                <a:moveTo>
                  <a:pt x="93400" y="4300"/>
                </a:moveTo>
                <a:lnTo>
                  <a:pt x="95200" y="5500"/>
                </a:lnTo>
                <a:lnTo>
                  <a:pt x="93400" y="6700"/>
                </a:lnTo>
              </a:path>
            </a:pathLst>
          </a:custGeom>
          <a:ln w="28575">
            <a:solidFill>
              <a:srgbClr val="2563A8"/>
            </a:solidFill>
            <a:prstDash val="solid"/>
          </a:ln>
        </p:spPr>
      </p:sp>
      <p:sp>
        <p:nvSpPr>
          <p:cNvPr id="5" name="Shape 2"/>
          <p:cNvSpPr/>
          <p:nvPr/>
        </p:nvSpPr>
        <p:spPr>
          <a:xfrm>
            <a:off x="685800" y="2223821"/>
            <a:ext cx="1952244" cy="1943100"/>
          </a:xfrm>
          <a:prstGeom prst="roundRect">
            <a:avLst>
              <a:gd name="adj" fmla="val 6871"/>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6" name="Shape 3"/>
          <p:cNvSpPr/>
          <p:nvPr/>
        </p:nvSpPr>
        <p:spPr>
          <a:xfrm>
            <a:off x="866851" y="2403958"/>
            <a:ext cx="337414" cy="228600"/>
          </a:xfrm>
          <a:prstGeom prst="roundRect">
            <a:avLst>
              <a:gd name="adj" fmla="val 50000"/>
            </a:avLst>
          </a:prstGeom>
          <a:solidFill>
            <a:srgbClr val="2563A8">
              <a:alpha val="12000"/>
            </a:srgbClr>
          </a:solidFill>
          <a:ln/>
        </p:spPr>
      </p:sp>
      <p:sp>
        <p:nvSpPr>
          <p:cNvPr id="7" name="Shape 4"/>
          <p:cNvSpPr/>
          <p:nvPr/>
        </p:nvSpPr>
        <p:spPr>
          <a:xfrm>
            <a:off x="2895905" y="2223821"/>
            <a:ext cx="1952244" cy="1943100"/>
          </a:xfrm>
          <a:prstGeom prst="roundRect">
            <a:avLst>
              <a:gd name="adj" fmla="val 6871"/>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8" name="Shape 5"/>
          <p:cNvSpPr/>
          <p:nvPr/>
        </p:nvSpPr>
        <p:spPr>
          <a:xfrm>
            <a:off x="3076042" y="2403958"/>
            <a:ext cx="353873" cy="228600"/>
          </a:xfrm>
          <a:prstGeom prst="roundRect">
            <a:avLst>
              <a:gd name="adj" fmla="val 50000"/>
            </a:avLst>
          </a:prstGeom>
          <a:solidFill>
            <a:srgbClr val="2563A8">
              <a:alpha val="12000"/>
            </a:srgbClr>
          </a:solidFill>
          <a:ln/>
        </p:spPr>
      </p:sp>
      <p:sp>
        <p:nvSpPr>
          <p:cNvPr id="9" name="Shape 6"/>
          <p:cNvSpPr/>
          <p:nvPr/>
        </p:nvSpPr>
        <p:spPr>
          <a:xfrm>
            <a:off x="5105095" y="2223821"/>
            <a:ext cx="1952244" cy="1943100"/>
          </a:xfrm>
          <a:prstGeom prst="roundRect">
            <a:avLst>
              <a:gd name="adj" fmla="val 6871"/>
            </a:avLst>
          </a:prstGeom>
          <a:solidFill>
            <a:srgbClr val="FFFFFF"/>
          </a:solidFill>
          <a:ln w="9525">
            <a:solidFill>
              <a:srgbClr val="2563A8"/>
            </a:solidFill>
            <a:prstDash val="solid"/>
          </a:ln>
          <a:effectLst>
            <a:outerShdw sx="100000" sy="100000" kx="0" ky="0" algn="bl" rotWithShape="0" blurRad="76200" dist="19050" dir="5400000">
              <a:srgbClr val="0F1A2E">
                <a:alpha val="4000"/>
              </a:srgbClr>
            </a:outerShdw>
          </a:effectLst>
        </p:spPr>
      </p:sp>
      <p:sp>
        <p:nvSpPr>
          <p:cNvPr id="10" name="Shape 7"/>
          <p:cNvSpPr/>
          <p:nvPr/>
        </p:nvSpPr>
        <p:spPr>
          <a:xfrm>
            <a:off x="5286146" y="2403958"/>
            <a:ext cx="356616" cy="228600"/>
          </a:xfrm>
          <a:prstGeom prst="roundRect">
            <a:avLst>
              <a:gd name="adj" fmla="val 50000"/>
            </a:avLst>
          </a:prstGeom>
          <a:solidFill>
            <a:srgbClr val="2563A8">
              <a:alpha val="12000"/>
            </a:srgbClr>
          </a:solidFill>
          <a:ln/>
        </p:spPr>
      </p:sp>
      <p:sp>
        <p:nvSpPr>
          <p:cNvPr id="11" name="Shape 8"/>
          <p:cNvSpPr/>
          <p:nvPr/>
        </p:nvSpPr>
        <p:spPr>
          <a:xfrm>
            <a:off x="7315200" y="2223821"/>
            <a:ext cx="1952244" cy="1943100"/>
          </a:xfrm>
          <a:prstGeom prst="roundRect">
            <a:avLst>
              <a:gd name="adj" fmla="val 6871"/>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2" name="Shape 9"/>
          <p:cNvSpPr/>
          <p:nvPr/>
        </p:nvSpPr>
        <p:spPr>
          <a:xfrm>
            <a:off x="7496251" y="2403958"/>
            <a:ext cx="359359" cy="228600"/>
          </a:xfrm>
          <a:prstGeom prst="roundRect">
            <a:avLst>
              <a:gd name="adj" fmla="val 50000"/>
            </a:avLst>
          </a:prstGeom>
          <a:solidFill>
            <a:srgbClr val="2563A8">
              <a:alpha val="12000"/>
            </a:srgbClr>
          </a:solidFill>
          <a:ln/>
        </p:spPr>
      </p:sp>
      <p:sp>
        <p:nvSpPr>
          <p:cNvPr id="13" name="Shape 10"/>
          <p:cNvSpPr/>
          <p:nvPr/>
        </p:nvSpPr>
        <p:spPr>
          <a:xfrm>
            <a:off x="9524390" y="2223821"/>
            <a:ext cx="1952244" cy="1943100"/>
          </a:xfrm>
          <a:prstGeom prst="roundRect">
            <a:avLst>
              <a:gd name="adj" fmla="val 6871"/>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4" name="Shape 11"/>
          <p:cNvSpPr/>
          <p:nvPr/>
        </p:nvSpPr>
        <p:spPr>
          <a:xfrm>
            <a:off x="9705442" y="2403958"/>
            <a:ext cx="356616" cy="228600"/>
          </a:xfrm>
          <a:prstGeom prst="roundRect">
            <a:avLst>
              <a:gd name="adj" fmla="val 50000"/>
            </a:avLst>
          </a:prstGeom>
          <a:solidFill>
            <a:srgbClr val="2563A8">
              <a:alpha val="12000"/>
            </a:srgbClr>
          </a:solidFill>
          <a:ln/>
        </p:spPr>
      </p:sp>
      <p:sp>
        <p:nvSpPr>
          <p:cNvPr id="15" name="Shape 12"/>
          <p:cNvSpPr/>
          <p:nvPr/>
        </p:nvSpPr>
        <p:spPr>
          <a:xfrm>
            <a:off x="685800" y="5023714"/>
            <a:ext cx="10820095" cy="952805"/>
          </a:xfrm>
          <a:prstGeom prst="roundRect">
            <a:avLst>
              <a:gd name="adj" fmla="val 14012"/>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6" name="Shape 13"/>
          <p:cNvSpPr/>
          <p:nvPr/>
        </p:nvSpPr>
        <p:spPr>
          <a:xfrm>
            <a:off x="685800" y="5157216"/>
            <a:ext cx="38130" cy="685800"/>
          </a:xfrm>
          <a:prstGeom prst="rect">
            <a:avLst/>
          </a:prstGeom>
          <a:solidFill>
            <a:srgbClr val="2563A8"/>
          </a:solidFill>
          <a:ln/>
        </p:spPr>
      </p:sp>
      <p:sp>
        <p:nvSpPr>
          <p:cNvPr id="17" name="Shape 14"/>
          <p:cNvSpPr/>
          <p:nvPr/>
        </p:nvSpPr>
        <p:spPr>
          <a:xfrm>
            <a:off x="952805" y="5223967"/>
            <a:ext cx="1922069" cy="219456"/>
          </a:xfrm>
          <a:prstGeom prst="roundRect">
            <a:avLst>
              <a:gd name="adj" fmla="val 50000"/>
            </a:avLst>
          </a:prstGeom>
          <a:solidFill>
            <a:srgbClr val="2563A8">
              <a:alpha val="12000"/>
            </a:srgbClr>
          </a:solidFill>
          <a:ln/>
        </p:spPr>
      </p:sp>
      <p:sp>
        <p:nvSpPr>
          <p:cNvPr id="18" name="Text 15"/>
          <p:cNvSpPr/>
          <p:nvPr/>
        </p:nvSpPr>
        <p:spPr>
          <a:xfrm>
            <a:off x="875995" y="571500"/>
            <a:ext cx="1078078"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04</a:t>
            </a:r>
            <a:pPr algn="l" indent="0" marL="0">
              <a:buNone/>
            </a:pPr>
            <a:r>
              <a:rPr lang="en-US" sz="900" b="1" spc="72" kern="0" dirty="0">
                <a:solidFill>
                  <a:srgbClr val="2563A8"/>
                </a:solidFill>
                <a:latin typeface="Arial" pitchFamily="34" charset="0"/>
                <a:ea typeface="Arial" pitchFamily="34" charset="-122"/>
                <a:cs typeface="Arial" pitchFamily="34" charset="-120"/>
              </a:rPr>
              <a:t> FIVE STAGES</a:t>
            </a:r>
            <a:endParaRPr lang="en-US" sz="900" dirty="0"/>
          </a:p>
        </p:txBody>
      </p:sp>
      <p:sp>
        <p:nvSpPr>
          <p:cNvPr id="19" name="Text 16"/>
          <p:cNvSpPr/>
          <p:nvPr/>
        </p:nvSpPr>
        <p:spPr>
          <a:xfrm>
            <a:off x="685800" y="909828"/>
            <a:ext cx="6332220" cy="442570"/>
          </a:xfrm>
          <a:prstGeom prst="rect">
            <a:avLst/>
          </a:prstGeom>
          <a:noFill/>
          <a:ln/>
        </p:spPr>
        <p:txBody>
          <a:bodyPr wrap="none" lIns="0" tIns="0" rIns="0" bIns="0" rtlCol="0" anchor="t"/>
          <a:lstStyle/>
          <a:p>
            <a:pPr algn="l" indent="0" marL="0">
              <a:buNone/>
            </a:pPr>
            <a:r>
              <a:rPr lang="en-US" sz="2700" b="1" spc="-54" kern="0" dirty="0">
                <a:solidFill>
                  <a:srgbClr val="111827"/>
                </a:solidFill>
                <a:latin typeface="Arial" pitchFamily="34" charset="0"/>
                <a:ea typeface="Arial" pitchFamily="34" charset="-122"/>
                <a:cs typeface="Arial" pitchFamily="34" charset="-120"/>
              </a:rPr>
              <a:t>Five parts work as one separated system</a:t>
            </a:r>
            <a:endParaRPr lang="en-US" sz="2700" dirty="0"/>
          </a:p>
        </p:txBody>
      </p:sp>
      <p:sp>
        <p:nvSpPr>
          <p:cNvPr id="20" name="Text 17"/>
          <p:cNvSpPr/>
          <p:nvPr/>
        </p:nvSpPr>
        <p:spPr>
          <a:xfrm>
            <a:off x="685800" y="1394460"/>
            <a:ext cx="8119872"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Same vocabulary we will use throughout: boreholes, shared ambient loop, building heat pump, domestic</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hot-water booster, smart controls.</a:t>
            </a:r>
            <a:endParaRPr lang="en-US" sz="1350" dirty="0"/>
          </a:p>
        </p:txBody>
      </p:sp>
      <p:sp>
        <p:nvSpPr>
          <p:cNvPr id="21" name="Text 18"/>
          <p:cNvSpPr/>
          <p:nvPr/>
        </p:nvSpPr>
        <p:spPr>
          <a:xfrm>
            <a:off x="1000354" y="2442362"/>
            <a:ext cx="99670"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1</a:t>
            </a:r>
            <a:endParaRPr lang="en-US" sz="970" dirty="0"/>
          </a:p>
        </p:txBody>
      </p:sp>
      <p:sp>
        <p:nvSpPr>
          <p:cNvPr id="22" name="Text 19"/>
          <p:cNvSpPr/>
          <p:nvPr/>
        </p:nvSpPr>
        <p:spPr>
          <a:xfrm>
            <a:off x="866851" y="2766060"/>
            <a:ext cx="1564538" cy="237744"/>
          </a:xfrm>
          <a:prstGeom prst="rect">
            <a:avLst/>
          </a:prstGeom>
          <a:noFill/>
          <a:ln/>
        </p:spPr>
        <p:txBody>
          <a:bodyPr wrap="none" lIns="0" tIns="0" rIns="0" bIns="0" rtlCol="0" anchor="t"/>
          <a:lstStyle/>
          <a:p>
            <a:pPr algn="l" indent="0" marL="0">
              <a:buNone/>
            </a:pPr>
            <a:r>
              <a:rPr lang="en-US" sz="1500" b="1" dirty="0">
                <a:solidFill>
                  <a:srgbClr val="111827"/>
                </a:solidFill>
                <a:latin typeface="Arial" pitchFamily="34" charset="0"/>
                <a:ea typeface="Arial" pitchFamily="34" charset="-122"/>
                <a:cs typeface="Arial" pitchFamily="34" charset="-120"/>
              </a:rPr>
              <a:t>Twelve boreholes</a:t>
            </a:r>
            <a:endParaRPr lang="en-US" sz="1500" dirty="0"/>
          </a:p>
        </p:txBody>
      </p:sp>
      <p:sp>
        <p:nvSpPr>
          <p:cNvPr id="23" name="Text 20"/>
          <p:cNvSpPr/>
          <p:nvPr/>
        </p:nvSpPr>
        <p:spPr>
          <a:xfrm>
            <a:off x="866851" y="3105302"/>
            <a:ext cx="1616659" cy="607162"/>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190 m deep, sealed water</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loops exchange heat with</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the ground.</a:t>
            </a:r>
            <a:endParaRPr lang="en-US" sz="1050" dirty="0"/>
          </a:p>
        </p:txBody>
      </p:sp>
      <p:sp>
        <p:nvSpPr>
          <p:cNvPr id="24" name="Text 21"/>
          <p:cNvSpPr/>
          <p:nvPr/>
        </p:nvSpPr>
        <p:spPr>
          <a:xfrm>
            <a:off x="3209544" y="2442362"/>
            <a:ext cx="116129"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2</a:t>
            </a:r>
            <a:endParaRPr lang="en-US" sz="970" dirty="0"/>
          </a:p>
        </p:txBody>
      </p:sp>
      <p:sp>
        <p:nvSpPr>
          <p:cNvPr id="25" name="Text 22"/>
          <p:cNvSpPr/>
          <p:nvPr/>
        </p:nvSpPr>
        <p:spPr>
          <a:xfrm>
            <a:off x="3076042" y="2766060"/>
            <a:ext cx="1418234" cy="479146"/>
          </a:xfrm>
          <a:prstGeom prst="rect">
            <a:avLst/>
          </a:prstGeom>
          <a:noFill/>
          <a:ln/>
        </p:spPr>
        <p:txBody>
          <a:bodyPr wrap="none" lIns="0" tIns="0" rIns="0" bIns="0" rtlCol="0" anchor="t"/>
          <a:lstStyle/>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Shared ambient</a:t>
            </a:r>
            <a:endParaRPr lang="en-US" sz="1500" dirty="0"/>
          </a:p>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loop</a:t>
            </a:r>
            <a:endParaRPr lang="en-US" sz="1500" dirty="0"/>
          </a:p>
        </p:txBody>
      </p:sp>
      <p:sp>
        <p:nvSpPr>
          <p:cNvPr id="26" name="Text 23"/>
          <p:cNvSpPr/>
          <p:nvPr/>
        </p:nvSpPr>
        <p:spPr>
          <a:xfrm>
            <a:off x="3076042" y="3330245"/>
            <a:ext cx="1560881" cy="607162"/>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Water circulates around</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the neighborhood at 9°C</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to 18°C.</a:t>
            </a:r>
            <a:endParaRPr lang="en-US" sz="1050" dirty="0"/>
          </a:p>
        </p:txBody>
      </p:sp>
      <p:sp>
        <p:nvSpPr>
          <p:cNvPr id="27" name="Text 24"/>
          <p:cNvSpPr/>
          <p:nvPr/>
        </p:nvSpPr>
        <p:spPr>
          <a:xfrm>
            <a:off x="5419649" y="2442362"/>
            <a:ext cx="118872"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3</a:t>
            </a:r>
            <a:endParaRPr lang="en-US" sz="970" dirty="0"/>
          </a:p>
        </p:txBody>
      </p:sp>
      <p:sp>
        <p:nvSpPr>
          <p:cNvPr id="28" name="Text 25"/>
          <p:cNvSpPr/>
          <p:nvPr/>
        </p:nvSpPr>
        <p:spPr>
          <a:xfrm>
            <a:off x="5286146" y="2766060"/>
            <a:ext cx="1172261" cy="479146"/>
          </a:xfrm>
          <a:prstGeom prst="rect">
            <a:avLst/>
          </a:prstGeom>
          <a:noFill/>
          <a:ln/>
        </p:spPr>
        <p:txBody>
          <a:bodyPr wrap="none" lIns="0" tIns="0" rIns="0" bIns="0" rtlCol="0" anchor="t"/>
          <a:lstStyle/>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Building heat</a:t>
            </a:r>
            <a:endParaRPr lang="en-US" sz="1500" dirty="0"/>
          </a:p>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pump</a:t>
            </a:r>
            <a:endParaRPr lang="en-US" sz="1500" dirty="0"/>
          </a:p>
        </p:txBody>
      </p:sp>
      <p:sp>
        <p:nvSpPr>
          <p:cNvPr id="29" name="Text 26"/>
          <p:cNvSpPr/>
          <p:nvPr/>
        </p:nvSpPr>
        <p:spPr>
          <a:xfrm>
            <a:off x="5286146" y="3330245"/>
            <a:ext cx="1495044" cy="607162"/>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One central unit in each</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of six buildings raises</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heating water to 52°C.</a:t>
            </a:r>
            <a:endParaRPr lang="en-US" sz="1050" dirty="0"/>
          </a:p>
        </p:txBody>
      </p:sp>
      <p:sp>
        <p:nvSpPr>
          <p:cNvPr id="30" name="Text 27"/>
          <p:cNvSpPr/>
          <p:nvPr/>
        </p:nvSpPr>
        <p:spPr>
          <a:xfrm>
            <a:off x="7629754" y="2442362"/>
            <a:ext cx="120701"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4</a:t>
            </a:r>
            <a:endParaRPr lang="en-US" sz="970" dirty="0"/>
          </a:p>
        </p:txBody>
      </p:sp>
      <p:sp>
        <p:nvSpPr>
          <p:cNvPr id="31" name="Text 28"/>
          <p:cNvSpPr/>
          <p:nvPr/>
        </p:nvSpPr>
        <p:spPr>
          <a:xfrm>
            <a:off x="7496251" y="2766060"/>
            <a:ext cx="923544" cy="479146"/>
          </a:xfrm>
          <a:prstGeom prst="rect">
            <a:avLst/>
          </a:prstGeom>
          <a:noFill/>
          <a:ln/>
        </p:spPr>
        <p:txBody>
          <a:bodyPr wrap="none" lIns="0" tIns="0" rIns="0" bIns="0" rtlCol="0" anchor="t"/>
          <a:lstStyle/>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Hot-water</a:t>
            </a:r>
            <a:endParaRPr lang="en-US" sz="1500" dirty="0"/>
          </a:p>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booster</a:t>
            </a:r>
            <a:endParaRPr lang="en-US" sz="1500" dirty="0"/>
          </a:p>
        </p:txBody>
      </p:sp>
      <p:sp>
        <p:nvSpPr>
          <p:cNvPr id="32" name="Text 29"/>
          <p:cNvSpPr/>
          <p:nvPr/>
        </p:nvSpPr>
        <p:spPr>
          <a:xfrm>
            <a:off x="7496251" y="3330245"/>
            <a:ext cx="1327709" cy="822960"/>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Domestic hot water</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reaches 60°C, with a</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weekly 65°C hygiene</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cycle.</a:t>
            </a:r>
            <a:endParaRPr lang="en-US" sz="1050" dirty="0"/>
          </a:p>
        </p:txBody>
      </p:sp>
      <p:sp>
        <p:nvSpPr>
          <p:cNvPr id="33" name="Text 30"/>
          <p:cNvSpPr/>
          <p:nvPr/>
        </p:nvSpPr>
        <p:spPr>
          <a:xfrm>
            <a:off x="9838944" y="2442362"/>
            <a:ext cx="117958"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5</a:t>
            </a:r>
            <a:endParaRPr lang="en-US" sz="970" dirty="0"/>
          </a:p>
        </p:txBody>
      </p:sp>
      <p:sp>
        <p:nvSpPr>
          <p:cNvPr id="34" name="Text 31"/>
          <p:cNvSpPr/>
          <p:nvPr/>
        </p:nvSpPr>
        <p:spPr>
          <a:xfrm>
            <a:off x="9705442" y="2766060"/>
            <a:ext cx="1324966" cy="237744"/>
          </a:xfrm>
          <a:prstGeom prst="rect">
            <a:avLst/>
          </a:prstGeom>
          <a:noFill/>
          <a:ln/>
        </p:spPr>
        <p:txBody>
          <a:bodyPr wrap="none" lIns="0" tIns="0" rIns="0" bIns="0" rtlCol="0" anchor="t"/>
          <a:lstStyle/>
          <a:p>
            <a:pPr algn="l" indent="0" marL="0">
              <a:buNone/>
            </a:pPr>
            <a:r>
              <a:rPr lang="en-US" sz="1500" b="1" dirty="0">
                <a:solidFill>
                  <a:srgbClr val="111827"/>
                </a:solidFill>
                <a:latin typeface="Arial" pitchFamily="34" charset="0"/>
                <a:ea typeface="Arial" pitchFamily="34" charset="-122"/>
                <a:cs typeface="Arial" pitchFamily="34" charset="-120"/>
              </a:rPr>
              <a:t>Smart controls</a:t>
            </a:r>
            <a:endParaRPr lang="en-US" sz="1500" dirty="0"/>
          </a:p>
        </p:txBody>
      </p:sp>
      <p:sp>
        <p:nvSpPr>
          <p:cNvPr id="35" name="Text 32"/>
          <p:cNvSpPr/>
          <p:nvPr/>
        </p:nvSpPr>
        <p:spPr>
          <a:xfrm>
            <a:off x="9705442" y="3105302"/>
            <a:ext cx="1433779" cy="607162"/>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Flexible heating shifts</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away from the 17:00 to</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20:00 grid peak.</a:t>
            </a:r>
            <a:endParaRPr lang="en-US" sz="1050" dirty="0"/>
          </a:p>
        </p:txBody>
      </p:sp>
      <p:sp>
        <p:nvSpPr>
          <p:cNvPr id="36" name="Text 33"/>
          <p:cNvSpPr/>
          <p:nvPr/>
        </p:nvSpPr>
        <p:spPr>
          <a:xfrm>
            <a:off x="1085393" y="5261458"/>
            <a:ext cx="1696212"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SEPARATION SAFEGUARD</a:t>
            </a:r>
            <a:endParaRPr lang="en-US" sz="900" dirty="0"/>
          </a:p>
        </p:txBody>
      </p:sp>
      <p:sp>
        <p:nvSpPr>
          <p:cNvPr id="37" name="Text 34"/>
          <p:cNvSpPr/>
          <p:nvPr/>
        </p:nvSpPr>
        <p:spPr>
          <a:xfrm>
            <a:off x="952805" y="5547665"/>
            <a:ext cx="9742932" cy="219456"/>
          </a:xfrm>
          <a:prstGeom prst="rect">
            <a:avLst/>
          </a:prstGeom>
          <a:noFill/>
          <a:ln/>
        </p:spPr>
        <p:txBody>
          <a:bodyPr wrap="none" lIns="0" tIns="0" rIns="0" bIns="0" rtlCol="0" anchor="t"/>
          <a:lstStyle/>
          <a:p>
            <a:pPr algn="l" indent="0" marL="0">
              <a:buNone/>
            </a:pPr>
            <a:r>
              <a:rPr lang="en-US" sz="1350" dirty="0">
                <a:solidFill>
                  <a:srgbClr val="4B5563"/>
                </a:solidFill>
                <a:latin typeface="Arial" pitchFamily="34" charset="0"/>
                <a:ea typeface="Arial" pitchFamily="34" charset="-122"/>
                <a:cs typeface="Arial" pitchFamily="34" charset="-120"/>
              </a:rPr>
              <a:t>No borehole fluid enters household water. The ground loop, heating loop and domestic-water loop are hydraulically separate.</a:t>
            </a:r>
            <a:endParaRPr lang="en-US" sz="1350" dirty="0"/>
          </a:p>
        </p:txBody>
      </p:sp>
      <p:sp>
        <p:nvSpPr>
          <p:cNvPr id="38" name="Text 35"/>
          <p:cNvSpPr/>
          <p:nvPr/>
        </p:nvSpPr>
        <p:spPr>
          <a:xfrm>
            <a:off x="685800" y="6314846"/>
            <a:ext cx="413309"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04 / 12</a:t>
            </a:r>
            <a:endParaRPr lang="en-US" sz="82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2136038"/>
            <a:ext cx="5277002" cy="2062886"/>
          </a:xfrm>
          <a:prstGeom prst="roundRect">
            <a:avLst>
              <a:gd name="adj" fmla="val 6472"/>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6228893" y="2136038"/>
            <a:ext cx="5277002" cy="2062886"/>
          </a:xfrm>
          <a:prstGeom prst="roundRect">
            <a:avLst>
              <a:gd name="adj" fmla="val 6472"/>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6" name="Shape 3"/>
          <p:cNvSpPr/>
          <p:nvPr/>
        </p:nvSpPr>
        <p:spPr>
          <a:xfrm>
            <a:off x="685800" y="4427525"/>
            <a:ext cx="10820095" cy="952805"/>
          </a:xfrm>
          <a:prstGeom prst="roundRect">
            <a:avLst>
              <a:gd name="adj" fmla="val 14012"/>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7" name="Shape 4"/>
          <p:cNvSpPr/>
          <p:nvPr/>
        </p:nvSpPr>
        <p:spPr>
          <a:xfrm>
            <a:off x="685800" y="4560113"/>
            <a:ext cx="38130" cy="685800"/>
          </a:xfrm>
          <a:prstGeom prst="rect">
            <a:avLst/>
          </a:prstGeom>
          <a:solidFill>
            <a:srgbClr val="2563A8"/>
          </a:solidFill>
          <a:ln/>
        </p:spPr>
      </p:sp>
      <p:sp>
        <p:nvSpPr>
          <p:cNvPr id="8" name="Shape 5"/>
          <p:cNvSpPr/>
          <p:nvPr/>
        </p:nvSpPr>
        <p:spPr>
          <a:xfrm>
            <a:off x="952805" y="4626864"/>
            <a:ext cx="2172614" cy="219456"/>
          </a:xfrm>
          <a:prstGeom prst="roundRect">
            <a:avLst>
              <a:gd name="adj" fmla="val 50000"/>
            </a:avLst>
          </a:prstGeom>
          <a:solidFill>
            <a:srgbClr val="2563A8">
              <a:alpha val="12000"/>
            </a:srgbClr>
          </a:solidFill>
          <a:ln/>
        </p:spPr>
      </p:sp>
      <p:sp>
        <p:nvSpPr>
          <p:cNvPr id="9" name="h2pl-0"/>
          <p:cNvSpPr/>
          <p:nvPr/>
        </p:nvSpPr>
        <p:spPr>
          <a:xfrm>
            <a:off x="961949" y="2735885"/>
            <a:ext cx="5008169" cy="1298448"/>
          </a:xfrm>
          <a:prstGeom prst="rect">
            <a:avLst/>
          </a:prstGeom>
          <a:noFill/>
          <a:ln/>
        </p:spPr>
        <p:txBody>
          <a:bodyPr wrap="square" lIns="0" tIns="0" rIns="0" bIns="0" rtlCol="0" anchor="t"/>
          <a:lstStyle/>
          <a:p>
            <a:pPr marL="228600" indent="-228600">
              <a:lnSpc>
                <a:spcPts val="1850"/>
              </a:lnSpc>
              <a:buClr>
                <a:srgbClr val="1F8B4C"/>
              </a:buClr>
              <a:buSzPct val="100000"/>
              <a:buChar char="✓"/>
            </a:pPr>
            <a:r>
              <a:rPr lang="en-US" sz="1270" dirty="0">
                <a:solidFill>
                  <a:srgbClr val="4B5563"/>
                </a:solidFill>
                <a:latin typeface="Arial" pitchFamily="34" charset="0"/>
                <a:ea typeface="Arial" pitchFamily="34" charset="-122"/>
                <a:cs typeface="Arial" pitchFamily="34" charset="-120"/>
              </a:rPr>
              <a:t>Normal radiators stay in use.</a:t>
            </a:r>
            <a:endParaRPr lang="en-US" sz="1270" dirty="0"/>
          </a:p>
          <a:p>
            <a:pPr marL="228600" indent="-228600">
              <a:lnSpc>
                <a:spcPts val="1850"/>
              </a:lnSpc>
              <a:buClr>
                <a:srgbClr val="1F8B4C"/>
              </a:buClr>
              <a:buSzPct val="100000"/>
              <a:buChar char="✓"/>
            </a:pPr>
            <a:r>
              <a:rPr lang="en-US" sz="1270" dirty="0">
                <a:solidFill>
                  <a:srgbClr val="4B5563"/>
                </a:solidFill>
                <a:latin typeface="Arial" pitchFamily="34" charset="0"/>
                <a:ea typeface="Arial" pitchFamily="34" charset="-122"/>
                <a:cs typeface="Arial" pitchFamily="34" charset="-120"/>
              </a:rPr>
              <a:t>Thermostats work as before.</a:t>
            </a:r>
            <a:endParaRPr lang="en-US" sz="1270" dirty="0"/>
          </a:p>
          <a:p>
            <a:pPr marL="228600" indent="-228600">
              <a:lnSpc>
                <a:spcPts val="1850"/>
              </a:lnSpc>
              <a:buClr>
                <a:srgbClr val="1F8B4C"/>
              </a:buClr>
              <a:buSzPct val="100000"/>
              <a:buChar char="✓"/>
            </a:pPr>
            <a:r>
              <a:rPr lang="en-US" sz="1270" dirty="0">
                <a:solidFill>
                  <a:srgbClr val="4B5563"/>
                </a:solidFill>
                <a:latin typeface="Arial" pitchFamily="34" charset="0"/>
                <a:ea typeface="Arial" pitchFamily="34" charset="-122"/>
                <a:cs typeface="Arial" pitchFamily="34" charset="-120"/>
              </a:rPr>
              <a:t>Residents keep their chosen set point.</a:t>
            </a:r>
            <a:endParaRPr lang="en-US" sz="1270" dirty="0"/>
          </a:p>
          <a:p>
            <a:pPr marL="228600" indent="-228600">
              <a:lnSpc>
                <a:spcPts val="1850"/>
              </a:lnSpc>
              <a:buClr>
                <a:srgbClr val="1F8B4C"/>
              </a:buClr>
              <a:buSzPct val="100000"/>
              <a:buChar char="✓"/>
            </a:pPr>
            <a:r>
              <a:rPr lang="en-US" sz="1270" dirty="0">
                <a:solidFill>
                  <a:srgbClr val="4B5563"/>
                </a:solidFill>
                <a:latin typeface="Arial" pitchFamily="34" charset="0"/>
                <a:ea typeface="Arial" pitchFamily="34" charset="-122"/>
                <a:cs typeface="Arial" pitchFamily="34" charset="-120"/>
              </a:rPr>
              <a:t>Heating and hot-water service remains the goal.</a:t>
            </a:r>
            <a:endParaRPr lang="en-US" sz="1270" dirty="0"/>
          </a:p>
        </p:txBody>
      </p:sp>
      <p:sp>
        <p:nvSpPr>
          <p:cNvPr id="10" name="h2pl-1"/>
          <p:cNvSpPr/>
          <p:nvPr/>
        </p:nvSpPr>
        <p:spPr>
          <a:xfrm>
            <a:off x="6505042" y="2735885"/>
            <a:ext cx="5008169" cy="1298448"/>
          </a:xfrm>
          <a:prstGeom prst="rect">
            <a:avLst/>
          </a:prstGeom>
          <a:noFill/>
          <a:ln/>
        </p:spPr>
        <p:txBody>
          <a:bodyPr wrap="square" lIns="0" tIns="0" rIns="0" bIns="0" rtlCol="0" anchor="t"/>
          <a:lstStyle/>
          <a:p>
            <a:pPr marL="228600" indent="-228600">
              <a:lnSpc>
                <a:spcPts val="1850"/>
              </a:lnSpc>
              <a:buClr>
                <a:srgbClr val="C0392B"/>
              </a:buClr>
              <a:buSzPct val="100000"/>
              <a:buChar char="×"/>
            </a:pPr>
            <a:r>
              <a:rPr lang="en-US" sz="1270" dirty="0">
                <a:solidFill>
                  <a:srgbClr val="4B5563"/>
                </a:solidFill>
                <a:latin typeface="Arial" pitchFamily="34" charset="0"/>
                <a:ea typeface="Arial" pitchFamily="34" charset="-122"/>
                <a:cs typeface="Arial" pitchFamily="34" charset="-120"/>
              </a:rPr>
              <a:t>Home connection takes one working day.</a:t>
            </a:r>
            <a:endParaRPr lang="en-US" sz="1270" dirty="0"/>
          </a:p>
          <a:p>
            <a:pPr marL="228600" indent="-228600">
              <a:lnSpc>
                <a:spcPts val="1850"/>
              </a:lnSpc>
              <a:buClr>
                <a:srgbClr val="C0392B"/>
              </a:buClr>
              <a:buSzPct val="100000"/>
              <a:buChar char="×"/>
            </a:pPr>
            <a:r>
              <a:rPr lang="en-US" sz="1270" dirty="0">
                <a:solidFill>
                  <a:srgbClr val="4B5563"/>
                </a:solidFill>
                <a:latin typeface="Arial" pitchFamily="34" charset="0"/>
                <a:ea typeface="Arial" pitchFamily="34" charset="-122"/>
                <a:cs typeface="Arial" pitchFamily="34" charset="-120"/>
              </a:rPr>
              <a:t>Planned heating interruption is four hours.</a:t>
            </a:r>
            <a:endParaRPr lang="en-US" sz="1270" dirty="0"/>
          </a:p>
          <a:p>
            <a:pPr marL="228600" indent="-228600">
              <a:lnSpc>
                <a:spcPts val="1850"/>
              </a:lnSpc>
              <a:buClr>
                <a:srgbClr val="C0392B"/>
              </a:buClr>
              <a:buSzPct val="100000"/>
              <a:buChar char="×"/>
            </a:pPr>
            <a:r>
              <a:rPr lang="en-US" sz="1270" dirty="0">
                <a:solidFill>
                  <a:srgbClr val="4B5563"/>
                </a:solidFill>
                <a:latin typeface="Arial" pitchFamily="34" charset="0"/>
                <a:ea typeface="Arial" pitchFamily="34" charset="-122"/>
                <a:cs typeface="Arial" pitchFamily="34" charset="-120"/>
              </a:rPr>
              <a:t>Radiators may feel warm rather than hot.</a:t>
            </a:r>
            <a:endParaRPr lang="en-US" sz="1270" dirty="0"/>
          </a:p>
          <a:p>
            <a:pPr marL="228600" indent="-228600">
              <a:lnSpc>
                <a:spcPts val="1850"/>
              </a:lnSpc>
              <a:buClr>
                <a:srgbClr val="C0392B"/>
              </a:buClr>
              <a:buSzPct val="100000"/>
              <a:buChar char="×"/>
            </a:pPr>
            <a:r>
              <a:rPr lang="en-US" sz="1270" dirty="0">
                <a:solidFill>
                  <a:srgbClr val="4B5563"/>
                </a:solidFill>
                <a:latin typeface="Arial" pitchFamily="34" charset="0"/>
                <a:ea typeface="Arial" pitchFamily="34" charset="-122"/>
                <a:cs typeface="Arial" pitchFamily="34" charset="-120"/>
              </a:rPr>
              <a:t>The system may run longer at lower temperature.</a:t>
            </a:r>
            <a:endParaRPr lang="en-US" sz="1270" dirty="0"/>
          </a:p>
        </p:txBody>
      </p:sp>
      <p:sp>
        <p:nvSpPr>
          <p:cNvPr id="11" name="Text 8"/>
          <p:cNvSpPr/>
          <p:nvPr/>
        </p:nvSpPr>
        <p:spPr>
          <a:xfrm>
            <a:off x="875995" y="571500"/>
            <a:ext cx="832104"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05</a:t>
            </a:r>
            <a:pPr algn="l" indent="0" marL="0">
              <a:buNone/>
            </a:pPr>
            <a:r>
              <a:rPr lang="en-US" sz="900" b="1" spc="72" kern="0" dirty="0">
                <a:solidFill>
                  <a:srgbClr val="2563A8"/>
                </a:solidFill>
                <a:latin typeface="Arial" pitchFamily="34" charset="0"/>
                <a:ea typeface="Arial" pitchFamily="34" charset="-122"/>
                <a:cs typeface="Arial" pitchFamily="34" charset="-120"/>
              </a:rPr>
              <a:t> AT HOME</a:t>
            </a:r>
            <a:endParaRPr lang="en-US" sz="900" dirty="0"/>
          </a:p>
        </p:txBody>
      </p:sp>
      <p:sp>
        <p:nvSpPr>
          <p:cNvPr id="12" name="Text 9"/>
          <p:cNvSpPr/>
          <p:nvPr/>
        </p:nvSpPr>
        <p:spPr>
          <a:xfrm>
            <a:off x="685800" y="1516075"/>
            <a:ext cx="6240780"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What changes and what stays familiar</a:t>
            </a:r>
            <a:endParaRPr lang="en-US" sz="2850" dirty="0"/>
          </a:p>
        </p:txBody>
      </p:sp>
      <p:sp>
        <p:nvSpPr>
          <p:cNvPr id="13" name="Text 10"/>
          <p:cNvSpPr/>
          <p:nvPr/>
        </p:nvSpPr>
        <p:spPr>
          <a:xfrm>
            <a:off x="961949" y="2373782"/>
            <a:ext cx="1954073"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What stays the same</a:t>
            </a:r>
            <a:endParaRPr lang="en-US" sz="1570" dirty="0"/>
          </a:p>
        </p:txBody>
      </p:sp>
      <p:sp>
        <p:nvSpPr>
          <p:cNvPr id="14" name="Text 11"/>
          <p:cNvSpPr/>
          <p:nvPr/>
        </p:nvSpPr>
        <p:spPr>
          <a:xfrm>
            <a:off x="6505042" y="2373782"/>
            <a:ext cx="1347826"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What changes</a:t>
            </a:r>
            <a:endParaRPr lang="en-US" sz="1570" dirty="0"/>
          </a:p>
        </p:txBody>
      </p:sp>
      <p:sp>
        <p:nvSpPr>
          <p:cNvPr id="15" name="Text 12"/>
          <p:cNvSpPr/>
          <p:nvPr/>
        </p:nvSpPr>
        <p:spPr>
          <a:xfrm>
            <a:off x="1085393" y="4665269"/>
            <a:ext cx="1953158"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WHAT WE DO NOT KNOW YET</a:t>
            </a:r>
            <a:endParaRPr lang="en-US" sz="900" dirty="0"/>
          </a:p>
        </p:txBody>
      </p:sp>
      <p:sp>
        <p:nvSpPr>
          <p:cNvPr id="16" name="Text 13"/>
          <p:cNvSpPr/>
          <p:nvPr/>
        </p:nvSpPr>
        <p:spPr>
          <a:xfrm>
            <a:off x="952805" y="4950562"/>
            <a:ext cx="6614770" cy="219456"/>
          </a:xfrm>
          <a:prstGeom prst="rect">
            <a:avLst/>
          </a:prstGeom>
          <a:noFill/>
          <a:ln/>
        </p:spPr>
        <p:txBody>
          <a:bodyPr wrap="none" lIns="0" tIns="0" rIns="0" bIns="0" rtlCol="0" anchor="t"/>
          <a:lstStyle/>
          <a:p>
            <a:pPr algn="l" indent="0" marL="0">
              <a:buNone/>
            </a:pPr>
            <a:r>
              <a:rPr lang="en-US" sz="1350" dirty="0">
                <a:solidFill>
                  <a:srgbClr val="4B5563"/>
                </a:solidFill>
                <a:latin typeface="Arial" pitchFamily="34" charset="0"/>
                <a:ea typeface="Arial" pitchFamily="34" charset="-122"/>
                <a:cs typeface="Arial" pitchFamily="34" charset="-120"/>
              </a:rPr>
              <a:t>Your exact one-day connection slot is chosen later, after survey access is confirmed.</a:t>
            </a:r>
            <a:endParaRPr lang="en-US" sz="1350" dirty="0"/>
          </a:p>
        </p:txBody>
      </p:sp>
      <p:sp>
        <p:nvSpPr>
          <p:cNvPr id="17" name="Text 14"/>
          <p:cNvSpPr/>
          <p:nvPr/>
        </p:nvSpPr>
        <p:spPr>
          <a:xfrm>
            <a:off x="685800" y="6314846"/>
            <a:ext cx="410566"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05 / 12</a:t>
            </a:r>
            <a:endParaRPr lang="en-US" sz="8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685800" y="2492654"/>
          <a:ext cx="9143771" cy="914400"/>
        </p:xfrm>
        <a:graphic>
          <a:graphicData uri="http://schemas.openxmlformats.org/drawingml/2006/table">
            <a:tbl>
              <a:tblPr/>
              <a:tblGrid>
                <a:gridCol w="1175004"/>
                <a:gridCol w="1590142"/>
                <a:gridCol w="1532534"/>
                <a:gridCol w="3028493"/>
                <a:gridCol w="3493922"/>
              </a:tblGrid>
              <a:tr h="478231">
                <a:tc>
                  <a:txBody>
                    <a:bodyPr/>
                    <a:lstStyle/>
                    <a:p>
                      <a:pPr algn="l" indent="0" marL="0">
                        <a:buNone/>
                      </a:pPr>
                      <a:r>
                        <a:rPr lang="en-US" sz="1120" b="1" dirty="0">
                          <a:solidFill>
                            <a:srgbClr val="FFFFFF"/>
                          </a:solidFill>
                          <a:latin typeface="Arial" pitchFamily="34" charset="0"/>
                          <a:ea typeface="Arial" pitchFamily="34" charset="-122"/>
                          <a:cs typeface="Arial" pitchFamily="34" charset="-120"/>
                        </a:rPr>
                        <a:t>MONTH</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c>
                  <a:txBody>
                    <a:bodyPr/>
                    <a:lstStyle/>
                    <a:p>
                      <a:pPr algn="r" indent="0" marL="0">
                        <a:buNone/>
                      </a:pPr>
                      <a:r>
                        <a:rPr lang="en-US" sz="1120" b="1" dirty="0">
                          <a:solidFill>
                            <a:srgbClr val="FFFFFF"/>
                          </a:solidFill>
                          <a:latin typeface="Arial" pitchFamily="34" charset="0"/>
                          <a:ea typeface="Arial" pitchFamily="34" charset="-122"/>
                          <a:cs typeface="Arial" pitchFamily="34" charset="-120"/>
                        </a:rPr>
                        <a:t>USEFUL HEAT</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c>
                  <a:txBody>
                    <a:bodyPr/>
                    <a:lstStyle/>
                    <a:p>
                      <a:pPr algn="r" indent="0" marL="0">
                        <a:buNone/>
                      </a:pPr>
                      <a:r>
                        <a:rPr lang="en-US" sz="1120" b="1" dirty="0">
                          <a:solidFill>
                            <a:srgbClr val="FFFFFF"/>
                          </a:solidFill>
                          <a:latin typeface="Arial" pitchFamily="34" charset="0"/>
                          <a:ea typeface="Arial" pitchFamily="34" charset="-122"/>
                          <a:cs typeface="Arial" pitchFamily="34" charset="-120"/>
                        </a:rPr>
                        <a:t>ELECTRICITY</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c>
                  <a:txBody>
                    <a:bodyPr/>
                    <a:lstStyle/>
                    <a:p>
                      <a:pPr algn="r" indent="0" marL="0">
                        <a:buNone/>
                      </a:pPr>
                      <a:r>
                        <a:rPr lang="en-US" sz="1120" b="1" dirty="0">
                          <a:solidFill>
                            <a:srgbClr val="FFFFFF"/>
                          </a:solidFill>
                          <a:latin typeface="Arial" pitchFamily="34" charset="0"/>
                          <a:ea typeface="Arial" pitchFamily="34" charset="-122"/>
                          <a:cs typeface="Arial" pitchFamily="34" charset="-120"/>
                        </a:rPr>
                        <a:t>AVERAGE LOOP TEMPERATURE</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c>
                  <a:txBody>
                    <a:bodyPr/>
                    <a:lstStyle/>
                    <a:p>
                      <a:pPr algn="l" indent="0" marL="0">
                        <a:buNone/>
                      </a:pPr>
                      <a:r>
                        <a:rPr lang="en-US" sz="1120" b="1" dirty="0">
                          <a:solidFill>
                            <a:srgbClr val="FFFFFF"/>
                          </a:solidFill>
                          <a:latin typeface="Arial" pitchFamily="34" charset="0"/>
                          <a:ea typeface="Arial" pitchFamily="34" charset="-122"/>
                          <a:cs typeface="Arial" pitchFamily="34" charset="-120"/>
                        </a:rPr>
                        <a:t>PLAIN-LANGUAGE READING</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r>
              <a:tr h="502920">
                <a:tc>
                  <a:txBody>
                    <a:bodyPr/>
                    <a:lstStyle/>
                    <a:p>
                      <a:pPr algn="l" indent="0" marL="0">
                        <a:buNone/>
                      </a:pPr>
                      <a:r>
                        <a:rPr lang="en-US" sz="1350" b="1" dirty="0">
                          <a:solidFill>
                            <a:srgbClr val="111827"/>
                          </a:solidFill>
                          <a:latin typeface="Arial" pitchFamily="34" charset="0"/>
                          <a:ea typeface="Arial" pitchFamily="34" charset="-122"/>
                          <a:cs typeface="Arial" pitchFamily="34" charset="-120"/>
                        </a:rPr>
                        <a:t>January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78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25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9°C</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l" indent="0" marL="0">
                        <a:buNone/>
                      </a:pPr>
                      <a:r>
                        <a:rPr lang="en-US" sz="1350" dirty="0">
                          <a:solidFill>
                            <a:srgbClr val="4B5563"/>
                          </a:solidFill>
                          <a:latin typeface="Arial" pitchFamily="34" charset="0"/>
                          <a:ea typeface="Arial" pitchFamily="34" charset="-122"/>
                          <a:cs typeface="Arial" pitchFamily="34" charset="-120"/>
                        </a:rPr>
                        <a:t>Highest heating need, coldest loop.</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r>
              <a:tr h="507492">
                <a:tc>
                  <a:txBody>
                    <a:bodyPr/>
                    <a:lstStyle/>
                    <a:p>
                      <a:pPr algn="l" indent="0" marL="0">
                        <a:buNone/>
                      </a:pPr>
                      <a:r>
                        <a:rPr lang="en-US" sz="1350" b="1" dirty="0">
                          <a:solidFill>
                            <a:srgbClr val="111827"/>
                          </a:solidFill>
                          <a:latin typeface="Arial" pitchFamily="34" charset="0"/>
                          <a:ea typeface="Arial" pitchFamily="34" charset="-122"/>
                          <a:cs typeface="Arial" pitchFamily="34" charset="-120"/>
                        </a:rPr>
                        <a:t>April</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42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12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12°C</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c>
                  <a:txBody>
                    <a:bodyPr/>
                    <a:lstStyle/>
                    <a:p>
                      <a:pPr algn="l" indent="0" marL="0">
                        <a:buNone/>
                      </a:pPr>
                      <a:r>
                        <a:rPr lang="en-US" sz="1350" dirty="0">
                          <a:solidFill>
                            <a:srgbClr val="4B5563"/>
                          </a:solidFill>
                          <a:latin typeface="Arial" pitchFamily="34" charset="0"/>
                          <a:ea typeface="Arial" pitchFamily="34" charset="-122"/>
                          <a:cs typeface="Arial" pitchFamily="34" charset="-120"/>
                        </a:rPr>
                        <a:t>Spring demand drops.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r>
              <a:tr h="507492">
                <a:tc>
                  <a:txBody>
                    <a:bodyPr/>
                    <a:lstStyle/>
                    <a:p>
                      <a:pPr algn="l" indent="0" marL="0">
                        <a:buNone/>
                      </a:pPr>
                      <a:r>
                        <a:rPr lang="en-US" sz="1350" b="1" dirty="0">
                          <a:solidFill>
                            <a:srgbClr val="111827"/>
                          </a:solidFill>
                          <a:latin typeface="Arial" pitchFamily="34" charset="0"/>
                          <a:ea typeface="Arial" pitchFamily="34" charset="-122"/>
                          <a:cs typeface="Arial" pitchFamily="34" charset="-120"/>
                        </a:rPr>
                        <a:t>July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18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5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17°C</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l" indent="0" marL="0">
                        <a:buNone/>
                      </a:pPr>
                      <a:r>
                        <a:rPr lang="en-US" sz="1350" dirty="0">
                          <a:solidFill>
                            <a:srgbClr val="4B5563"/>
                          </a:solidFill>
                          <a:latin typeface="Arial" pitchFamily="34" charset="0"/>
                          <a:ea typeface="Arial" pitchFamily="34" charset="-122"/>
                          <a:cs typeface="Arial" pitchFamily="34" charset="-120"/>
                        </a:rPr>
                        <a:t>Mainly hot-water demand.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r>
              <a:tr h="502920">
                <a:tc>
                  <a:txBody>
                    <a:bodyPr/>
                    <a:lstStyle/>
                    <a:p>
                      <a:pPr algn="l" indent="0" marL="0">
                        <a:buNone/>
                      </a:pPr>
                      <a:r>
                        <a:rPr lang="en-US" sz="1350" b="1" dirty="0">
                          <a:solidFill>
                            <a:srgbClr val="111827"/>
                          </a:solidFill>
                          <a:latin typeface="Arial" pitchFamily="34" charset="0"/>
                          <a:ea typeface="Arial" pitchFamily="34" charset="-122"/>
                          <a:cs typeface="Arial" pitchFamily="34" charset="-120"/>
                        </a:rPr>
                        <a:t>October</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46 MWh</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13 MWh</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13°C</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l" indent="0" marL="0">
                        <a:buNone/>
                      </a:pPr>
                      <a:r>
                        <a:rPr lang="en-US" sz="1350" dirty="0">
                          <a:solidFill>
                            <a:srgbClr val="4B5563"/>
                          </a:solidFill>
                          <a:latin typeface="Arial" pitchFamily="34" charset="0"/>
                          <a:ea typeface="Arial" pitchFamily="34" charset="-122"/>
                          <a:cs typeface="Arial" pitchFamily="34" charset="-120"/>
                        </a:rPr>
                        <a:t>Heating season starts again.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r>
            </a:tbl>
          </a:graphicData>
        </a:graphic>
      </p:graphicFrame>
      <p:sp>
        <p:nvSpPr>
          <p:cNvPr id="5" name="Text 1"/>
          <p:cNvSpPr/>
          <p:nvPr/>
        </p:nvSpPr>
        <p:spPr>
          <a:xfrm>
            <a:off x="875995" y="571500"/>
            <a:ext cx="1583741"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06</a:t>
            </a:r>
            <a:pPr algn="l" indent="0" marL="0">
              <a:buNone/>
            </a:pPr>
            <a:r>
              <a:rPr lang="en-US" sz="900" b="1" spc="72" kern="0" dirty="0">
                <a:solidFill>
                  <a:srgbClr val="2563A8"/>
                </a:solidFill>
                <a:latin typeface="Arial" pitchFamily="34" charset="0"/>
                <a:ea typeface="Arial" pitchFamily="34" charset="-122"/>
                <a:cs typeface="Arial" pitchFamily="34" charset="-120"/>
              </a:rPr>
              <a:t> SEASONAL PATTERN</a:t>
            </a:r>
            <a:endParaRPr lang="en-US" sz="900" dirty="0"/>
          </a:p>
        </p:txBody>
      </p:sp>
      <p:sp>
        <p:nvSpPr>
          <p:cNvPr id="6" name="Text 2"/>
          <p:cNvSpPr/>
          <p:nvPr/>
        </p:nvSpPr>
        <p:spPr>
          <a:xfrm>
            <a:off x="685800" y="1599286"/>
            <a:ext cx="7168896" cy="421538"/>
          </a:xfrm>
          <a:prstGeom prst="rect">
            <a:avLst/>
          </a:prstGeom>
          <a:noFill/>
          <a:ln/>
        </p:spPr>
        <p:txBody>
          <a:bodyPr wrap="none" lIns="0" tIns="0" rIns="0" bIns="0" rtlCol="0" anchor="t"/>
          <a:lstStyle/>
          <a:p>
            <a:pPr algn="l" indent="0" marL="0">
              <a:buNone/>
            </a:pPr>
            <a:r>
              <a:rPr lang="en-US" sz="2620" b="1" spc="-52" kern="0" dirty="0">
                <a:solidFill>
                  <a:srgbClr val="111827"/>
                </a:solidFill>
                <a:latin typeface="Arial" pitchFamily="34" charset="0"/>
                <a:ea typeface="Arial" pitchFamily="34" charset="-122"/>
                <a:cs typeface="Arial" pitchFamily="34" charset="-120"/>
              </a:rPr>
              <a:t>Demand falls in summer, loop temperature rises</a:t>
            </a:r>
            <a:endParaRPr lang="en-US" sz="2620" dirty="0"/>
          </a:p>
        </p:txBody>
      </p:sp>
      <p:sp>
        <p:nvSpPr>
          <p:cNvPr id="7" name="Text 3"/>
          <p:cNvSpPr/>
          <p:nvPr/>
        </p:nvSpPr>
        <p:spPr>
          <a:xfrm>
            <a:off x="685800" y="2149754"/>
            <a:ext cx="4285793" cy="152705"/>
          </a:xfrm>
          <a:prstGeom prst="rect">
            <a:avLst/>
          </a:prstGeom>
          <a:noFill/>
          <a:ln/>
        </p:spPr>
        <p:txBody>
          <a:bodyPr wrap="none" lIns="0" tIns="0" rIns="0" bIns="0" rtlCol="0" anchor="t"/>
          <a:lstStyle/>
          <a:p>
            <a:pPr algn="l" indent="0" marL="0">
              <a:buNone/>
            </a:pPr>
            <a:r>
              <a:rPr lang="en-US" sz="900" b="1" spc="144" kern="0" dirty="0">
                <a:solidFill>
                  <a:srgbClr val="2563A8"/>
                </a:solidFill>
                <a:latin typeface="Consolas" pitchFamily="34" charset="0"/>
                <a:ea typeface="Consolas" pitchFamily="34" charset="-122"/>
                <a:cs typeface="Consolas" pitchFamily="34" charset="-120"/>
              </a:rPr>
              <a:t>REPRESENTATIVE BUILDING, MODELED MONTHLY PATTERN</a:t>
            </a:r>
            <a:endParaRPr lang="en-US" sz="900" dirty="0"/>
          </a:p>
        </p:txBody>
      </p:sp>
      <p:sp>
        <p:nvSpPr>
          <p:cNvPr id="8" name="Text 4"/>
          <p:cNvSpPr/>
          <p:nvPr/>
        </p:nvSpPr>
        <p:spPr>
          <a:xfrm>
            <a:off x="685800" y="5163617"/>
            <a:ext cx="3702406" cy="152705"/>
          </a:xfrm>
          <a:prstGeom prst="rect">
            <a:avLst/>
          </a:prstGeom>
          <a:noFill/>
          <a:ln/>
        </p:spPr>
        <p:txBody>
          <a:bodyPr wrap="none" lIns="0" tIns="0" rIns="0" bIns="0" rtlCol="0" anchor="t"/>
          <a:lstStyle/>
          <a:p>
            <a:pPr algn="l" indent="0" marL="0">
              <a:buNone/>
            </a:pPr>
            <a:r>
              <a:rPr lang="en-US" sz="900" spc="27" kern="0" dirty="0">
                <a:solidFill>
                  <a:srgbClr val="818791"/>
                </a:solidFill>
                <a:latin typeface="Consolas" pitchFamily="34" charset="0"/>
                <a:ea typeface="Consolas" pitchFamily="34" charset="-122"/>
                <a:cs typeface="Consolas" pitchFamily="34" charset="-120"/>
              </a:rPr>
              <a:t>Source: user brief, representative building model.</a:t>
            </a:r>
            <a:endParaRPr lang="en-US" sz="900" dirty="0"/>
          </a:p>
        </p:txBody>
      </p:sp>
      <p:sp>
        <p:nvSpPr>
          <p:cNvPr id="9" name="Text 5"/>
          <p:cNvSpPr/>
          <p:nvPr/>
        </p:nvSpPr>
        <p:spPr>
          <a:xfrm>
            <a:off x="685800" y="6314846"/>
            <a:ext cx="412394"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06 / 12</a:t>
            </a:r>
            <a:endParaRPr lang="en-US" sz="82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h2pc-1"/>
          <p:cNvSpPr/>
          <p:nvPr/>
        </p:nvSpPr>
        <p:spPr>
          <a:xfrm>
            <a:off x="685800" y="1976933"/>
            <a:ext cx="10820095" cy="3142793"/>
          </a:xfrm>
          <a:custGeom>
            <a:avLst/>
            <a:gdLst/>
            <a:ahLst/>
            <a:rect l="0" t="0" r="113600" b="33000"/>
            <a:pathLst>
              <a:path w="113600" h="33000" fill="none">
                <a:moveTo>
                  <a:pt x="68200" y="6400"/>
                </a:moveTo>
                <a:quadBezTo>
                  <a:pt x="84800" y="8000"/>
                  <a:pt x="88000" y="19200"/>
                </a:quadBezTo>
              </a:path>
            </a:pathLst>
          </a:custGeom>
          <a:ln w="28575">
            <a:solidFill>
              <a:srgbClr val="2563A8"/>
            </a:solidFill>
            <a:prstDash val="solid"/>
          </a:ln>
        </p:spPr>
      </p:sp>
      <p:sp>
        <p:nvSpPr>
          <p:cNvPr id="5" name="h2pc-2"/>
          <p:cNvSpPr/>
          <p:nvPr/>
        </p:nvSpPr>
        <p:spPr>
          <a:xfrm>
            <a:off x="685800" y="1976933"/>
            <a:ext cx="10820095" cy="3142793"/>
          </a:xfrm>
          <a:custGeom>
            <a:avLst/>
            <a:gdLst/>
            <a:ahLst/>
            <a:rect l="0" t="0" r="113600" b="33000"/>
            <a:pathLst>
              <a:path w="113600" h="33000">
                <a:moveTo>
                  <a:pt x="88000" y="20000"/>
                </a:moveTo>
                <a:lnTo>
                  <a:pt x="86800" y="18500"/>
                </a:lnTo>
                <a:lnTo>
                  <a:pt x="88200" y="18100"/>
                </a:lnTo>
                <a:close/>
              </a:path>
            </a:pathLst>
          </a:custGeom>
          <a:solidFill>
            <a:srgbClr val="2563A8"/>
          </a:solidFill>
          <a:ln/>
        </p:spPr>
      </p:sp>
      <p:sp>
        <p:nvSpPr>
          <p:cNvPr id="6" name="h2pc-3"/>
          <p:cNvSpPr/>
          <p:nvPr/>
        </p:nvSpPr>
        <p:spPr>
          <a:xfrm>
            <a:off x="685800" y="1976933"/>
            <a:ext cx="10820095" cy="3142793"/>
          </a:xfrm>
          <a:custGeom>
            <a:avLst/>
            <a:gdLst/>
            <a:ahLst/>
            <a:rect l="0" t="0" r="113600" b="33000"/>
            <a:pathLst>
              <a:path w="113600" h="33000" fill="none">
                <a:moveTo>
                  <a:pt x="76600" y="30000"/>
                </a:moveTo>
                <a:quadBezTo>
                  <a:pt x="56800" y="35000"/>
                  <a:pt x="38400" y="30000"/>
                </a:quadBezTo>
              </a:path>
            </a:pathLst>
          </a:custGeom>
          <a:ln w="28575">
            <a:solidFill>
              <a:srgbClr val="2563A8"/>
            </a:solidFill>
            <a:prstDash val="solid"/>
          </a:ln>
        </p:spPr>
      </p:sp>
      <p:sp>
        <p:nvSpPr>
          <p:cNvPr id="7" name="h2pc-4"/>
          <p:cNvSpPr/>
          <p:nvPr/>
        </p:nvSpPr>
        <p:spPr>
          <a:xfrm>
            <a:off x="685800" y="1976933"/>
            <a:ext cx="10820095" cy="3142793"/>
          </a:xfrm>
          <a:custGeom>
            <a:avLst/>
            <a:gdLst/>
            <a:ahLst/>
            <a:rect l="0" t="0" r="113600" b="33000"/>
            <a:pathLst>
              <a:path w="113600" h="33000">
                <a:moveTo>
                  <a:pt x="37000" y="29400"/>
                </a:moveTo>
                <a:lnTo>
                  <a:pt x="38800" y="29300"/>
                </a:lnTo>
                <a:lnTo>
                  <a:pt x="38300" y="30700"/>
                </a:lnTo>
                <a:close/>
              </a:path>
            </a:pathLst>
          </a:custGeom>
          <a:solidFill>
            <a:srgbClr val="2563A8"/>
          </a:solidFill>
          <a:ln/>
        </p:spPr>
      </p:sp>
      <p:sp>
        <p:nvSpPr>
          <p:cNvPr id="8" name="h2pc-5"/>
          <p:cNvSpPr/>
          <p:nvPr/>
        </p:nvSpPr>
        <p:spPr>
          <a:xfrm>
            <a:off x="685800" y="1976933"/>
            <a:ext cx="10820095" cy="3142793"/>
          </a:xfrm>
          <a:custGeom>
            <a:avLst/>
            <a:gdLst/>
            <a:ahLst/>
            <a:rect l="0" t="0" r="113600" b="33000"/>
            <a:pathLst>
              <a:path w="113600" h="33000" fill="none">
                <a:moveTo>
                  <a:pt x="25600" y="20000"/>
                </a:moveTo>
                <a:quadBezTo>
                  <a:pt x="29400" y="7600"/>
                  <a:pt x="44200" y="6400"/>
                </a:quadBezTo>
              </a:path>
            </a:pathLst>
          </a:custGeom>
          <a:ln w="28575">
            <a:solidFill>
              <a:srgbClr val="2563A8"/>
            </a:solidFill>
            <a:prstDash val="solid"/>
          </a:ln>
        </p:spPr>
      </p:sp>
      <p:sp>
        <p:nvSpPr>
          <p:cNvPr id="9" name="h2pc-6"/>
          <p:cNvSpPr/>
          <p:nvPr/>
        </p:nvSpPr>
        <p:spPr>
          <a:xfrm>
            <a:off x="685800" y="1976933"/>
            <a:ext cx="10820095" cy="3142793"/>
          </a:xfrm>
          <a:custGeom>
            <a:avLst/>
            <a:gdLst/>
            <a:ahLst/>
            <a:rect l="0" t="0" r="113600" b="33000"/>
            <a:pathLst>
              <a:path w="113600" h="33000">
                <a:moveTo>
                  <a:pt x="45400" y="6400"/>
                </a:moveTo>
                <a:lnTo>
                  <a:pt x="43700" y="7200"/>
                </a:lnTo>
                <a:lnTo>
                  <a:pt x="43600" y="5900"/>
                </a:lnTo>
                <a:close/>
              </a:path>
            </a:pathLst>
          </a:custGeom>
          <a:solidFill>
            <a:srgbClr val="2563A8"/>
          </a:solidFill>
          <a:ln/>
        </p:spPr>
      </p:sp>
      <p:sp>
        <p:nvSpPr>
          <p:cNvPr id="10" name="Shape 7"/>
          <p:cNvSpPr/>
          <p:nvPr/>
        </p:nvSpPr>
        <p:spPr>
          <a:xfrm>
            <a:off x="5143500" y="2186330"/>
            <a:ext cx="1904695" cy="800100"/>
          </a:xfrm>
          <a:prstGeom prst="roundRect">
            <a:avLst>
              <a:gd name="adj" fmla="val 11886"/>
            </a:avLst>
          </a:prstGeom>
          <a:solidFill>
            <a:srgbClr val="FFFFFF"/>
          </a:solidFill>
          <a:ln w="9525">
            <a:solidFill>
              <a:srgbClr val="111827">
                <a:alpha val="14000"/>
              </a:srgbClr>
            </a:solidFill>
            <a:prstDash val="solid"/>
          </a:ln>
        </p:spPr>
      </p:sp>
      <p:sp>
        <p:nvSpPr>
          <p:cNvPr id="11" name="Shape 8"/>
          <p:cNvSpPr/>
          <p:nvPr/>
        </p:nvSpPr>
        <p:spPr>
          <a:xfrm>
            <a:off x="8115300" y="4015130"/>
            <a:ext cx="1904695" cy="800100"/>
          </a:xfrm>
          <a:prstGeom prst="roundRect">
            <a:avLst>
              <a:gd name="adj" fmla="val 11886"/>
            </a:avLst>
          </a:prstGeom>
          <a:solidFill>
            <a:srgbClr val="FFFFFF"/>
          </a:solidFill>
          <a:ln w="9525">
            <a:solidFill>
              <a:srgbClr val="111827">
                <a:alpha val="14000"/>
              </a:srgbClr>
            </a:solidFill>
            <a:prstDash val="solid"/>
          </a:ln>
        </p:spPr>
      </p:sp>
      <p:sp>
        <p:nvSpPr>
          <p:cNvPr id="12" name="Shape 9"/>
          <p:cNvSpPr/>
          <p:nvPr/>
        </p:nvSpPr>
        <p:spPr>
          <a:xfrm>
            <a:off x="2171700" y="4015130"/>
            <a:ext cx="1904695" cy="800100"/>
          </a:xfrm>
          <a:prstGeom prst="roundRect">
            <a:avLst>
              <a:gd name="adj" fmla="val 11886"/>
            </a:avLst>
          </a:prstGeom>
          <a:solidFill>
            <a:srgbClr val="FFFFFF"/>
          </a:solidFill>
          <a:ln w="9525">
            <a:solidFill>
              <a:srgbClr val="111827">
                <a:alpha val="14000"/>
              </a:srgbClr>
            </a:solidFill>
            <a:prstDash val="solid"/>
          </a:ln>
        </p:spPr>
      </p:sp>
      <p:sp>
        <p:nvSpPr>
          <p:cNvPr id="13" name="Shape 10"/>
          <p:cNvSpPr/>
          <p:nvPr/>
        </p:nvSpPr>
        <p:spPr>
          <a:xfrm>
            <a:off x="4162349" y="4529023"/>
            <a:ext cx="3537814" cy="209398"/>
          </a:xfrm>
          <a:prstGeom prst="roundRect">
            <a:avLst>
              <a:gd name="adj" fmla="val 50218"/>
            </a:avLst>
          </a:prstGeom>
          <a:solidFill>
            <a:srgbClr val="EBE4D8"/>
          </a:solidFill>
          <a:ln/>
        </p:spPr>
      </p:sp>
      <p:sp>
        <p:nvSpPr>
          <p:cNvPr id="14" name="Text 11"/>
          <p:cNvSpPr/>
          <p:nvPr/>
        </p:nvSpPr>
        <p:spPr>
          <a:xfrm>
            <a:off x="875995" y="571500"/>
            <a:ext cx="1450238"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07</a:t>
            </a:r>
            <a:pPr algn="l" indent="0" marL="0">
              <a:buNone/>
            </a:pPr>
            <a:r>
              <a:rPr lang="en-US" sz="900" b="1" spc="72" kern="0" dirty="0">
                <a:solidFill>
                  <a:srgbClr val="2563A8"/>
                </a:solidFill>
                <a:latin typeface="Arial" pitchFamily="34" charset="0"/>
                <a:ea typeface="Arial" pitchFamily="34" charset="-122"/>
                <a:cs typeface="Arial" pitchFamily="34" charset="-120"/>
              </a:rPr>
              <a:t> OPERATING CYCLE</a:t>
            </a:r>
            <a:endParaRPr lang="en-US" sz="900" dirty="0"/>
          </a:p>
        </p:txBody>
      </p:sp>
      <p:sp>
        <p:nvSpPr>
          <p:cNvPr id="15" name="Text 12"/>
          <p:cNvSpPr/>
          <p:nvPr/>
        </p:nvSpPr>
        <p:spPr>
          <a:xfrm>
            <a:off x="685800" y="1490472"/>
            <a:ext cx="6403543"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The same loop adapts through the year</a:t>
            </a:r>
            <a:endParaRPr lang="en-US" sz="2850" dirty="0"/>
          </a:p>
        </p:txBody>
      </p:sp>
      <p:sp>
        <p:nvSpPr>
          <p:cNvPr id="16" name="Text 13"/>
          <p:cNvSpPr/>
          <p:nvPr/>
        </p:nvSpPr>
        <p:spPr>
          <a:xfrm>
            <a:off x="5296205" y="2300630"/>
            <a:ext cx="576072" cy="228600"/>
          </a:xfrm>
          <a:prstGeom prst="rect">
            <a:avLst/>
          </a:prstGeom>
          <a:noFill/>
          <a:ln/>
        </p:spPr>
        <p:txBody>
          <a:bodyPr wrap="none" lIns="0" tIns="0" rIns="0" bIns="0" rtlCol="0" anchor="t"/>
          <a:lstStyle/>
          <a:p>
            <a:pPr algn="l" indent="0" marL="0">
              <a:buNone/>
            </a:pPr>
            <a:r>
              <a:rPr lang="en-US" sz="1420" dirty="0">
                <a:solidFill>
                  <a:srgbClr val="111827"/>
                </a:solidFill>
                <a:latin typeface="Arial" pitchFamily="34" charset="0"/>
                <a:ea typeface="Arial" pitchFamily="34" charset="-122"/>
                <a:cs typeface="Arial" pitchFamily="34" charset="-120"/>
              </a:rPr>
              <a:t>Winter</a:t>
            </a:r>
            <a:endParaRPr lang="en-US" sz="1420" dirty="0"/>
          </a:p>
        </p:txBody>
      </p:sp>
      <p:sp>
        <p:nvSpPr>
          <p:cNvPr id="17" name="Text 14"/>
          <p:cNvSpPr/>
          <p:nvPr/>
        </p:nvSpPr>
        <p:spPr>
          <a:xfrm>
            <a:off x="5296205" y="2536546"/>
            <a:ext cx="1527048" cy="525780"/>
          </a:xfrm>
          <a:prstGeom prst="rect">
            <a:avLst/>
          </a:prstGeom>
          <a:noFill/>
          <a:ln/>
        </p:spPr>
        <p:txBody>
          <a:bodyPr wrap="none" lIns="0" tIns="0" rIns="0" bIns="0" rtlCol="0" anchor="t"/>
          <a:lstStyle/>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More heat is drawn from</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the loop. January average</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loop temperature: 9°C.</a:t>
            </a:r>
            <a:endParaRPr lang="en-US" sz="970" dirty="0"/>
          </a:p>
        </p:txBody>
      </p:sp>
      <p:sp>
        <p:nvSpPr>
          <p:cNvPr id="18" name="Text 15"/>
          <p:cNvSpPr/>
          <p:nvPr/>
        </p:nvSpPr>
        <p:spPr>
          <a:xfrm>
            <a:off x="8267090" y="4129430"/>
            <a:ext cx="1502359" cy="228600"/>
          </a:xfrm>
          <a:prstGeom prst="rect">
            <a:avLst/>
          </a:prstGeom>
          <a:noFill/>
          <a:ln/>
        </p:spPr>
        <p:txBody>
          <a:bodyPr wrap="none" lIns="0" tIns="0" rIns="0" bIns="0" rtlCol="0" anchor="t"/>
          <a:lstStyle/>
          <a:p>
            <a:pPr algn="l" indent="0" marL="0">
              <a:buNone/>
            </a:pPr>
            <a:r>
              <a:rPr lang="en-US" sz="1420" dirty="0">
                <a:solidFill>
                  <a:srgbClr val="111827"/>
                </a:solidFill>
                <a:latin typeface="Arial" pitchFamily="34" charset="0"/>
                <a:ea typeface="Arial" pitchFamily="34" charset="-122"/>
                <a:cs typeface="Arial" pitchFamily="34" charset="-120"/>
              </a:rPr>
              <a:t>Shoulder seasons</a:t>
            </a:r>
            <a:endParaRPr lang="en-US" sz="1420" dirty="0"/>
          </a:p>
        </p:txBody>
      </p:sp>
      <p:sp>
        <p:nvSpPr>
          <p:cNvPr id="19" name="Text 16"/>
          <p:cNvSpPr/>
          <p:nvPr/>
        </p:nvSpPr>
        <p:spPr>
          <a:xfrm>
            <a:off x="8267090" y="4365346"/>
            <a:ext cx="1580083" cy="525780"/>
          </a:xfrm>
          <a:prstGeom prst="rect">
            <a:avLst/>
          </a:prstGeom>
          <a:noFill/>
          <a:ln/>
        </p:spPr>
        <p:txBody>
          <a:bodyPr wrap="none" lIns="0" tIns="0" rIns="0" bIns="0" rtlCol="0" anchor="t"/>
          <a:lstStyle/>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Demand eases. April and</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October sit around 12°C to</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13°C.</a:t>
            </a:r>
            <a:endParaRPr lang="en-US" sz="970" dirty="0"/>
          </a:p>
        </p:txBody>
      </p:sp>
      <p:sp>
        <p:nvSpPr>
          <p:cNvPr id="20" name="Text 17"/>
          <p:cNvSpPr/>
          <p:nvPr/>
        </p:nvSpPr>
        <p:spPr>
          <a:xfrm>
            <a:off x="2324405" y="4129430"/>
            <a:ext cx="723290" cy="228600"/>
          </a:xfrm>
          <a:prstGeom prst="rect">
            <a:avLst/>
          </a:prstGeom>
          <a:noFill/>
          <a:ln/>
        </p:spPr>
        <p:txBody>
          <a:bodyPr wrap="none" lIns="0" tIns="0" rIns="0" bIns="0" rtlCol="0" anchor="t"/>
          <a:lstStyle/>
          <a:p>
            <a:pPr algn="l" indent="0" marL="0">
              <a:buNone/>
            </a:pPr>
            <a:r>
              <a:rPr lang="en-US" sz="1420" dirty="0">
                <a:solidFill>
                  <a:srgbClr val="111827"/>
                </a:solidFill>
                <a:latin typeface="Arial" pitchFamily="34" charset="0"/>
                <a:ea typeface="Arial" pitchFamily="34" charset="-122"/>
                <a:cs typeface="Arial" pitchFamily="34" charset="-120"/>
              </a:rPr>
              <a:t>Summer</a:t>
            </a:r>
            <a:endParaRPr lang="en-US" sz="1420" dirty="0"/>
          </a:p>
        </p:txBody>
      </p:sp>
      <p:sp>
        <p:nvSpPr>
          <p:cNvPr id="21" name="Text 18"/>
          <p:cNvSpPr/>
          <p:nvPr/>
        </p:nvSpPr>
        <p:spPr>
          <a:xfrm>
            <a:off x="2324405" y="4365346"/>
            <a:ext cx="1581912" cy="344729"/>
          </a:xfrm>
          <a:prstGeom prst="rect">
            <a:avLst/>
          </a:prstGeom>
          <a:noFill/>
          <a:ln/>
        </p:spPr>
        <p:txBody>
          <a:bodyPr wrap="none" lIns="0" tIns="0" rIns="0" bIns="0" rtlCol="0" anchor="t"/>
          <a:lstStyle/>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Less space heating. July</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loop average rises to 17°C.</a:t>
            </a:r>
            <a:endParaRPr lang="en-US" sz="970" dirty="0"/>
          </a:p>
        </p:txBody>
      </p:sp>
      <p:sp>
        <p:nvSpPr>
          <p:cNvPr id="22" name="Text 19"/>
          <p:cNvSpPr/>
          <p:nvPr/>
        </p:nvSpPr>
        <p:spPr>
          <a:xfrm>
            <a:off x="5263286" y="3414370"/>
            <a:ext cx="1666037" cy="376733"/>
          </a:xfrm>
          <a:prstGeom prst="rect">
            <a:avLst/>
          </a:prstGeom>
          <a:noFill/>
          <a:ln/>
        </p:spPr>
        <p:txBody>
          <a:bodyPr wrap="none" lIns="0" tIns="0" rIns="0" bIns="0" rtlCol="0" anchor="t"/>
          <a:lstStyle/>
          <a:p>
            <a:pPr algn="ctr" indent="0" marL="0">
              <a:lnSpc>
                <a:spcPts val="1470"/>
              </a:lnSpc>
              <a:buNone/>
            </a:pPr>
            <a:r>
              <a:rPr lang="en-US" sz="1050" dirty="0">
                <a:solidFill>
                  <a:srgbClr val="4B5563"/>
                </a:solidFill>
                <a:latin typeface="Arial" pitchFamily="34" charset="0"/>
                <a:ea typeface="Arial" pitchFamily="34" charset="-122"/>
                <a:cs typeface="Arial" pitchFamily="34" charset="-120"/>
              </a:rPr>
              <a:t>Building heat pumps</a:t>
            </a:r>
            <a:endParaRPr lang="en-US" sz="1050" dirty="0"/>
          </a:p>
          <a:p>
            <a:pPr algn="ctr" indent="0" marL="0">
              <a:lnSpc>
                <a:spcPts val="1470"/>
              </a:lnSpc>
              <a:buNone/>
            </a:pPr>
            <a:r>
              <a:rPr lang="en-US" sz="1050" dirty="0">
                <a:solidFill>
                  <a:srgbClr val="4B5563"/>
                </a:solidFill>
                <a:latin typeface="Arial" pitchFamily="34" charset="0"/>
                <a:ea typeface="Arial" pitchFamily="34" charset="-122"/>
                <a:cs typeface="Arial" pitchFamily="34" charset="-120"/>
              </a:rPr>
              <a:t>lift temperature as needed</a:t>
            </a:r>
            <a:endParaRPr lang="en-US" sz="1050" dirty="0"/>
          </a:p>
        </p:txBody>
      </p:sp>
      <p:sp>
        <p:nvSpPr>
          <p:cNvPr id="23" name="Text 20"/>
          <p:cNvSpPr/>
          <p:nvPr/>
        </p:nvSpPr>
        <p:spPr>
          <a:xfrm>
            <a:off x="8991295" y="3100730"/>
            <a:ext cx="861365" cy="170993"/>
          </a:xfrm>
          <a:prstGeom prst="rect">
            <a:avLst/>
          </a:prstGeom>
          <a:noFill/>
          <a:ln/>
        </p:spPr>
        <p:txBody>
          <a:bodyPr wrap="none" lIns="0" tIns="0" rIns="0" bIns="0" rtlCol="0" anchor="t"/>
          <a:lstStyle/>
          <a:p>
            <a:pPr algn="l" indent="0" marL="0">
              <a:buNone/>
            </a:pPr>
            <a:r>
              <a:rPr lang="en-US" sz="970" dirty="0">
                <a:solidFill>
                  <a:srgbClr val="818791"/>
                </a:solidFill>
                <a:latin typeface="Arial" pitchFamily="34" charset="0"/>
                <a:ea typeface="Arial" pitchFamily="34" charset="-122"/>
                <a:cs typeface="Arial" pitchFamily="34" charset="-120"/>
              </a:rPr>
              <a:t>demand drops</a:t>
            </a:r>
            <a:endParaRPr lang="en-US" sz="970" dirty="0"/>
          </a:p>
        </p:txBody>
      </p:sp>
      <p:sp>
        <p:nvSpPr>
          <p:cNvPr id="24" name="Text 21"/>
          <p:cNvSpPr/>
          <p:nvPr/>
        </p:nvSpPr>
        <p:spPr>
          <a:xfrm>
            <a:off x="5867705" y="5138928"/>
            <a:ext cx="771754" cy="170993"/>
          </a:xfrm>
          <a:prstGeom prst="rect">
            <a:avLst/>
          </a:prstGeom>
          <a:noFill/>
          <a:ln/>
        </p:spPr>
        <p:txBody>
          <a:bodyPr wrap="none" lIns="0" tIns="0" rIns="0" bIns="0" rtlCol="0" anchor="t"/>
          <a:lstStyle/>
          <a:p>
            <a:pPr algn="l" indent="0" marL="0">
              <a:buNone/>
            </a:pPr>
            <a:r>
              <a:rPr lang="en-US" sz="970" dirty="0">
                <a:solidFill>
                  <a:srgbClr val="818791"/>
                </a:solidFill>
                <a:latin typeface="Arial" pitchFamily="34" charset="0"/>
                <a:ea typeface="Arial" pitchFamily="34" charset="-122"/>
                <a:cs typeface="Arial" pitchFamily="34" charset="-120"/>
              </a:rPr>
              <a:t>season turns</a:t>
            </a:r>
            <a:endParaRPr lang="en-US" sz="970" dirty="0"/>
          </a:p>
        </p:txBody>
      </p:sp>
      <p:sp>
        <p:nvSpPr>
          <p:cNvPr id="25" name="Text 22"/>
          <p:cNvSpPr/>
          <p:nvPr/>
        </p:nvSpPr>
        <p:spPr>
          <a:xfrm>
            <a:off x="1828800" y="2967228"/>
            <a:ext cx="906170" cy="170993"/>
          </a:xfrm>
          <a:prstGeom prst="rect">
            <a:avLst/>
          </a:prstGeom>
          <a:noFill/>
          <a:ln/>
        </p:spPr>
        <p:txBody>
          <a:bodyPr wrap="none" lIns="0" tIns="0" rIns="0" bIns="0" rtlCol="0" anchor="t"/>
          <a:lstStyle/>
          <a:p>
            <a:pPr algn="l" indent="0" marL="0">
              <a:buNone/>
            </a:pPr>
            <a:r>
              <a:rPr lang="en-US" sz="970" dirty="0">
                <a:solidFill>
                  <a:srgbClr val="818791"/>
                </a:solidFill>
                <a:latin typeface="Arial" pitchFamily="34" charset="0"/>
                <a:ea typeface="Arial" pitchFamily="34" charset="-122"/>
                <a:cs typeface="Arial" pitchFamily="34" charset="-120"/>
              </a:rPr>
              <a:t>heating returns</a:t>
            </a:r>
            <a:endParaRPr lang="en-US" sz="970" dirty="0"/>
          </a:p>
        </p:txBody>
      </p:sp>
      <p:sp>
        <p:nvSpPr>
          <p:cNvPr id="26" name="Text 23"/>
          <p:cNvSpPr/>
          <p:nvPr/>
        </p:nvSpPr>
        <p:spPr>
          <a:xfrm>
            <a:off x="4267505" y="4557370"/>
            <a:ext cx="3410712" cy="170993"/>
          </a:xfrm>
          <a:prstGeom prst="rect">
            <a:avLst/>
          </a:prstGeom>
          <a:noFill/>
          <a:ln/>
        </p:spPr>
        <p:txBody>
          <a:bodyPr wrap="none" lIns="0" tIns="0" rIns="0" bIns="0" rtlCol="0" anchor="t"/>
          <a:lstStyle/>
          <a:p>
            <a:pPr algn="l" indent="0" marL="0">
              <a:buNone/>
            </a:pPr>
            <a:r>
              <a:rPr lang="en-US" sz="970" b="1" spc="58" kern="0" dirty="0">
                <a:solidFill>
                  <a:srgbClr val="805709"/>
                </a:solidFill>
                <a:latin typeface="Arial" pitchFamily="34" charset="0"/>
                <a:ea typeface="Arial" pitchFamily="34" charset="-122"/>
                <a:cs typeface="Arial" pitchFamily="34" charset="-120"/>
              </a:rPr>
              <a:t>controls avoid 17:00 to 20:00 peak where flexible</a:t>
            </a:r>
            <a:endParaRPr lang="en-US" sz="970" dirty="0"/>
          </a:p>
        </p:txBody>
      </p:sp>
      <p:sp>
        <p:nvSpPr>
          <p:cNvPr id="27" name="Text 24"/>
          <p:cNvSpPr/>
          <p:nvPr/>
        </p:nvSpPr>
        <p:spPr>
          <a:xfrm>
            <a:off x="685800" y="6314846"/>
            <a:ext cx="403250"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07 / 12</a:t>
            </a:r>
            <a:endParaRPr lang="en-US" sz="82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2111350"/>
            <a:ext cx="1924812" cy="1544422"/>
          </a:xfrm>
          <a:prstGeom prst="roundRect">
            <a:avLst>
              <a:gd name="adj" fmla="val 864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2762402" y="2111350"/>
            <a:ext cx="1924812" cy="1544422"/>
          </a:xfrm>
          <a:prstGeom prst="roundRect">
            <a:avLst>
              <a:gd name="adj" fmla="val 864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4839919" y="2111350"/>
            <a:ext cx="1924812" cy="1544422"/>
          </a:xfrm>
          <a:prstGeom prst="roundRect">
            <a:avLst>
              <a:gd name="adj" fmla="val 864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7" name="Shape 4"/>
          <p:cNvSpPr/>
          <p:nvPr/>
        </p:nvSpPr>
        <p:spPr>
          <a:xfrm>
            <a:off x="685800" y="3866083"/>
            <a:ext cx="6078017" cy="1209751"/>
          </a:xfrm>
          <a:prstGeom prst="roundRect">
            <a:avLst>
              <a:gd name="adj" fmla="val 11036"/>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8" name="Shape 5"/>
          <p:cNvSpPr/>
          <p:nvPr/>
        </p:nvSpPr>
        <p:spPr>
          <a:xfrm>
            <a:off x="685800" y="3999586"/>
            <a:ext cx="38130" cy="942929"/>
          </a:xfrm>
          <a:prstGeom prst="rect">
            <a:avLst/>
          </a:prstGeom>
          <a:solidFill>
            <a:srgbClr val="2563A8"/>
          </a:solidFill>
          <a:ln/>
        </p:spPr>
      </p:sp>
      <p:sp>
        <p:nvSpPr>
          <p:cNvPr id="9" name="Shape 6"/>
          <p:cNvSpPr/>
          <p:nvPr/>
        </p:nvSpPr>
        <p:spPr>
          <a:xfrm>
            <a:off x="952805" y="4066337"/>
            <a:ext cx="1748333" cy="219456"/>
          </a:xfrm>
          <a:prstGeom prst="roundRect">
            <a:avLst>
              <a:gd name="adj" fmla="val 50000"/>
            </a:avLst>
          </a:prstGeom>
          <a:solidFill>
            <a:srgbClr val="2563A8">
              <a:alpha val="12000"/>
            </a:srgbClr>
          </a:solidFill>
          <a:ln/>
        </p:spPr>
      </p:sp>
      <p:sp>
        <p:nvSpPr>
          <p:cNvPr id="10" name="Shape 7"/>
          <p:cNvSpPr/>
          <p:nvPr/>
        </p:nvSpPr>
        <p:spPr>
          <a:xfrm>
            <a:off x="7164324" y="2111350"/>
            <a:ext cx="4341571" cy="2987345"/>
          </a:xfrm>
          <a:prstGeom prst="roundRect">
            <a:avLst>
              <a:gd name="adj" fmla="val 4469"/>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graphicFrame>
        <p:nvGraphicFramePr>
          <p:cNvPr id="11" name="Chart 0" descr=""/>
          <p:cNvGraphicFramePr/>
          <p:nvPr/>
        </p:nvGraphicFramePr>
        <p:xfrm>
          <a:off x="7345375" y="2511857"/>
          <a:ext cx="3979469" cy="2463394"/>
        </p:xfrm>
        <a:graphic xmlns:a="http://schemas.openxmlformats.org/drawingml/2006/main">
          <a:graphicData uri="http://schemas.openxmlformats.org/drawingml/2006/chart">
            <c:chart xmlns:c="http://schemas.openxmlformats.org/drawingml/2006/chart" r:id="rId1"/>
          </a:graphicData>
        </a:graphic>
      </p:graphicFrame>
      <p:sp>
        <p:nvSpPr>
          <p:cNvPr id="12" name="Text 8"/>
          <p:cNvSpPr/>
          <p:nvPr/>
        </p:nvSpPr>
        <p:spPr>
          <a:xfrm>
            <a:off x="875995" y="571500"/>
            <a:ext cx="1424635"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08</a:t>
            </a:r>
            <a:pPr algn="l" indent="0" marL="0">
              <a:buNone/>
            </a:pPr>
            <a:r>
              <a:rPr lang="en-US" sz="900" b="1" spc="72" kern="0" dirty="0">
                <a:solidFill>
                  <a:srgbClr val="2563A8"/>
                </a:solidFill>
                <a:latin typeface="Arial" pitchFamily="34" charset="0"/>
                <a:ea typeface="Arial" pitchFamily="34" charset="-122"/>
                <a:cs typeface="Arial" pitchFamily="34" charset="-120"/>
              </a:rPr>
              <a:t> ENERGY BALANCE</a:t>
            </a:r>
            <a:endParaRPr lang="en-US" sz="900" dirty="0"/>
          </a:p>
        </p:txBody>
      </p:sp>
      <p:sp>
        <p:nvSpPr>
          <p:cNvPr id="13" name="Text 9"/>
          <p:cNvSpPr/>
          <p:nvPr/>
        </p:nvSpPr>
        <p:spPr>
          <a:xfrm>
            <a:off x="685800" y="1492301"/>
            <a:ext cx="8889797"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Most delivered heat is moved, not bought as electricity</a:t>
            </a:r>
            <a:endParaRPr lang="en-US" sz="2850" dirty="0"/>
          </a:p>
        </p:txBody>
      </p:sp>
      <p:sp>
        <p:nvSpPr>
          <p:cNvPr id="14" name="Text 10"/>
          <p:cNvSpPr/>
          <p:nvPr/>
        </p:nvSpPr>
        <p:spPr>
          <a:xfrm>
            <a:off x="993953" y="2321662"/>
            <a:ext cx="1307592" cy="607162"/>
          </a:xfrm>
          <a:prstGeom prst="rect">
            <a:avLst/>
          </a:prstGeom>
          <a:noFill/>
          <a:ln/>
        </p:spPr>
        <p:txBody>
          <a:bodyPr wrap="none" lIns="0" tIns="0" rIns="0" bIns="0" rtlCol="0" anchor="t"/>
          <a:lstStyle/>
          <a:p>
            <a:pPr algn="ctr" indent="0" marL="0">
              <a:buNone/>
            </a:pPr>
            <a:r>
              <a:rPr lang="en-US" sz="3750" b="1" spc="-112" kern="0" dirty="0">
                <a:solidFill>
                  <a:srgbClr val="111827"/>
                </a:solidFill>
                <a:latin typeface="Arial" pitchFamily="34" charset="0"/>
                <a:ea typeface="Arial" pitchFamily="34" charset="-122"/>
                <a:cs typeface="Arial" pitchFamily="34" charset="-120"/>
              </a:rPr>
              <a:t>2,880</a:t>
            </a:r>
            <a:endParaRPr lang="en-US" sz="3750" dirty="0"/>
          </a:p>
        </p:txBody>
      </p:sp>
      <p:sp>
        <p:nvSpPr>
          <p:cNvPr id="15" name="Text 11"/>
          <p:cNvSpPr/>
          <p:nvPr/>
        </p:nvSpPr>
        <p:spPr>
          <a:xfrm>
            <a:off x="899770" y="2921508"/>
            <a:ext cx="1496873" cy="484632"/>
          </a:xfrm>
          <a:prstGeom prst="rect">
            <a:avLst/>
          </a:prstGeom>
          <a:noFill/>
          <a:ln/>
        </p:spPr>
        <p:txBody>
          <a:bodyPr wrap="none" lIns="0" tIns="0" rIns="0" bIns="0" rtlCol="0" anchor="t"/>
          <a:lstStyle/>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MWh annual useful</a:t>
            </a:r>
            <a:endParaRPr lang="en-US" sz="1350" dirty="0"/>
          </a:p>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heat demand</a:t>
            </a:r>
            <a:endParaRPr lang="en-US" sz="1350" dirty="0"/>
          </a:p>
        </p:txBody>
      </p:sp>
      <p:sp>
        <p:nvSpPr>
          <p:cNvPr id="16" name="Text 12"/>
          <p:cNvSpPr/>
          <p:nvPr/>
        </p:nvSpPr>
        <p:spPr>
          <a:xfrm>
            <a:off x="3273552" y="2321662"/>
            <a:ext cx="902513" cy="607162"/>
          </a:xfrm>
          <a:prstGeom prst="rect">
            <a:avLst/>
          </a:prstGeom>
          <a:noFill/>
          <a:ln/>
        </p:spPr>
        <p:txBody>
          <a:bodyPr wrap="none" lIns="0" tIns="0" rIns="0" bIns="0" rtlCol="0" anchor="t"/>
          <a:lstStyle/>
          <a:p>
            <a:pPr algn="ctr" indent="0" marL="0">
              <a:buNone/>
            </a:pPr>
            <a:r>
              <a:rPr lang="en-US" sz="3750" b="1" spc="-112" kern="0" dirty="0">
                <a:solidFill>
                  <a:srgbClr val="111827"/>
                </a:solidFill>
                <a:latin typeface="Arial" pitchFamily="34" charset="0"/>
                <a:ea typeface="Arial" pitchFamily="34" charset="-122"/>
                <a:cs typeface="Arial" pitchFamily="34" charset="-120"/>
              </a:rPr>
              <a:t>820</a:t>
            </a:r>
            <a:endParaRPr lang="en-US" sz="3750" dirty="0"/>
          </a:p>
        </p:txBody>
      </p:sp>
      <p:sp>
        <p:nvSpPr>
          <p:cNvPr id="17" name="Text 13"/>
          <p:cNvSpPr/>
          <p:nvPr/>
        </p:nvSpPr>
        <p:spPr>
          <a:xfrm>
            <a:off x="3060497" y="2921508"/>
            <a:ext cx="1328623" cy="484632"/>
          </a:xfrm>
          <a:prstGeom prst="rect">
            <a:avLst/>
          </a:prstGeom>
          <a:noFill/>
          <a:ln/>
        </p:spPr>
        <p:txBody>
          <a:bodyPr wrap="none" lIns="0" tIns="0" rIns="0" bIns="0" rtlCol="0" anchor="t"/>
          <a:lstStyle/>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MWh heat-pump</a:t>
            </a:r>
            <a:endParaRPr lang="en-US" sz="1350" dirty="0"/>
          </a:p>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electricity</a:t>
            </a:r>
            <a:endParaRPr lang="en-US" sz="1350" dirty="0"/>
          </a:p>
        </p:txBody>
      </p:sp>
      <p:sp>
        <p:nvSpPr>
          <p:cNvPr id="18" name="Text 14"/>
          <p:cNvSpPr/>
          <p:nvPr/>
        </p:nvSpPr>
        <p:spPr>
          <a:xfrm>
            <a:off x="5521147" y="2321662"/>
            <a:ext cx="561442" cy="607162"/>
          </a:xfrm>
          <a:prstGeom prst="rect">
            <a:avLst/>
          </a:prstGeom>
          <a:noFill/>
          <a:ln/>
        </p:spPr>
        <p:txBody>
          <a:bodyPr wrap="none" lIns="0" tIns="0" rIns="0" bIns="0" rtlCol="0" anchor="t"/>
          <a:lstStyle/>
          <a:p>
            <a:pPr algn="ctr" indent="0" marL="0">
              <a:buNone/>
            </a:pPr>
            <a:r>
              <a:rPr lang="en-US" sz="3750" b="1" spc="-112" kern="0" dirty="0">
                <a:solidFill>
                  <a:srgbClr val="111827"/>
                </a:solidFill>
                <a:latin typeface="Arial" pitchFamily="34" charset="0"/>
                <a:ea typeface="Arial" pitchFamily="34" charset="-122"/>
                <a:cs typeface="Arial" pitchFamily="34" charset="-120"/>
              </a:rPr>
              <a:t>74</a:t>
            </a:r>
            <a:endParaRPr lang="en-US" sz="3750" dirty="0"/>
          </a:p>
        </p:txBody>
      </p:sp>
      <p:sp>
        <p:nvSpPr>
          <p:cNvPr id="19" name="Text 15"/>
          <p:cNvSpPr/>
          <p:nvPr/>
        </p:nvSpPr>
        <p:spPr>
          <a:xfrm>
            <a:off x="5059375" y="2921508"/>
            <a:ext cx="1484986" cy="484632"/>
          </a:xfrm>
          <a:prstGeom prst="rect">
            <a:avLst/>
          </a:prstGeom>
          <a:noFill/>
          <a:ln/>
        </p:spPr>
        <p:txBody>
          <a:bodyPr wrap="none" lIns="0" tIns="0" rIns="0" bIns="0" rtlCol="0" anchor="t"/>
          <a:lstStyle/>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MWh pumping and</a:t>
            </a:r>
            <a:endParaRPr lang="en-US" sz="1350" dirty="0"/>
          </a:p>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controls</a:t>
            </a:r>
            <a:endParaRPr lang="en-US" sz="1350" dirty="0"/>
          </a:p>
        </p:txBody>
      </p:sp>
      <p:sp>
        <p:nvSpPr>
          <p:cNvPr id="20" name="Text 16"/>
          <p:cNvSpPr/>
          <p:nvPr/>
        </p:nvSpPr>
        <p:spPr>
          <a:xfrm>
            <a:off x="1085393" y="4103827"/>
            <a:ext cx="1518818"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PERFORMANCE MODEL</a:t>
            </a:r>
            <a:endParaRPr lang="en-US" sz="900" dirty="0"/>
          </a:p>
        </p:txBody>
      </p:sp>
      <p:sp>
        <p:nvSpPr>
          <p:cNvPr id="21" name="Text 17"/>
          <p:cNvSpPr/>
          <p:nvPr/>
        </p:nvSpPr>
        <p:spPr>
          <a:xfrm>
            <a:off x="952805" y="4390034"/>
            <a:ext cx="5698541"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Seasonal performance factor: 3.5 units of heat delivered per unit of heat-</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pump electricity.</a:t>
            </a:r>
            <a:endParaRPr lang="en-US" sz="1350" dirty="0"/>
          </a:p>
        </p:txBody>
      </p:sp>
      <p:sp>
        <p:nvSpPr>
          <p:cNvPr id="22" name="Text 18"/>
          <p:cNvSpPr/>
          <p:nvPr/>
        </p:nvSpPr>
        <p:spPr>
          <a:xfrm>
            <a:off x="7345375" y="2273198"/>
            <a:ext cx="2307946" cy="161849"/>
          </a:xfrm>
          <a:prstGeom prst="rect">
            <a:avLst/>
          </a:prstGeom>
          <a:noFill/>
          <a:ln/>
        </p:spPr>
        <p:txBody>
          <a:bodyPr wrap="none" lIns="0" tIns="0" rIns="0" bIns="0" rtlCol="0" anchor="t"/>
          <a:lstStyle/>
          <a:p>
            <a:pPr algn="l" indent="0" marL="0">
              <a:buNone/>
            </a:pPr>
            <a:r>
              <a:rPr lang="en-US" sz="900" spc="108" kern="0" dirty="0">
                <a:solidFill>
                  <a:srgbClr val="5F6572"/>
                </a:solidFill>
                <a:latin typeface="Arial" pitchFamily="34" charset="0"/>
                <a:ea typeface="Arial" pitchFamily="34" charset="-122"/>
                <a:cs typeface="Arial" pitchFamily="34" charset="-120"/>
              </a:rPr>
              <a:t>ANNUAL MODELED ENERGY, MWH</a:t>
            </a:r>
            <a:endParaRPr lang="en-US" sz="900" dirty="0"/>
          </a:p>
        </p:txBody>
      </p:sp>
      <p:sp>
        <p:nvSpPr>
          <p:cNvPr id="23" name="Text 19"/>
          <p:cNvSpPr/>
          <p:nvPr/>
        </p:nvSpPr>
        <p:spPr>
          <a:xfrm>
            <a:off x="685800" y="5270602"/>
            <a:ext cx="4813402" cy="152705"/>
          </a:xfrm>
          <a:prstGeom prst="rect">
            <a:avLst/>
          </a:prstGeom>
          <a:noFill/>
          <a:ln/>
        </p:spPr>
        <p:txBody>
          <a:bodyPr wrap="none" lIns="0" tIns="0" rIns="0" bIns="0" rtlCol="0" anchor="t"/>
          <a:lstStyle/>
          <a:p>
            <a:pPr algn="l" indent="0" marL="0">
              <a:buNone/>
            </a:pPr>
            <a:r>
              <a:rPr lang="en-US" sz="900" spc="27" kern="0" dirty="0">
                <a:solidFill>
                  <a:srgbClr val="818791"/>
                </a:solidFill>
                <a:latin typeface="Consolas" pitchFamily="34" charset="0"/>
                <a:ea typeface="Consolas" pitchFamily="34" charset="-122"/>
                <a:cs typeface="Consolas" pitchFamily="34" charset="-120"/>
              </a:rPr>
              <a:t>Source: user brief. Values are modeled for the fictional project.</a:t>
            </a:r>
            <a:endParaRPr lang="en-US" sz="900" dirty="0"/>
          </a:p>
        </p:txBody>
      </p:sp>
      <p:sp>
        <p:nvSpPr>
          <p:cNvPr id="24" name="Text 20"/>
          <p:cNvSpPr/>
          <p:nvPr/>
        </p:nvSpPr>
        <p:spPr>
          <a:xfrm>
            <a:off x="685800" y="6314846"/>
            <a:ext cx="412394"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08 / 12</a:t>
            </a:r>
            <a:endParaRPr lang="en-US" sz="82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1434694"/>
            <a:ext cx="5317236" cy="3268980"/>
          </a:xfrm>
          <a:prstGeom prst="roundRect">
            <a:avLst>
              <a:gd name="adj" fmla="val 4084"/>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6188659" y="1434694"/>
            <a:ext cx="5317236" cy="3268980"/>
          </a:xfrm>
          <a:prstGeom prst="roundRect">
            <a:avLst>
              <a:gd name="adj" fmla="val 4084"/>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6" name="Shape 3"/>
          <p:cNvSpPr/>
          <p:nvPr/>
        </p:nvSpPr>
        <p:spPr>
          <a:xfrm>
            <a:off x="685800" y="4889297"/>
            <a:ext cx="10820095" cy="929945"/>
          </a:xfrm>
          <a:prstGeom prst="roundRect">
            <a:avLst>
              <a:gd name="adj" fmla="val 14356"/>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7" name="Shape 4"/>
          <p:cNvSpPr/>
          <p:nvPr/>
        </p:nvSpPr>
        <p:spPr>
          <a:xfrm>
            <a:off x="685800" y="5022799"/>
            <a:ext cx="38130" cy="663580"/>
          </a:xfrm>
          <a:prstGeom prst="rect">
            <a:avLst/>
          </a:prstGeom>
          <a:solidFill>
            <a:srgbClr val="2563A8"/>
          </a:solidFill>
          <a:ln/>
        </p:spPr>
      </p:sp>
      <p:sp>
        <p:nvSpPr>
          <p:cNvPr id="8" name="Shape 5"/>
          <p:cNvSpPr/>
          <p:nvPr/>
        </p:nvSpPr>
        <p:spPr>
          <a:xfrm>
            <a:off x="946404" y="5084978"/>
            <a:ext cx="1637690" cy="213970"/>
          </a:xfrm>
          <a:prstGeom prst="roundRect">
            <a:avLst>
              <a:gd name="adj" fmla="val 50000"/>
            </a:avLst>
          </a:prstGeom>
          <a:solidFill>
            <a:srgbClr val="2563A8">
              <a:alpha val="12000"/>
            </a:srgbClr>
          </a:solidFill>
          <a:ln/>
        </p:spPr>
      </p:sp>
      <p:graphicFrame>
        <p:nvGraphicFramePr>
          <p:cNvPr id="9" name="Chart 0" descr=""/>
          <p:cNvGraphicFramePr/>
          <p:nvPr/>
        </p:nvGraphicFramePr>
        <p:xfrm>
          <a:off x="862279" y="1825142"/>
          <a:ext cx="4963363" cy="2757830"/>
        </p:xfrm>
        <a:graphic xmlns:a="http://schemas.openxmlformats.org/drawingml/2006/main">
          <a:graphicData uri="http://schemas.openxmlformats.org/drawingml/2006/chart">
            <c:chart xmlns:c="http://schemas.openxmlformats.org/drawingml/2006/chart" r:id="rId1"/>
          </a:graphicData>
        </a:graphic>
      </p:graphicFrame>
      <p:graphicFrame>
        <p:nvGraphicFramePr>
          <p:cNvPr id="10" name="Chart 1" descr=""/>
          <p:cNvGraphicFramePr/>
          <p:nvPr/>
        </p:nvGraphicFramePr>
        <p:xfrm>
          <a:off x="6365138" y="1825142"/>
          <a:ext cx="4963363" cy="2757830"/>
        </p:xfrm>
        <a:graphic xmlns:a="http://schemas.openxmlformats.org/drawingml/2006/main">
          <a:graphicData uri="http://schemas.openxmlformats.org/drawingml/2006/chart">
            <c:chart xmlns:c="http://schemas.openxmlformats.org/drawingml/2006/chart" r:id="rId2"/>
          </a:graphicData>
        </a:graphic>
      </p:graphicFrame>
      <p:sp>
        <p:nvSpPr>
          <p:cNvPr id="11" name="Text 6"/>
          <p:cNvSpPr/>
          <p:nvPr/>
        </p:nvSpPr>
        <p:spPr>
          <a:xfrm>
            <a:off x="875995" y="571500"/>
            <a:ext cx="1077163"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09</a:t>
            </a:r>
            <a:pPr algn="l" indent="0" marL="0">
              <a:buNone/>
            </a:pPr>
            <a:r>
              <a:rPr lang="en-US" sz="900" b="1" spc="72" kern="0" dirty="0">
                <a:solidFill>
                  <a:srgbClr val="2563A8"/>
                </a:solidFill>
                <a:latin typeface="Arial" pitchFamily="34" charset="0"/>
                <a:ea typeface="Arial" pitchFamily="34" charset="-122"/>
                <a:cs typeface="Arial" pitchFamily="34" charset="-120"/>
              </a:rPr>
              <a:t> TRADE-OFFS</a:t>
            </a:r>
            <a:endParaRPr lang="en-US" sz="900" dirty="0"/>
          </a:p>
        </p:txBody>
      </p:sp>
      <p:sp>
        <p:nvSpPr>
          <p:cNvPr id="12" name="Text 7"/>
          <p:cNvSpPr/>
          <p:nvPr/>
        </p:nvSpPr>
        <p:spPr>
          <a:xfrm>
            <a:off x="685800" y="848563"/>
            <a:ext cx="8540496" cy="451714"/>
          </a:xfrm>
          <a:prstGeom prst="rect">
            <a:avLst/>
          </a:prstGeom>
          <a:noFill/>
          <a:ln/>
        </p:spPr>
        <p:txBody>
          <a:bodyPr wrap="none" lIns="0" tIns="0" rIns="0" bIns="0" rtlCol="0" anchor="t"/>
          <a:lstStyle/>
          <a:p>
            <a:pPr algn="l" indent="0" marL="0">
              <a:buNone/>
            </a:pPr>
            <a:r>
              <a:rPr lang="en-US" sz="2780" b="1" spc="-56" kern="0" dirty="0">
                <a:solidFill>
                  <a:srgbClr val="111827"/>
                </a:solidFill>
                <a:latin typeface="Arial" pitchFamily="34" charset="0"/>
                <a:ea typeface="Arial" pitchFamily="34" charset="-122"/>
                <a:cs typeface="Arial" pitchFamily="34" charset="-120"/>
              </a:rPr>
              <a:t>The model lowers emissions and the year-one charge</a:t>
            </a:r>
            <a:endParaRPr lang="en-US" sz="2780" dirty="0"/>
          </a:p>
        </p:txBody>
      </p:sp>
      <p:sp>
        <p:nvSpPr>
          <p:cNvPr id="13" name="Text 8"/>
          <p:cNvSpPr/>
          <p:nvPr/>
        </p:nvSpPr>
        <p:spPr>
          <a:xfrm>
            <a:off x="862279" y="1592885"/>
            <a:ext cx="1731874" cy="158191"/>
          </a:xfrm>
          <a:prstGeom prst="rect">
            <a:avLst/>
          </a:prstGeom>
          <a:noFill/>
          <a:ln/>
        </p:spPr>
        <p:txBody>
          <a:bodyPr wrap="none" lIns="0" tIns="0" rIns="0" bIns="0" rtlCol="0" anchor="t"/>
          <a:lstStyle/>
          <a:p>
            <a:pPr algn="l" indent="0" marL="0">
              <a:buNone/>
            </a:pPr>
            <a:r>
              <a:rPr lang="en-US" sz="880" spc="105" kern="0" dirty="0">
                <a:solidFill>
                  <a:srgbClr val="5F6572"/>
                </a:solidFill>
                <a:latin typeface="Arial" pitchFamily="34" charset="0"/>
                <a:ea typeface="Arial" pitchFamily="34" charset="-122"/>
                <a:cs typeface="Arial" pitchFamily="34" charset="-120"/>
              </a:rPr>
              <a:t>OPERATIONAL EMISSIONS</a:t>
            </a:r>
            <a:endParaRPr lang="en-US" sz="880" dirty="0"/>
          </a:p>
        </p:txBody>
      </p:sp>
      <p:sp>
        <p:nvSpPr>
          <p:cNvPr id="14" name="Text 9"/>
          <p:cNvSpPr/>
          <p:nvPr/>
        </p:nvSpPr>
        <p:spPr>
          <a:xfrm>
            <a:off x="6365138" y="1592885"/>
            <a:ext cx="2020824" cy="158191"/>
          </a:xfrm>
          <a:prstGeom prst="rect">
            <a:avLst/>
          </a:prstGeom>
          <a:noFill/>
          <a:ln/>
        </p:spPr>
        <p:txBody>
          <a:bodyPr wrap="none" lIns="0" tIns="0" rIns="0" bIns="0" rtlCol="0" anchor="t"/>
          <a:lstStyle/>
          <a:p>
            <a:pPr algn="l" indent="0" marL="0">
              <a:buNone/>
            </a:pPr>
            <a:r>
              <a:rPr lang="en-US" sz="880" spc="105" kern="0" dirty="0">
                <a:solidFill>
                  <a:srgbClr val="5F6572"/>
                </a:solidFill>
                <a:latin typeface="Arial" pitchFamily="34" charset="0"/>
                <a:ea typeface="Arial" pitchFamily="34" charset="-122"/>
                <a:cs typeface="Arial" pitchFamily="34" charset="-120"/>
              </a:rPr>
              <a:t>REPRESENTATIVE 78 M² HOME</a:t>
            </a:r>
            <a:endParaRPr lang="en-US" sz="880" dirty="0"/>
          </a:p>
        </p:txBody>
      </p:sp>
      <p:sp>
        <p:nvSpPr>
          <p:cNvPr id="15" name="Text 10"/>
          <p:cNvSpPr/>
          <p:nvPr/>
        </p:nvSpPr>
        <p:spPr>
          <a:xfrm>
            <a:off x="1076249" y="5122469"/>
            <a:ext cx="1411834" cy="158191"/>
          </a:xfrm>
          <a:prstGeom prst="rect">
            <a:avLst/>
          </a:prstGeom>
          <a:noFill/>
          <a:ln/>
        </p:spPr>
        <p:txBody>
          <a:bodyPr wrap="none" lIns="0" tIns="0" rIns="0" bIns="0" rtlCol="0" anchor="t"/>
          <a:lstStyle/>
          <a:p>
            <a:pPr algn="l" indent="0" marL="0">
              <a:buNone/>
            </a:pPr>
            <a:r>
              <a:rPr lang="en-US" sz="880" b="1" spc="70" kern="0" dirty="0">
                <a:solidFill>
                  <a:srgbClr val="21548E"/>
                </a:solidFill>
                <a:latin typeface="Arial" pitchFamily="34" charset="0"/>
                <a:ea typeface="Arial" pitchFamily="34" charset="-122"/>
                <a:cs typeface="Arial" pitchFamily="34" charset="-120"/>
              </a:rPr>
              <a:t>TRADE-OFF TO KNOW</a:t>
            </a:r>
            <a:endParaRPr lang="en-US" sz="880" dirty="0"/>
          </a:p>
        </p:txBody>
      </p:sp>
      <p:sp>
        <p:nvSpPr>
          <p:cNvPr id="16" name="Text 11"/>
          <p:cNvSpPr/>
          <p:nvPr/>
        </p:nvSpPr>
        <p:spPr>
          <a:xfrm>
            <a:off x="946404" y="5401361"/>
            <a:ext cx="8782812" cy="213970"/>
          </a:xfrm>
          <a:prstGeom prst="rect">
            <a:avLst/>
          </a:prstGeom>
          <a:noFill/>
          <a:ln/>
        </p:spPr>
        <p:txBody>
          <a:bodyPr wrap="none" lIns="0" tIns="0" rIns="0" bIns="0" rtlCol="0" anchor="t"/>
          <a:lstStyle/>
          <a:p>
            <a:pPr algn="l" indent="0" marL="0">
              <a:buNone/>
            </a:pPr>
            <a:r>
              <a:rPr lang="en-US" sz="1320" dirty="0">
                <a:solidFill>
                  <a:srgbClr val="4B5563"/>
                </a:solidFill>
                <a:latin typeface="Arial" pitchFamily="34" charset="0"/>
                <a:ea typeface="Arial" pitchFamily="34" charset="-122"/>
                <a:cs typeface="Arial" pitchFamily="34" charset="-120"/>
              </a:rPr>
              <a:t>The service charge is indexed annually, capped at consumer inflation plus 1 percentage point for the first five years.</a:t>
            </a:r>
            <a:endParaRPr lang="en-US" sz="1320" dirty="0"/>
          </a:p>
        </p:txBody>
      </p:sp>
      <p:sp>
        <p:nvSpPr>
          <p:cNvPr id="17" name="Text 12"/>
          <p:cNvSpPr/>
          <p:nvPr/>
        </p:nvSpPr>
        <p:spPr>
          <a:xfrm>
            <a:off x="685800" y="5987491"/>
            <a:ext cx="6075274" cy="149047"/>
          </a:xfrm>
          <a:prstGeom prst="rect">
            <a:avLst/>
          </a:prstGeom>
          <a:noFill/>
          <a:ln/>
        </p:spPr>
        <p:txBody>
          <a:bodyPr wrap="none" lIns="0" tIns="0" rIns="0" bIns="0" rtlCol="0" anchor="t"/>
          <a:lstStyle/>
          <a:p>
            <a:pPr algn="l" indent="0" marL="0">
              <a:buNone/>
            </a:pPr>
            <a:r>
              <a:rPr lang="en-US" sz="880" spc="26" kern="0" dirty="0">
                <a:solidFill>
                  <a:srgbClr val="818791"/>
                </a:solidFill>
                <a:latin typeface="Consolas" pitchFamily="34" charset="0"/>
                <a:ea typeface="Consolas" pitchFamily="34" charset="-122"/>
                <a:cs typeface="Consolas" pitchFamily="34" charset="-120"/>
              </a:rPr>
              <a:t>Source: user brief. Emissions use the fictional project’s stated electricity factor.</a:t>
            </a:r>
            <a:endParaRPr lang="en-US" sz="880" dirty="0"/>
          </a:p>
        </p:txBody>
      </p:sp>
      <p:sp>
        <p:nvSpPr>
          <p:cNvPr id="18" name="Text 13"/>
          <p:cNvSpPr/>
          <p:nvPr/>
        </p:nvSpPr>
        <p:spPr>
          <a:xfrm>
            <a:off x="685800" y="6314846"/>
            <a:ext cx="412394"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09 / 12</a:t>
            </a:r>
            <a:endParaRPr lang="en-US" sz="820" dirty="0"/>
          </a:p>
        </p:txBody>
      </p:sp>
    </p:spTree>
  </p:cSld>
  <p:clrMapOvr>
    <a:masterClrMapping/>
  </p:clrMapOvr>
</p:sld>
</file>

<file path=ppt/theme/theme1.xml><?xml version="1.0" encoding="utf-8"?>
<a:theme xmlns:a="http://schemas.openxmlformats.org/drawingml/2006/main" name="Office Theme">
  <a:themeElements>
    <a:clrScheme name="Office">
      <a:dk1>
        <a:srgbClr val="4B5563"/>
      </a:dk1>
      <a:lt1>
        <a:srgbClr val="FFFFFF"/>
      </a:lt1>
      <a:dk2>
        <a:srgbClr val="44546A"/>
      </a:dk2>
      <a:lt2>
        <a:srgbClr val="E7E6E6"/>
      </a:lt2>
      <a:accent1>
        <a:srgbClr val="2563A8"/>
      </a:accent1>
      <a:accent2>
        <a:srgbClr val="21548E"/>
      </a:accent2>
      <a:accent3>
        <a:srgbClr val="805709"/>
      </a:accent3>
      <a:accent4>
        <a:srgbClr val="1F8B4C"/>
      </a:accent4>
      <a:accent5>
        <a:srgbClr val="C0392B"/>
      </a:accent5>
      <a:accent6>
        <a:srgbClr val="5AA0D6"/>
      </a:accent6>
      <a:hlink>
        <a:srgbClr val="2563A8"/>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shared heat will work at Harbor Loop — unPaper</dc:title>
  <dc:subject>How shared heat will work at Harbor Loop — unPaper</dc:subject>
  <dc:creator>unPaper</dc:creator>
  <cp:lastModifiedBy>unPaper</cp:lastModifiedBy>
  <cp:revision>1</cp:revision>
  <dcterms:created xsi:type="dcterms:W3CDTF">2026-09-03T16:58:23Z</dcterms:created>
  <dcterms:modified xsi:type="dcterms:W3CDTF">2026-09-03T16:58:23Z</dcterms:modified>
</cp:coreProperties>
</file>