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Free-text mentions</c:v>
                </c:pt>
              </c:strCache>
            </c:strRef>
          </c:tx>
          <c:spPr>
            <a:solidFill>
              <a:srgbClr val="B3221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5151A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City-centre arrival</c:v>
                  </c:pt>
                  <c:pt idx="1">
                    <c:v>Platform or carriage information</c:v>
                  </c:pt>
                  <c:pt idx="2">
                    <c:v>Temperature variation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96</c:v>
                </c:pt>
                <c:pt idx="1">
                  <c:v>74</c:v>
                </c:pt>
                <c:pt idx="2">
                  <c:v>51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5151A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5151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5151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report examines the six-week Aurora Night Line trial between Bellweather and Northport. Its central finding is that passengers judged reliability at arrival, while operations largely won or lost it before departure.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themes suggest targeted remedies rather than a broad redesign. The water issue was concentrated around one valve type, while platform information and temperature variation were the main repeated experience frictions.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lessons join backstage operations to the passenger experience. Visibility, fixed positions and removal of known component risks are practical controls, not abstract aspirations.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recommendation is to proceed with a 16-week second season under six explicit conditions. The first four weeks should be reviewed before sales are allowed to rise above the 92% cap.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trial question was not simply whether the train could run. It was where reliability was created, where it became fragile and which changes should carry into a second season.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trial ran from 4 February to 17 March 2028 between Bellweather and Northport. It offered 7,980 seats and carried 6,214 passenger journeys, with 34 of 41 operated trains arriving within 15 minutes.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vignette makes the operating problem tangible. Five distinct servicing demands had to be completed across 14 carriages in less than three quarters of an hour.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table shows demand rising while punctuality also improved. Week six combined the highest occupancy with a perfect record within 15 minutes after the checklist and fixed cart positions were both in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process was not five independent tasks. It was one coordinated turn, with shared space, carts and a fixed boarding deadline.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change did more than lower the average by six minutes. It removed all observed overruns in the final 14 turns, creating nine minutes of average headroom inside the 42-minute window.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Departure delay explained 68% of arrival delay minutes, while en-route recovery absorbed 31% of initial delay on average. The exceptions were a 38-minute departure delay from missing bedding packs and a separate 44-minute signal stop en route.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composite quotation captures both sides of the offer. City-centre arrival created the value, while uncertainty on the platform introduced anxiety before the journey had begun.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1515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A1A1A3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A1A1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A1A1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37376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1515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A1A1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A1A1A3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D5D5D6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37376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deck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37376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73737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37376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24205" y="847649"/>
            <a:ext cx="10743926" cy="951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1"/>
          <p:cNvSpPr/>
          <p:nvPr/>
        </p:nvSpPr>
        <p:spPr>
          <a:xfrm>
            <a:off x="724205" y="533095"/>
            <a:ext cx="2060143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29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8278063" y="552298"/>
            <a:ext cx="3269894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62" kern="0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TRIAL · 4 FEBRUARY–17 MARCH 2028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2822753" y="1967789"/>
            <a:ext cx="6546190" cy="2249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180"/>
              </a:lnSpc>
              <a:buNone/>
            </a:pPr>
            <a:r>
              <a:rPr lang="en-US" sz="7800" b="1" spc="-117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</a:t>
            </a:r>
            <a:endParaRPr lang="en-US" sz="7800" dirty="0"/>
          </a:p>
          <a:p>
            <a:pPr algn="ctr" indent="0" marL="0">
              <a:lnSpc>
                <a:spcPts val="7180"/>
              </a:lnSpc>
              <a:buNone/>
            </a:pPr>
            <a:r>
              <a:rPr lang="en-US" sz="7800" b="1" spc="-117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 </a:t>
            </a:r>
            <a:pPr algn="ctr" indent="0" marL="0">
              <a:lnSpc>
                <a:spcPts val="7180"/>
              </a:lnSpc>
              <a:buNone/>
            </a:pPr>
            <a:r>
              <a:rPr lang="en-US" sz="7800" i="1" spc="-117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report</a:t>
            </a:r>
            <a:endParaRPr lang="en-US" sz="7800" dirty="0"/>
          </a:p>
        </p:txBody>
      </p:sp>
      <p:sp>
        <p:nvSpPr>
          <p:cNvPr id="7" name="Text 4"/>
          <p:cNvSpPr/>
          <p:nvPr/>
        </p:nvSpPr>
        <p:spPr>
          <a:xfrm>
            <a:off x="2025396" y="4276649"/>
            <a:ext cx="8139989" cy="695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30"/>
              </a:lnSpc>
              <a:buNone/>
            </a:pPr>
            <a:r>
              <a:rPr lang="en-US" sz="1950" dirty="0">
                <a:solidFill>
                  <a:srgbClr val="FFFFFF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six weeks between Bellweather and Northport revealed about reliable</a:t>
            </a:r>
            <a:endParaRPr lang="en-US" sz="1950" dirty="0"/>
          </a:p>
          <a:p>
            <a:pPr algn="ctr" indent="0" marL="0">
              <a:lnSpc>
                <a:spcPts val="2830"/>
              </a:lnSpc>
              <a:buNone/>
            </a:pPr>
            <a:r>
              <a:rPr lang="en-US" sz="1950" dirty="0">
                <a:solidFill>
                  <a:srgbClr val="FFFFFF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overnight rail service.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724205" y="6209690"/>
            <a:ext cx="526237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75" kern="0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REGIONAL MOBILITY BOARD AND OPERATING PARTNERS</a:t>
            </a:r>
            <a:endParaRPr lang="en-US" sz="9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24205" y="733349"/>
            <a:ext cx="10743926" cy="951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24205" y="1050646"/>
            <a:ext cx="1074392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724205" y="1421892"/>
            <a:ext cx="1074392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6" name="h2pc-4"/>
          <p:cNvSpPr/>
          <p:nvPr/>
        </p:nvSpPr>
        <p:spPr>
          <a:xfrm>
            <a:off x="7157923" y="3978554"/>
            <a:ext cx="4309567" cy="780898"/>
          </a:xfrm>
          <a:custGeom>
            <a:avLst/>
            <a:gdLst/>
            <a:ahLst/>
            <a:rect l="0" t="0" r="45250" b="8200"/>
            <a:pathLst>
              <a:path w="45250" h="8200">
                <a:moveTo>
                  <a:pt x="0" y="0"/>
                </a:moveTo>
                <a:lnTo>
                  <a:pt x="44450" y="0"/>
                </a:lnTo>
                <a:arcTo wR="800" hR="800" stAng="16200000" swAng="5400000"/>
                <a:lnTo>
                  <a:pt x="45250" y="7400"/>
                </a:lnTo>
                <a:arcTo wR="800" hR="800" stAng="0" swAng="5400000"/>
                <a:lnTo>
                  <a:pt x="0" y="8200"/>
                </a:lnTo>
                <a:lnTo>
                  <a:pt x="0" y="82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7" name="Shape 4"/>
          <p:cNvSpPr/>
          <p:nvPr/>
        </p:nvSpPr>
        <p:spPr>
          <a:xfrm>
            <a:off x="7157923" y="3978554"/>
            <a:ext cx="47640" cy="78098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8" name="h2pc-5"/>
          <p:cNvSpPr/>
          <p:nvPr/>
        </p:nvSpPr>
        <p:spPr>
          <a:xfrm>
            <a:off x="7157923" y="5083150"/>
            <a:ext cx="4309567" cy="780898"/>
          </a:xfrm>
          <a:custGeom>
            <a:avLst/>
            <a:gdLst/>
            <a:ahLst/>
            <a:rect l="0" t="0" r="45250" b="8200"/>
            <a:pathLst>
              <a:path w="45250" h="8200">
                <a:moveTo>
                  <a:pt x="0" y="0"/>
                </a:moveTo>
                <a:lnTo>
                  <a:pt x="44450" y="0"/>
                </a:lnTo>
                <a:arcTo wR="800" hR="800" stAng="16200000" swAng="5400000"/>
                <a:lnTo>
                  <a:pt x="45250" y="7400"/>
                </a:lnTo>
                <a:arcTo wR="800" hR="800" stAng="0" swAng="5400000"/>
                <a:lnTo>
                  <a:pt x="0" y="8200"/>
                </a:lnTo>
                <a:lnTo>
                  <a:pt x="0" y="82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9" name="Shape 6"/>
          <p:cNvSpPr/>
          <p:nvPr/>
        </p:nvSpPr>
        <p:spPr>
          <a:xfrm>
            <a:off x="7157923" y="5083150"/>
            <a:ext cx="47640" cy="780989"/>
          </a:xfrm>
          <a:prstGeom prst="rect">
            <a:avLst/>
          </a:prstGeom>
          <a:solidFill>
            <a:srgbClr val="B3221B"/>
          </a:solidFill>
          <a:ln/>
        </p:spPr>
      </p:sp>
      <p:graphicFrame>
        <p:nvGraphicFramePr>
          <p:cNvPr id="10" name="Chart 0" descr=""/>
          <p:cNvGraphicFramePr/>
          <p:nvPr/>
        </p:nvGraphicFramePr>
        <p:xfrm>
          <a:off x="724205" y="2189074"/>
          <a:ext cx="6034126" cy="297088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7"/>
          <p:cNvSpPr/>
          <p:nvPr/>
        </p:nvSpPr>
        <p:spPr>
          <a:xfrm>
            <a:off x="724205" y="476402"/>
            <a:ext cx="178216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65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 THEMES </a:t>
            </a:r>
            <a:pPr algn="l" indent="0" marL="0">
              <a:buNone/>
            </a:pPr>
            <a:r>
              <a:rPr lang="en-US" sz="820" b="1" spc="165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820" dirty="0"/>
          </a:p>
        </p:txBody>
      </p:sp>
      <p:sp>
        <p:nvSpPr>
          <p:cNvPr id="12" name="Text 8"/>
          <p:cNvSpPr/>
          <p:nvPr/>
        </p:nvSpPr>
        <p:spPr>
          <a:xfrm>
            <a:off x="9716414" y="476402"/>
            <a:ext cx="179496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65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· AURORA NIGHT LINE</a:t>
            </a:r>
            <a:endParaRPr lang="en-US" sz="820" dirty="0"/>
          </a:p>
        </p:txBody>
      </p:sp>
      <p:sp>
        <p:nvSpPr>
          <p:cNvPr id="13" name="Text 9"/>
          <p:cNvSpPr/>
          <p:nvPr/>
        </p:nvSpPr>
        <p:spPr>
          <a:xfrm>
            <a:off x="724205" y="1184148"/>
            <a:ext cx="159288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-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PASSENGERS WROTE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724205" y="1574597"/>
            <a:ext cx="7099402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spc="-51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strongest praise and frictions were specific</a:t>
            </a:r>
            <a:endParaRPr lang="en-US" sz="2850" dirty="0"/>
          </a:p>
        </p:txBody>
      </p:sp>
      <p:sp>
        <p:nvSpPr>
          <p:cNvPr id="15" name="Text 11"/>
          <p:cNvSpPr/>
          <p:nvPr/>
        </p:nvSpPr>
        <p:spPr>
          <a:xfrm>
            <a:off x="7157923" y="1997964"/>
            <a:ext cx="1230782" cy="1430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850" b="1" spc="-177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8850" dirty="0"/>
          </a:p>
        </p:txBody>
      </p:sp>
      <p:sp>
        <p:nvSpPr>
          <p:cNvPr id="16" name="Text 12"/>
          <p:cNvSpPr/>
          <p:nvPr/>
        </p:nvSpPr>
        <p:spPr>
          <a:xfrm>
            <a:off x="7157923" y="3352190"/>
            <a:ext cx="3671316" cy="2880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Passengers reported a water outage.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7453274" y="4016959"/>
            <a:ext cx="126278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Concentrated fault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7453274" y="4207154"/>
            <a:ext cx="3741725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Fourteen of the reports came from two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departures linked to one faulty carriage valve.</a:t>
            </a:r>
            <a:endParaRPr lang="en-US" sz="1420" dirty="0"/>
          </a:p>
        </p:txBody>
      </p:sp>
      <p:sp>
        <p:nvSpPr>
          <p:cNvPr id="19" name="Text 15"/>
          <p:cNvSpPr/>
          <p:nvPr/>
        </p:nvSpPr>
        <p:spPr>
          <a:xfrm>
            <a:off x="7453274" y="5121554"/>
            <a:ext cx="99578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not known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7453274" y="5311750"/>
            <a:ext cx="3897173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six-week trial does not establish how these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patterns would behave across a longer season.</a:t>
            </a:r>
            <a:endParaRPr lang="en-US" sz="1420" dirty="0"/>
          </a:p>
        </p:txBody>
      </p:sp>
      <p:sp>
        <p:nvSpPr>
          <p:cNvPr id="21" name="Text 17"/>
          <p:cNvSpPr/>
          <p:nvPr/>
        </p:nvSpPr>
        <p:spPr>
          <a:xfrm>
            <a:off x="724205" y="6035954"/>
            <a:ext cx="533186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Free-text mention counts are not mutually exclusive.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701698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2093062"/>
            <a:ext cx="2907792" cy="2246681"/>
          </a:xfrm>
          <a:prstGeom prst="roundRect">
            <a:avLst>
              <a:gd name="adj" fmla="val 4233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803697" y="2093062"/>
            <a:ext cx="2907792" cy="2246681"/>
          </a:xfrm>
          <a:prstGeom prst="roundRect">
            <a:avLst>
              <a:gd name="adj" fmla="val 4233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803697" y="2188159"/>
            <a:ext cx="9510" cy="2056303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8711489" y="2093062"/>
            <a:ext cx="2908706" cy="2246681"/>
          </a:xfrm>
          <a:prstGeom prst="roundRect">
            <a:avLst>
              <a:gd name="adj" fmla="val 4233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711489" y="2188159"/>
            <a:ext cx="9510" cy="2056303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0" name="h2pc-6"/>
          <p:cNvSpPr/>
          <p:nvPr/>
        </p:nvSpPr>
        <p:spPr>
          <a:xfrm>
            <a:off x="2895905" y="4663440"/>
            <a:ext cx="8724290" cy="780898"/>
          </a:xfrm>
          <a:custGeom>
            <a:avLst/>
            <a:gdLst/>
            <a:ahLst/>
            <a:rect l="0" t="0" r="91600" b="8200"/>
            <a:pathLst>
              <a:path w="91600" h="8200">
                <a:moveTo>
                  <a:pt x="0" y="0"/>
                </a:moveTo>
                <a:lnTo>
                  <a:pt x="90800" y="0"/>
                </a:lnTo>
                <a:arcTo wR="800" hR="800" stAng="16200000" swAng="5400000"/>
                <a:lnTo>
                  <a:pt x="91600" y="7400"/>
                </a:lnTo>
                <a:arcTo wR="800" hR="800" stAng="0" swAng="5400000"/>
                <a:lnTo>
                  <a:pt x="0" y="8200"/>
                </a:lnTo>
                <a:lnTo>
                  <a:pt x="0" y="82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11" name="Shape 8"/>
          <p:cNvSpPr/>
          <p:nvPr/>
        </p:nvSpPr>
        <p:spPr>
          <a:xfrm>
            <a:off x="2895905" y="4663440"/>
            <a:ext cx="47640" cy="78098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12" name="Text 9"/>
          <p:cNvSpPr/>
          <p:nvPr/>
        </p:nvSpPr>
        <p:spPr>
          <a:xfrm>
            <a:off x="571500" y="513893"/>
            <a:ext cx="1068934" cy="363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</a:t>
            </a:r>
            <a:endParaRPr lang="en-US" sz="900" dirty="0"/>
          </a:p>
          <a:p>
            <a:pPr algn="l" indent="0" marL="0">
              <a:lnSpc>
                <a:spcPts val="1530"/>
              </a:lnSpc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LESSONS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71500" y="902513"/>
            <a:ext cx="2112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71500" y="5381244"/>
            <a:ext cx="1011326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CARRIES</a:t>
            </a:r>
            <a:endParaRPr lang="en-US" sz="820" dirty="0"/>
          </a:p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FORWARD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571500" y="5572354"/>
            <a:ext cx="517550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4500" dirty="0"/>
          </a:p>
        </p:txBody>
      </p:sp>
      <p:sp>
        <p:nvSpPr>
          <p:cNvPr id="16" name="Text 13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7" name="Text 14"/>
          <p:cNvSpPr/>
          <p:nvPr/>
        </p:nvSpPr>
        <p:spPr>
          <a:xfrm>
            <a:off x="2895905" y="1118311"/>
            <a:ext cx="7421270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lessons are operational and fixable</a:t>
            </a:r>
            <a:endParaRPr lang="en-US" sz="3450" dirty="0"/>
          </a:p>
        </p:txBody>
      </p:sp>
      <p:sp>
        <p:nvSpPr>
          <p:cNvPr id="18" name="Text 15"/>
          <p:cNvSpPr/>
          <p:nvPr/>
        </p:nvSpPr>
        <p:spPr>
          <a:xfrm>
            <a:off x="3190342" y="2425903"/>
            <a:ext cx="146852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Make work visible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3190342" y="2645359"/>
            <a:ext cx="2371954" cy="889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verbal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memory with a shared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</a:t>
            </a:r>
            <a:endParaRPr lang="en-US" sz="1870" dirty="0"/>
          </a:p>
        </p:txBody>
      </p:sp>
      <p:sp>
        <p:nvSpPr>
          <p:cNvPr id="20" name="Text 17"/>
          <p:cNvSpPr/>
          <p:nvPr/>
        </p:nvSpPr>
        <p:spPr>
          <a:xfrm>
            <a:off x="3190342" y="3609137"/>
            <a:ext cx="2286000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seven-step checklist turned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parallel work into a sequence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everyone could see.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099048" y="2425903"/>
            <a:ext cx="149961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Fix the geography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6099048" y="2645359"/>
            <a:ext cx="1772107" cy="889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carts and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carriages known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positions</a:t>
            </a:r>
            <a:endParaRPr lang="en-US" sz="1870" dirty="0"/>
          </a:p>
        </p:txBody>
      </p:sp>
      <p:sp>
        <p:nvSpPr>
          <p:cNvPr id="23" name="Text 20"/>
          <p:cNvSpPr/>
          <p:nvPr/>
        </p:nvSpPr>
        <p:spPr>
          <a:xfrm>
            <a:off x="6099048" y="3609137"/>
            <a:ext cx="2022653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Fixed cart positions reduced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search, interference and late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discovery inside the turn.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9006840" y="2425903"/>
            <a:ext cx="2159813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Remove known single faults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9006840" y="2645359"/>
            <a:ext cx="1746504" cy="889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valves and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as launch</a:t>
            </a:r>
            <a:endParaRPr lang="en-US" sz="187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70" b="1" spc="-2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1870" dirty="0"/>
          </a:p>
        </p:txBody>
      </p:sp>
      <p:sp>
        <p:nvSpPr>
          <p:cNvPr id="26" name="Text 23"/>
          <p:cNvSpPr/>
          <p:nvPr/>
        </p:nvSpPr>
        <p:spPr>
          <a:xfrm>
            <a:off x="9006840" y="3609137"/>
            <a:ext cx="2307031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valve type concentrated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failures; one power-supply</a:t>
            </a:r>
            <a:endParaRPr lang="en-US" sz="1200" dirty="0"/>
          </a:p>
          <a:p>
            <a:pPr algn="l" indent="0" marL="0">
              <a:lnSpc>
                <a:spcPts val="1990"/>
              </a:lnSpc>
              <a:buNone/>
            </a:pPr>
            <a:r>
              <a:rPr lang="en-US" sz="12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fault cancelled a departure.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3190342" y="4700930"/>
            <a:ext cx="1808683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Passenger-facing corollary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3190342" y="4892040"/>
            <a:ext cx="8181137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carriage zones 30 minutes before boarding. Operational certainty should be visible from the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platform.</a:t>
            </a:r>
            <a:endParaRPr lang="en-US" sz="1420" dirty="0"/>
          </a:p>
        </p:txBody>
      </p:sp>
      <p:sp>
        <p:nvSpPr>
          <p:cNvPr id="29" name="Text 26"/>
          <p:cNvSpPr/>
          <p:nvPr/>
        </p:nvSpPr>
        <p:spPr>
          <a:xfrm>
            <a:off x="2895905" y="5615330"/>
            <a:ext cx="607161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Interpretation is derived directly from observed trial events.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5551322" y="1597457"/>
            <a:ext cx="1088685" cy="951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Shape 1"/>
          <p:cNvSpPr/>
          <p:nvPr/>
        </p:nvSpPr>
        <p:spPr>
          <a:xfrm>
            <a:off x="5551322" y="1968703"/>
            <a:ext cx="1088685" cy="2852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5537606" y="1730959"/>
            <a:ext cx="111739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00" spc="-9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2048256" y="2149754"/>
            <a:ext cx="8094269" cy="1173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980"/>
              </a:lnSpc>
              <a:buNone/>
            </a:pPr>
            <a:r>
              <a:rPr lang="en-US" sz="3900" spc="-78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16-week second season, with</a:t>
            </a:r>
            <a:endParaRPr lang="en-US" sz="3900" dirty="0"/>
          </a:p>
          <a:p>
            <a:pPr algn="ctr" indent="0" marL="0">
              <a:lnSpc>
                <a:spcPts val="3980"/>
              </a:lnSpc>
              <a:buNone/>
            </a:pPr>
            <a:r>
              <a:rPr lang="en-US" sz="3900" spc="-78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 conditions fixed before launch.</a:t>
            </a:r>
            <a:endParaRPr lang="en-US" sz="3900" dirty="0"/>
          </a:p>
        </p:txBody>
      </p:sp>
      <p:sp>
        <p:nvSpPr>
          <p:cNvPr id="7" name="Text 4"/>
          <p:cNvSpPr/>
          <p:nvPr/>
        </p:nvSpPr>
        <p:spPr>
          <a:xfrm>
            <a:off x="1524305" y="3559759"/>
            <a:ext cx="2860243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Retain the seven-step servicing board.</a:t>
            </a:r>
            <a:endParaRPr lang="en-US" sz="1270" dirty="0"/>
          </a:p>
        </p:txBody>
      </p:sp>
      <p:sp>
        <p:nvSpPr>
          <p:cNvPr id="8" name="Text 5"/>
          <p:cNvSpPr/>
          <p:nvPr/>
        </p:nvSpPr>
        <p:spPr>
          <a:xfrm>
            <a:off x="6314846" y="3559759"/>
            <a:ext cx="295717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fixed cart positions at Bellweather.</a:t>
            </a:r>
            <a:endParaRPr lang="en-US" sz="1270" dirty="0"/>
          </a:p>
        </p:txBody>
      </p:sp>
      <p:sp>
        <p:nvSpPr>
          <p:cNvPr id="9" name="Text 6"/>
          <p:cNvSpPr/>
          <p:nvPr/>
        </p:nvSpPr>
        <p:spPr>
          <a:xfrm>
            <a:off x="1524305" y="3965753"/>
            <a:ext cx="3824021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carriage zones 30 minutes before boarding.</a:t>
            </a:r>
            <a:endParaRPr lang="en-US" sz="1270" dirty="0"/>
          </a:p>
        </p:txBody>
      </p:sp>
      <p:sp>
        <p:nvSpPr>
          <p:cNvPr id="10" name="Text 7"/>
          <p:cNvSpPr/>
          <p:nvPr/>
        </p:nvSpPr>
        <p:spPr>
          <a:xfrm>
            <a:off x="6314846" y="3965753"/>
            <a:ext cx="2859329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Replace all valves of the affected type.</a:t>
            </a:r>
            <a:endParaRPr lang="en-US" sz="1270" dirty="0"/>
          </a:p>
        </p:txBody>
      </p:sp>
      <p:sp>
        <p:nvSpPr>
          <p:cNvPr id="11" name="Text 8"/>
          <p:cNvSpPr/>
          <p:nvPr/>
        </p:nvSpPr>
        <p:spPr>
          <a:xfrm>
            <a:off x="1524305" y="4371746"/>
            <a:ext cx="1933042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standby power unit.</a:t>
            </a:r>
            <a:endParaRPr lang="en-US" sz="1270" dirty="0"/>
          </a:p>
        </p:txBody>
      </p:sp>
      <p:sp>
        <p:nvSpPr>
          <p:cNvPr id="12" name="Text 9"/>
          <p:cNvSpPr/>
          <p:nvPr/>
        </p:nvSpPr>
        <p:spPr>
          <a:xfrm>
            <a:off x="6314846" y="4371746"/>
            <a:ext cx="4341571" cy="459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timetable and cap sales at 92% until the first four</a:t>
            </a:r>
            <a:endParaRPr lang="en-US" sz="1270" dirty="0"/>
          </a:p>
          <a:p>
            <a:pPr algn="l" indent="0" marL="0">
              <a:lnSpc>
                <a:spcPts val="1850"/>
              </a:lnSpc>
              <a:buNone/>
            </a:pPr>
            <a:r>
              <a:rPr lang="en-US" sz="1270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are reviewed.</a:t>
            </a:r>
            <a:endParaRPr lang="en-US" sz="1270" dirty="0"/>
          </a:p>
        </p:txBody>
      </p:sp>
      <p:sp>
        <p:nvSpPr>
          <p:cNvPr id="13" name="Text 10"/>
          <p:cNvSpPr/>
          <p:nvPr/>
        </p:nvSpPr>
        <p:spPr>
          <a:xfrm>
            <a:off x="2408530" y="5146243"/>
            <a:ext cx="737463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70" b="1" spc="195" kern="0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SOUGHT FROM THE REGIONAL MOBILITY BOARD AND OPERATING PARTNERS</a:t>
            </a:r>
            <a:endParaRPr lang="en-US" sz="9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116482"/>
            <a:ext cx="872465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4209898"/>
            <a:ext cx="2907792" cy="1264615"/>
          </a:xfrm>
          <a:prstGeom prst="roundRect">
            <a:avLst>
              <a:gd name="adj" fmla="val 7520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803697" y="4209898"/>
            <a:ext cx="2907792" cy="1264615"/>
          </a:xfrm>
          <a:prstGeom prst="roundRect">
            <a:avLst>
              <a:gd name="adj" fmla="val 7520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803697" y="4304995"/>
            <a:ext cx="9510" cy="107432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8711489" y="4209898"/>
            <a:ext cx="2908706" cy="1264615"/>
          </a:xfrm>
          <a:prstGeom prst="roundRect">
            <a:avLst>
              <a:gd name="adj" fmla="val 7520"/>
            </a:avLst>
          </a:prstGeom>
          <a:solidFill>
            <a:srgbClr val="FFFFFF"/>
          </a:solidFill>
          <a:ln w="9525">
            <a:solidFill>
              <a:srgbClr val="14141A">
                <a:alpha val="7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F172A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711489" y="4304995"/>
            <a:ext cx="9510" cy="107432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571500" y="513893"/>
            <a:ext cx="129296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TRIAL QUESTION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571500" y="708660"/>
            <a:ext cx="21122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571500" y="5381244"/>
            <a:ext cx="1086307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SIX-WEEK FIELD</a:t>
            </a:r>
            <a:endParaRPr lang="en-US" sz="820" dirty="0"/>
          </a:p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</a:t>
            </a:r>
            <a:endParaRPr lang="en-US" sz="820" dirty="0"/>
          </a:p>
        </p:txBody>
      </p:sp>
      <p:sp>
        <p:nvSpPr>
          <p:cNvPr id="13" name="Text 10"/>
          <p:cNvSpPr/>
          <p:nvPr/>
        </p:nvSpPr>
        <p:spPr>
          <a:xfrm>
            <a:off x="571500" y="5572354"/>
            <a:ext cx="674827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4500" dirty="0"/>
          </a:p>
        </p:txBody>
      </p:sp>
      <p:sp>
        <p:nvSpPr>
          <p:cNvPr id="14" name="Text 11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2895905" y="1249985"/>
            <a:ext cx="88148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2895905" y="1659636"/>
            <a:ext cx="7116775" cy="1076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90"/>
              </a:lnSpc>
              <a:buNone/>
            </a:pPr>
            <a:r>
              <a:rPr lang="en-US" sz="3150" spc="-57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makes an overnight train feel </a:t>
            </a:r>
            <a:pPr algn="l" indent="0" marL="0">
              <a:lnSpc>
                <a:spcPts val="4090"/>
              </a:lnSpc>
              <a:buNone/>
            </a:pPr>
            <a:r>
              <a:rPr lang="en-US" sz="3150" i="1" spc="-57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reliable</a:t>
            </a:r>
            <a:pPr algn="l" indent="0" marL="0">
              <a:lnSpc>
                <a:spcPts val="4090"/>
              </a:lnSpc>
              <a:buNone/>
            </a:pPr>
            <a:r>
              <a:rPr lang="en-US" sz="3150" spc="-57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</a:t>
            </a:r>
            <a:endParaRPr lang="en-US" sz="3150" dirty="0"/>
          </a:p>
          <a:p>
            <a:pPr algn="l" indent="0" marL="0">
              <a:lnSpc>
                <a:spcPts val="4090"/>
              </a:lnSpc>
              <a:buNone/>
            </a:pPr>
            <a:r>
              <a:rPr lang="en-US" sz="3150" spc="-57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where does that reliability begin?</a:t>
            </a:r>
            <a:endParaRPr lang="en-US" sz="3150" dirty="0"/>
          </a:p>
        </p:txBody>
      </p:sp>
      <p:sp>
        <p:nvSpPr>
          <p:cNvPr id="17" name="Text 14"/>
          <p:cNvSpPr/>
          <p:nvPr/>
        </p:nvSpPr>
        <p:spPr>
          <a:xfrm>
            <a:off x="2895905" y="2880360"/>
            <a:ext cx="7786116" cy="963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10"/>
              </a:lnSpc>
              <a:buNone/>
            </a:pPr>
            <a:r>
              <a:rPr lang="en-US" sz="157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trial followed 42 scheduled departures on one route over six weeks. The evidence</a:t>
            </a:r>
            <a:endParaRPr lang="en-US" sz="157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57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connects demand, arrival performance, servicing work and passenger experience rather</a:t>
            </a:r>
            <a:endParaRPr lang="en-US" sz="157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57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treating them as separate stories.</a:t>
            </a:r>
            <a:endParaRPr lang="en-US" sz="1570" dirty="0"/>
          </a:p>
        </p:txBody>
      </p:sp>
      <p:sp>
        <p:nvSpPr>
          <p:cNvPr id="18" name="Text 15"/>
          <p:cNvSpPr/>
          <p:nvPr/>
        </p:nvSpPr>
        <p:spPr>
          <a:xfrm>
            <a:off x="3133649" y="4352544"/>
            <a:ext cx="767182" cy="781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800" b="1" spc="-48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</a:t>
            </a:r>
            <a:endParaRPr lang="en-US" sz="4800" dirty="0"/>
          </a:p>
        </p:txBody>
      </p:sp>
      <p:sp>
        <p:nvSpPr>
          <p:cNvPr id="19" name="Text 16"/>
          <p:cNvSpPr/>
          <p:nvPr/>
        </p:nvSpPr>
        <p:spPr>
          <a:xfrm>
            <a:off x="3133649" y="5084064"/>
            <a:ext cx="229514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spc="14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 DEPARTURES</a:t>
            </a:r>
            <a:endParaRPr lang="en-US" sz="1120" dirty="0"/>
          </a:p>
        </p:txBody>
      </p:sp>
      <p:sp>
        <p:nvSpPr>
          <p:cNvPr id="20" name="Text 17"/>
          <p:cNvSpPr/>
          <p:nvPr/>
        </p:nvSpPr>
        <p:spPr>
          <a:xfrm>
            <a:off x="6041441" y="4352544"/>
            <a:ext cx="689458" cy="781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800" b="1" spc="-48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</a:t>
            </a:r>
            <a:endParaRPr lang="en-US" sz="4800" dirty="0"/>
          </a:p>
        </p:txBody>
      </p:sp>
      <p:sp>
        <p:nvSpPr>
          <p:cNvPr id="21" name="Text 18"/>
          <p:cNvSpPr/>
          <p:nvPr/>
        </p:nvSpPr>
        <p:spPr>
          <a:xfrm>
            <a:off x="6041441" y="5084064"/>
            <a:ext cx="94000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spc="14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OPERATED</a:t>
            </a:r>
            <a:endParaRPr lang="en-US" sz="1120" dirty="0"/>
          </a:p>
        </p:txBody>
      </p:sp>
      <p:sp>
        <p:nvSpPr>
          <p:cNvPr id="22" name="Text 19"/>
          <p:cNvSpPr/>
          <p:nvPr/>
        </p:nvSpPr>
        <p:spPr>
          <a:xfrm>
            <a:off x="8950147" y="4352544"/>
            <a:ext cx="1577340" cy="781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800" b="1" spc="-48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6,214</a:t>
            </a:r>
            <a:endParaRPr lang="en-US" sz="4800" dirty="0"/>
          </a:p>
        </p:txBody>
      </p:sp>
      <p:sp>
        <p:nvSpPr>
          <p:cNvPr id="23" name="Text 20"/>
          <p:cNvSpPr/>
          <p:nvPr/>
        </p:nvSpPr>
        <p:spPr>
          <a:xfrm>
            <a:off x="8950147" y="5084064"/>
            <a:ext cx="2061972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spc="14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 JOURNEYS</a:t>
            </a:r>
            <a:endParaRPr lang="en-US" sz="1120" dirty="0"/>
          </a:p>
        </p:txBody>
      </p:sp>
      <p:sp>
        <p:nvSpPr>
          <p:cNvPr id="24" name="Text 21"/>
          <p:cNvSpPr/>
          <p:nvPr/>
        </p:nvSpPr>
        <p:spPr>
          <a:xfrm>
            <a:off x="2895905" y="5646420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856232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Shape 2"/>
          <p:cNvSpPr/>
          <p:nvPr/>
        </p:nvSpPr>
        <p:spPr>
          <a:xfrm>
            <a:off x="4880153" y="3146450"/>
            <a:ext cx="6740042" cy="28346"/>
          </a:xfrm>
          <a:prstGeom prst="roundRect">
            <a:avLst>
              <a:gd name="adj" fmla="val 51614"/>
            </a:avLst>
          </a:prstGeom>
          <a:solidFill>
            <a:srgbClr val="E1A7A4"/>
          </a:solidFill>
          <a:ln/>
        </p:spPr>
      </p:sp>
      <p:sp>
        <p:nvSpPr>
          <p:cNvPr id="6" name="Shape 3"/>
          <p:cNvSpPr/>
          <p:nvPr/>
        </p:nvSpPr>
        <p:spPr>
          <a:xfrm>
            <a:off x="4823460" y="3099816"/>
            <a:ext cx="122530" cy="122530"/>
          </a:xfrm>
          <a:prstGeom prst="ellipse">
            <a:avLst/>
          </a:prstGeom>
          <a:solidFill>
            <a:srgbClr val="B3221B"/>
          </a:solidFill>
          <a:ln/>
        </p:spPr>
      </p:sp>
      <p:sp>
        <p:nvSpPr>
          <p:cNvPr id="7" name="Shape 4"/>
          <p:cNvSpPr/>
          <p:nvPr/>
        </p:nvSpPr>
        <p:spPr>
          <a:xfrm>
            <a:off x="11563502" y="3099816"/>
            <a:ext cx="122530" cy="122530"/>
          </a:xfrm>
          <a:prstGeom prst="ellipse">
            <a:avLst/>
          </a:prstGeom>
          <a:solidFill>
            <a:srgbClr val="B3221B"/>
          </a:solidFill>
          <a:ln/>
        </p:spPr>
      </p:sp>
      <p:sp>
        <p:nvSpPr>
          <p:cNvPr id="8" name="Shape 5"/>
          <p:cNvSpPr/>
          <p:nvPr/>
        </p:nvSpPr>
        <p:spPr>
          <a:xfrm>
            <a:off x="2895905" y="4943246"/>
            <a:ext cx="2624511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9" name="Shape 6"/>
          <p:cNvSpPr/>
          <p:nvPr/>
        </p:nvSpPr>
        <p:spPr>
          <a:xfrm>
            <a:off x="5803697" y="4096512"/>
            <a:ext cx="9510" cy="115881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6096305" y="4943246"/>
            <a:ext cx="2331629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11" name="Shape 8"/>
          <p:cNvSpPr/>
          <p:nvPr/>
        </p:nvSpPr>
        <p:spPr>
          <a:xfrm>
            <a:off x="8711489" y="4096512"/>
            <a:ext cx="9510" cy="115881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9005011" y="4943246"/>
            <a:ext cx="2331537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13" name="Text 10"/>
          <p:cNvSpPr/>
          <p:nvPr/>
        </p:nvSpPr>
        <p:spPr>
          <a:xfrm>
            <a:off x="571500" y="513893"/>
            <a:ext cx="139354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 AND TRIAL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71500" y="708660"/>
            <a:ext cx="22585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571500" y="5381244"/>
            <a:ext cx="1189634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BELLWEATHER TO</a:t>
            </a:r>
            <a:endParaRPr lang="en-US" sz="820" dirty="0"/>
          </a:p>
          <a:p>
            <a:pPr algn="l" indent="0" marL="0">
              <a:lnSpc>
                <a:spcPts val="1030"/>
              </a:lnSpc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NORTHPORT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571500" y="5572354"/>
            <a:ext cx="695858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4500" dirty="0"/>
          </a:p>
        </p:txBody>
      </p:sp>
      <p:sp>
        <p:nvSpPr>
          <p:cNvPr id="17" name="Text 14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8" name="Text 15"/>
          <p:cNvSpPr/>
          <p:nvPr/>
        </p:nvSpPr>
        <p:spPr>
          <a:xfrm>
            <a:off x="2895905" y="1277417"/>
            <a:ext cx="7747711" cy="551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2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weeks turned one route into evidence</a:t>
            </a:r>
            <a:endParaRPr lang="en-US" sz="3420" dirty="0"/>
          </a:p>
        </p:txBody>
      </p:sp>
      <p:sp>
        <p:nvSpPr>
          <p:cNvPr id="19" name="Text 16"/>
          <p:cNvSpPr/>
          <p:nvPr/>
        </p:nvSpPr>
        <p:spPr>
          <a:xfrm>
            <a:off x="4880153" y="2319833"/>
            <a:ext cx="651967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February</a:t>
            </a:r>
            <a:endParaRPr lang="en-US" sz="970" dirty="0"/>
          </a:p>
        </p:txBody>
      </p:sp>
      <p:sp>
        <p:nvSpPr>
          <p:cNvPr id="20" name="Text 17"/>
          <p:cNvSpPr/>
          <p:nvPr/>
        </p:nvSpPr>
        <p:spPr>
          <a:xfrm>
            <a:off x="10767974" y="2319833"/>
            <a:ext cx="880567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March 2028</a:t>
            </a:r>
            <a:endParaRPr lang="en-US" sz="970" dirty="0"/>
          </a:p>
        </p:txBody>
      </p:sp>
      <p:sp>
        <p:nvSpPr>
          <p:cNvPr id="21" name="Text 18"/>
          <p:cNvSpPr/>
          <p:nvPr/>
        </p:nvSpPr>
        <p:spPr>
          <a:xfrm>
            <a:off x="2895905" y="2971800"/>
            <a:ext cx="897026" cy="2084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Trial period</a:t>
            </a:r>
            <a:endParaRPr lang="en-US" sz="1270" dirty="0"/>
          </a:p>
        </p:txBody>
      </p:sp>
      <p:sp>
        <p:nvSpPr>
          <p:cNvPr id="22" name="Text 19"/>
          <p:cNvSpPr/>
          <p:nvPr/>
        </p:nvSpPr>
        <p:spPr>
          <a:xfrm>
            <a:off x="2895905" y="3199486"/>
            <a:ext cx="1593799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SCHEDULED NIGHTS</a:t>
            </a:r>
            <a:endParaRPr lang="en-US" sz="970" dirty="0"/>
          </a:p>
        </p:txBody>
      </p:sp>
      <p:sp>
        <p:nvSpPr>
          <p:cNvPr id="23" name="Text 20"/>
          <p:cNvSpPr/>
          <p:nvPr/>
        </p:nvSpPr>
        <p:spPr>
          <a:xfrm>
            <a:off x="4814316" y="2651760"/>
            <a:ext cx="401422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</a:t>
            </a:r>
            <a:endParaRPr lang="en-US" sz="970" dirty="0"/>
          </a:p>
        </p:txBody>
      </p:sp>
      <p:sp>
        <p:nvSpPr>
          <p:cNvPr id="24" name="Text 21"/>
          <p:cNvSpPr/>
          <p:nvPr/>
        </p:nvSpPr>
        <p:spPr>
          <a:xfrm>
            <a:off x="4814316" y="2810866"/>
            <a:ext cx="786384" cy="189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Bellweather</a:t>
            </a:r>
            <a:endParaRPr lang="en-US" sz="1120" dirty="0"/>
          </a:p>
        </p:txBody>
      </p:sp>
      <p:sp>
        <p:nvSpPr>
          <p:cNvPr id="25" name="Text 22"/>
          <p:cNvSpPr/>
          <p:nvPr/>
        </p:nvSpPr>
        <p:spPr>
          <a:xfrm>
            <a:off x="10532974" y="2651760"/>
            <a:ext cx="730606" cy="17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Destination</a:t>
            </a:r>
            <a:endParaRPr lang="en-US" sz="970" dirty="0"/>
          </a:p>
        </p:txBody>
      </p:sp>
      <p:sp>
        <p:nvSpPr>
          <p:cNvPr id="26" name="Text 23"/>
          <p:cNvSpPr/>
          <p:nvPr/>
        </p:nvSpPr>
        <p:spPr>
          <a:xfrm>
            <a:off x="10532974" y="2810866"/>
            <a:ext cx="665683" cy="189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Northport</a:t>
            </a:r>
            <a:endParaRPr lang="en-US" sz="1120" dirty="0"/>
          </a:p>
        </p:txBody>
      </p:sp>
      <p:sp>
        <p:nvSpPr>
          <p:cNvPr id="27" name="Text 24"/>
          <p:cNvSpPr/>
          <p:nvPr/>
        </p:nvSpPr>
        <p:spPr>
          <a:xfrm>
            <a:off x="2895905" y="3992270"/>
            <a:ext cx="1826971" cy="959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950" spc="-179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7,980</a:t>
            </a:r>
            <a:endParaRPr lang="en-US" sz="5950" dirty="0"/>
          </a:p>
        </p:txBody>
      </p:sp>
      <p:sp>
        <p:nvSpPr>
          <p:cNvPr id="28" name="Text 25"/>
          <p:cNvSpPr/>
          <p:nvPr/>
        </p:nvSpPr>
        <p:spPr>
          <a:xfrm>
            <a:off x="2895905" y="5095037"/>
            <a:ext cx="1111910" cy="16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11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SEATS OFFERED</a:t>
            </a:r>
            <a:endParaRPr lang="en-US" sz="890" dirty="0"/>
          </a:p>
        </p:txBody>
      </p:sp>
      <p:sp>
        <p:nvSpPr>
          <p:cNvPr id="29" name="Text 26"/>
          <p:cNvSpPr/>
          <p:nvPr/>
        </p:nvSpPr>
        <p:spPr>
          <a:xfrm>
            <a:off x="6096305" y="3992270"/>
            <a:ext cx="1582826" cy="959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950" spc="-179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77.9</a:t>
            </a:r>
            <a:pPr algn="l" indent="0" marL="0">
              <a:buNone/>
            </a:pPr>
            <a:r>
              <a:rPr lang="en-US" sz="2500" baseline="30000" spc="-17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5950" dirty="0"/>
          </a:p>
        </p:txBody>
      </p:sp>
      <p:sp>
        <p:nvSpPr>
          <p:cNvPr id="30" name="Text 27"/>
          <p:cNvSpPr/>
          <p:nvPr/>
        </p:nvSpPr>
        <p:spPr>
          <a:xfrm>
            <a:off x="6096305" y="5095037"/>
            <a:ext cx="1548079" cy="16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11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OCCUPANCY</a:t>
            </a:r>
            <a:endParaRPr lang="en-US" sz="890" dirty="0"/>
          </a:p>
        </p:txBody>
      </p:sp>
      <p:sp>
        <p:nvSpPr>
          <p:cNvPr id="31" name="Text 28"/>
          <p:cNvSpPr/>
          <p:nvPr/>
        </p:nvSpPr>
        <p:spPr>
          <a:xfrm>
            <a:off x="9005011" y="3992270"/>
            <a:ext cx="887882" cy="9592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5950" spc="-179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</a:t>
            </a:r>
            <a:endParaRPr lang="en-US" sz="5950" dirty="0"/>
          </a:p>
        </p:txBody>
      </p:sp>
      <p:sp>
        <p:nvSpPr>
          <p:cNvPr id="32" name="Text 29"/>
          <p:cNvSpPr/>
          <p:nvPr/>
        </p:nvSpPr>
        <p:spPr>
          <a:xfrm>
            <a:off x="9005011" y="5095037"/>
            <a:ext cx="2110435" cy="16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11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ARRIVALS WITHIN 15 MINUTES</a:t>
            </a:r>
            <a:endParaRPr lang="en-US" sz="890" dirty="0"/>
          </a:p>
        </p:txBody>
      </p:sp>
      <p:sp>
        <p:nvSpPr>
          <p:cNvPr id="33" name="Text 30"/>
          <p:cNvSpPr/>
          <p:nvPr/>
        </p:nvSpPr>
        <p:spPr>
          <a:xfrm>
            <a:off x="2895905" y="5426050"/>
            <a:ext cx="1396289" cy="1517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9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89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642262"/>
            <a:ext cx="872465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2013509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6" name="Text 3"/>
          <p:cNvSpPr/>
          <p:nvPr/>
        </p:nvSpPr>
        <p:spPr>
          <a:xfrm>
            <a:off x="571500" y="513893"/>
            <a:ext cx="91165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NOTE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71500" y="708660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571500" y="5505602"/>
            <a:ext cx="137525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BELLWEATHER TURN</a:t>
            </a:r>
            <a:endParaRPr lang="en-US" sz="820" dirty="0"/>
          </a:p>
        </p:txBody>
      </p:sp>
      <p:sp>
        <p:nvSpPr>
          <p:cNvPr id="9" name="Text 6"/>
          <p:cNvSpPr/>
          <p:nvPr/>
        </p:nvSpPr>
        <p:spPr>
          <a:xfrm>
            <a:off x="571500" y="5572354"/>
            <a:ext cx="703174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4500" dirty="0"/>
          </a:p>
        </p:txBody>
      </p:sp>
      <p:sp>
        <p:nvSpPr>
          <p:cNvPr id="10" name="Text 7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1" name="Text 8"/>
          <p:cNvSpPr/>
          <p:nvPr/>
        </p:nvSpPr>
        <p:spPr>
          <a:xfrm>
            <a:off x="2895905" y="1775765"/>
            <a:ext cx="146304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-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42-MINUTE FIELD NOTE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2895905" y="2156155"/>
            <a:ext cx="4359859" cy="513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150" spc="-57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19:48, the clock started</a:t>
            </a:r>
            <a:endParaRPr lang="en-US" sz="3150" dirty="0"/>
          </a:p>
        </p:txBody>
      </p:sp>
      <p:sp>
        <p:nvSpPr>
          <p:cNvPr id="13" name="Text 10"/>
          <p:cNvSpPr/>
          <p:nvPr/>
        </p:nvSpPr>
        <p:spPr>
          <a:xfrm>
            <a:off x="2895905" y="2953512"/>
            <a:ext cx="230154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4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ARRIVAL FROM DAYTIME DUTY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895905" y="3234233"/>
            <a:ext cx="4239158" cy="1115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train came in at 19:48. By 20:30, passengers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begin boarding. Between those moments,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several teams had to work across 14 carriages without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blocking one another.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2895905" y="4458614"/>
            <a:ext cx="4206240" cy="815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inspected the train, loaded 436 bedding packs,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18 water tanks, replenished 22 catering modules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uploaded the passenger manifest.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7477049" y="2953512"/>
            <a:ext cx="169804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4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FRAGILE VERSION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77049" y="3234233"/>
            <a:ext cx="4095598" cy="815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first four weeks, the sequence lived mainly in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conversation. A late cart or missed handoff could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remain invisible until the window was nearly gone.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7477049" y="4181551"/>
            <a:ext cx="3830422" cy="5157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 looked quiet from the platform.</a:t>
            </a:r>
            <a:endParaRPr lang="en-US" sz="1350" dirty="0"/>
          </a:p>
          <a:p>
            <a:pPr algn="l" indent="0" marL="0">
              <a:lnSpc>
                <a:spcPts val="2190"/>
              </a:lnSpc>
              <a:buNone/>
            </a:pPr>
            <a:r>
              <a:rPr lang="en-US" sz="135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Operationally, it was the busiest part of the night.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724205" y="733349"/>
            <a:ext cx="10743926" cy="951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24205" y="1194206"/>
            <a:ext cx="1074392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724205" y="1566367"/>
            <a:ext cx="10743926" cy="28529"/>
          </a:xfrm>
          <a:prstGeom prst="rect">
            <a:avLst/>
          </a:prstGeom>
          <a:solidFill>
            <a:srgbClr val="B3221B"/>
          </a:solidFill>
          <a:ln/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24205" y="2608783"/>
          <a:ext cx="9143771" cy="914400"/>
        </p:xfrm>
        <a:graphic>
          <a:graphicData uri="http://schemas.openxmlformats.org/drawingml/2006/table">
            <a:tbl>
              <a:tblPr/>
              <a:tblGrid>
                <a:gridCol w="929945"/>
                <a:gridCol w="2330806"/>
                <a:gridCol w="1455725"/>
                <a:gridCol w="1694383"/>
                <a:gridCol w="4333342"/>
              </a:tblGrid>
              <a:tr h="408737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Week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Departures operated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Occupancy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Within 15 min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Main event</a:t>
                      </a:r>
                      <a:endParaRPr lang="en-US" sz="1200" dirty="0"/>
                    </a:p>
                  </a:txBody>
                  <a:tcPr marL="152400" marR="152400" marT="114300" marB="1143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B3221B"/>
                    </a:solidFill>
                  </a:tcPr>
                </a:tc>
              </a:tr>
              <a:tr h="445313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Bedding carts arrived late twice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74%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 platform zoning introduced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78%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Snow added 22 minutes on one run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81%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83%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One cancellation: power-supply fault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82%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86%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Servicing checklist trial began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414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9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1515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84%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100%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dirty="0">
                          <a:solidFill>
                            <a:srgbClr val="43434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Checklist and fixed cart positions</a:t>
                      </a:r>
                      <a:endParaRPr lang="en-US" sz="1200" dirty="0"/>
                    </a:p>
                  </a:txBody>
                  <a:tcPr marL="152400" marR="152400" marT="104140" marB="10414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1515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4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724205" y="476402"/>
            <a:ext cx="1594714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65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EVIDENCE </a:t>
            </a:r>
            <a:pPr algn="l" indent="0" marL="0">
              <a:buNone/>
            </a:pPr>
            <a:r>
              <a:rPr lang="en-US" sz="820" b="1" spc="165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20" dirty="0"/>
          </a:p>
        </p:txBody>
      </p:sp>
      <p:sp>
        <p:nvSpPr>
          <p:cNvPr id="8" name="Text 4"/>
          <p:cNvSpPr/>
          <p:nvPr/>
        </p:nvSpPr>
        <p:spPr>
          <a:xfrm>
            <a:off x="9680753" y="476402"/>
            <a:ext cx="183154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b="1" spc="165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· AURORA NIGHT LINE</a:t>
            </a:r>
            <a:endParaRPr lang="en-US" sz="820" dirty="0"/>
          </a:p>
        </p:txBody>
      </p:sp>
      <p:sp>
        <p:nvSpPr>
          <p:cNvPr id="9" name="Text 5"/>
          <p:cNvSpPr/>
          <p:nvPr/>
        </p:nvSpPr>
        <p:spPr>
          <a:xfrm>
            <a:off x="724205" y="1327709"/>
            <a:ext cx="13752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-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SIX-WEEK PATTERN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724205" y="1718158"/>
            <a:ext cx="7140550" cy="4626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850" spc="-51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 improved as servicing became visible</a:t>
            </a:r>
            <a:endParaRPr lang="en-US" sz="2850" dirty="0"/>
          </a:p>
        </p:txBody>
      </p:sp>
      <p:sp>
        <p:nvSpPr>
          <p:cNvPr id="11" name="Text 7"/>
          <p:cNvSpPr/>
          <p:nvPr/>
        </p:nvSpPr>
        <p:spPr>
          <a:xfrm>
            <a:off x="724205" y="2332634"/>
            <a:ext cx="290870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62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OPERATION AND MAIN EVENT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724205" y="5892394"/>
            <a:ext cx="473933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Weekly percentages are reported as supplied.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2061058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2414016"/>
            <a:ext cx="872465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6" name="Shape 3"/>
          <p:cNvSpPr/>
          <p:nvPr/>
        </p:nvSpPr>
        <p:spPr>
          <a:xfrm>
            <a:off x="4640580" y="2423160"/>
            <a:ext cx="9510" cy="182880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385255" y="2423160"/>
            <a:ext cx="9510" cy="182880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8129930" y="2423160"/>
            <a:ext cx="9510" cy="182880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9875520" y="2423160"/>
            <a:ext cx="9510" cy="1828800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10" name="h2pc-0"/>
          <p:cNvSpPr/>
          <p:nvPr/>
        </p:nvSpPr>
        <p:spPr>
          <a:xfrm>
            <a:off x="2895905" y="4575658"/>
            <a:ext cx="8724290" cy="509321"/>
          </a:xfrm>
          <a:custGeom>
            <a:avLst/>
            <a:gdLst/>
            <a:ahLst/>
            <a:rect l="0" t="0" r="91600" b="5350"/>
            <a:pathLst>
              <a:path w="91600" h="5350">
                <a:moveTo>
                  <a:pt x="0" y="0"/>
                </a:moveTo>
                <a:lnTo>
                  <a:pt x="90800" y="0"/>
                </a:lnTo>
                <a:arcTo wR="800" hR="800" stAng="16200000" swAng="5400000"/>
                <a:lnTo>
                  <a:pt x="91600" y="4550"/>
                </a:lnTo>
                <a:arcTo wR="800" hR="800" stAng="0" swAng="5400000"/>
                <a:lnTo>
                  <a:pt x="0" y="5350"/>
                </a:lnTo>
                <a:lnTo>
                  <a:pt x="0" y="535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11" name="Shape 8"/>
          <p:cNvSpPr/>
          <p:nvPr/>
        </p:nvSpPr>
        <p:spPr>
          <a:xfrm>
            <a:off x="2895905" y="4575658"/>
            <a:ext cx="47640" cy="509595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12" name="Text 9"/>
          <p:cNvSpPr/>
          <p:nvPr/>
        </p:nvSpPr>
        <p:spPr>
          <a:xfrm>
            <a:off x="571500" y="513893"/>
            <a:ext cx="15444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SERVICING WINDOW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71500" y="708660"/>
            <a:ext cx="22860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71500" y="5505602"/>
            <a:ext cx="1046074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19:48 TO 20:30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571500" y="5572354"/>
            <a:ext cx="71048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4500" dirty="0"/>
          </a:p>
        </p:txBody>
      </p:sp>
      <p:sp>
        <p:nvSpPr>
          <p:cNvPr id="16" name="Text 13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7" name="Text 14"/>
          <p:cNvSpPr/>
          <p:nvPr/>
        </p:nvSpPr>
        <p:spPr>
          <a:xfrm>
            <a:off x="2895905" y="1477670"/>
            <a:ext cx="8139074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workstreams had one shared deadline</a:t>
            </a:r>
            <a:endParaRPr lang="en-US" sz="3450" dirty="0"/>
          </a:p>
        </p:txBody>
      </p:sp>
      <p:sp>
        <p:nvSpPr>
          <p:cNvPr id="18" name="Text 15"/>
          <p:cNvSpPr/>
          <p:nvPr/>
        </p:nvSpPr>
        <p:spPr>
          <a:xfrm>
            <a:off x="2895905" y="2594153"/>
            <a:ext cx="449885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3300" dirty="0"/>
          </a:p>
        </p:txBody>
      </p:sp>
      <p:sp>
        <p:nvSpPr>
          <p:cNvPr id="19" name="Text 16"/>
          <p:cNvSpPr/>
          <p:nvPr/>
        </p:nvSpPr>
        <p:spPr>
          <a:xfrm>
            <a:off x="2895905" y="3147365"/>
            <a:ext cx="151424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Inspect carriages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2895905" y="3356762"/>
            <a:ext cx="1348740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the train is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receive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passengers.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4897526" y="2594153"/>
            <a:ext cx="761695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436</a:t>
            </a:r>
            <a:endParaRPr lang="en-US" sz="3300" dirty="0"/>
          </a:p>
        </p:txBody>
      </p:sp>
      <p:sp>
        <p:nvSpPr>
          <p:cNvPr id="22" name="Text 19"/>
          <p:cNvSpPr/>
          <p:nvPr/>
        </p:nvSpPr>
        <p:spPr>
          <a:xfrm>
            <a:off x="4897526" y="3147365"/>
            <a:ext cx="118231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Load bedding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4897526" y="3356762"/>
            <a:ext cx="1197864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 every pack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boarding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begins.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6642202" y="2594153"/>
            <a:ext cx="447142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3300" dirty="0"/>
          </a:p>
        </p:txBody>
      </p:sp>
      <p:sp>
        <p:nvSpPr>
          <p:cNvPr id="25" name="Text 22"/>
          <p:cNvSpPr/>
          <p:nvPr/>
        </p:nvSpPr>
        <p:spPr>
          <a:xfrm>
            <a:off x="6642202" y="3147365"/>
            <a:ext cx="798271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water</a:t>
            </a:r>
            <a:endParaRPr lang="en-US" sz="1400" dirty="0"/>
          </a:p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tanks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6642202" y="3566160"/>
            <a:ext cx="1195121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supply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across the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consist.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8387791" y="2594153"/>
            <a:ext cx="484632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3300" dirty="0"/>
          </a:p>
        </p:txBody>
      </p:sp>
      <p:sp>
        <p:nvSpPr>
          <p:cNvPr id="28" name="Text 25"/>
          <p:cNvSpPr/>
          <p:nvPr/>
        </p:nvSpPr>
        <p:spPr>
          <a:xfrm>
            <a:off x="8387791" y="3147365"/>
            <a:ext cx="864108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Replenish</a:t>
            </a:r>
            <a:endParaRPr lang="en-US" sz="1400" dirty="0"/>
          </a:p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catering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8387791" y="3566160"/>
            <a:ext cx="1254557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each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module without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obstructing carts.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10132466" y="2594153"/>
            <a:ext cx="446227" cy="534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300" spc="-99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300" dirty="0"/>
          </a:p>
        </p:txBody>
      </p:sp>
      <p:sp>
        <p:nvSpPr>
          <p:cNvPr id="31" name="Text 28"/>
          <p:cNvSpPr/>
          <p:nvPr/>
        </p:nvSpPr>
        <p:spPr>
          <a:xfrm>
            <a:off x="10132466" y="3147365"/>
            <a:ext cx="773582" cy="452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Upload</a:t>
            </a:r>
            <a:endParaRPr lang="en-US" sz="1400" dirty="0"/>
          </a:p>
          <a:p>
            <a:pPr algn="l" indent="0" marL="0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manifest</a:t>
            </a:r>
            <a:endParaRPr lang="en-US" sz="1400" dirty="0"/>
          </a:p>
        </p:txBody>
      </p:sp>
      <p:sp>
        <p:nvSpPr>
          <p:cNvPr id="32" name="Text 29"/>
          <p:cNvSpPr/>
          <p:nvPr/>
        </p:nvSpPr>
        <p:spPr>
          <a:xfrm>
            <a:off x="10132466" y="3566160"/>
            <a:ext cx="1051560" cy="740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information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handoff before</a:t>
            </a:r>
            <a:endParaRPr lang="en-US" sz="1200" dirty="0"/>
          </a:p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departure.</a:t>
            </a:r>
            <a:endParaRPr lang="en-US" sz="1200" dirty="0"/>
          </a:p>
        </p:txBody>
      </p:sp>
      <p:sp>
        <p:nvSpPr>
          <p:cNvPr id="33" name="Text 30"/>
          <p:cNvSpPr/>
          <p:nvPr/>
        </p:nvSpPr>
        <p:spPr>
          <a:xfrm>
            <a:off x="3190342" y="4614062"/>
            <a:ext cx="97932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constraint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3190342" y="4804258"/>
            <a:ext cx="797173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had to fit between the 19:48 arrival from daytime duty and 20:30 passenger boarding.</a:t>
            </a:r>
            <a:endParaRPr lang="en-US" sz="1420" dirty="0"/>
          </a:p>
        </p:txBody>
      </p:sp>
      <p:sp>
        <p:nvSpPr>
          <p:cNvPr id="35" name="Text 32"/>
          <p:cNvSpPr/>
          <p:nvPr/>
        </p:nvSpPr>
        <p:spPr>
          <a:xfrm>
            <a:off x="2895905" y="5256886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559966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1950415"/>
            <a:ext cx="4162349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6" name="h2pc-1"/>
          <p:cNvSpPr/>
          <p:nvPr/>
        </p:nvSpPr>
        <p:spPr>
          <a:xfrm>
            <a:off x="2895905" y="4745736"/>
            <a:ext cx="4162349" cy="509321"/>
          </a:xfrm>
          <a:custGeom>
            <a:avLst/>
            <a:gdLst/>
            <a:ahLst/>
            <a:rect l="0" t="0" r="43700" b="5350"/>
            <a:pathLst>
              <a:path w="43700" h="5350">
                <a:moveTo>
                  <a:pt x="0" y="0"/>
                </a:moveTo>
                <a:lnTo>
                  <a:pt x="42900" y="0"/>
                </a:lnTo>
                <a:arcTo wR="800" hR="800" stAng="16200000" swAng="5400000"/>
                <a:lnTo>
                  <a:pt x="43700" y="4550"/>
                </a:lnTo>
                <a:arcTo wR="800" hR="800" stAng="0" swAng="5400000"/>
                <a:lnTo>
                  <a:pt x="0" y="5350"/>
                </a:lnTo>
                <a:lnTo>
                  <a:pt x="0" y="535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7" name="Shape 4"/>
          <p:cNvSpPr/>
          <p:nvPr/>
        </p:nvSpPr>
        <p:spPr>
          <a:xfrm>
            <a:off x="2895905" y="4745736"/>
            <a:ext cx="47640" cy="509595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8" name="Shape 5"/>
          <p:cNvSpPr/>
          <p:nvPr/>
        </p:nvSpPr>
        <p:spPr>
          <a:xfrm>
            <a:off x="7457846" y="1950415"/>
            <a:ext cx="4162349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9" name="h2pc-2"/>
          <p:cNvSpPr/>
          <p:nvPr/>
        </p:nvSpPr>
        <p:spPr>
          <a:xfrm>
            <a:off x="7457846" y="5076749"/>
            <a:ext cx="4162349" cy="509321"/>
          </a:xfrm>
          <a:custGeom>
            <a:avLst/>
            <a:gdLst/>
            <a:ahLst/>
            <a:rect l="0" t="0" r="43700" b="5350"/>
            <a:pathLst>
              <a:path w="43700" h="5350">
                <a:moveTo>
                  <a:pt x="0" y="0"/>
                </a:moveTo>
                <a:lnTo>
                  <a:pt x="42900" y="0"/>
                </a:lnTo>
                <a:arcTo wR="800" hR="800" stAng="16200000" swAng="5400000"/>
                <a:lnTo>
                  <a:pt x="43700" y="4550"/>
                </a:lnTo>
                <a:arcTo wR="800" hR="800" stAng="0" swAng="5400000"/>
                <a:lnTo>
                  <a:pt x="0" y="5350"/>
                </a:lnTo>
                <a:lnTo>
                  <a:pt x="0" y="535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10" name="Shape 7"/>
          <p:cNvSpPr/>
          <p:nvPr/>
        </p:nvSpPr>
        <p:spPr>
          <a:xfrm>
            <a:off x="7457846" y="5076749"/>
            <a:ext cx="47640" cy="509595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11" name="Text 8"/>
          <p:cNvSpPr/>
          <p:nvPr/>
        </p:nvSpPr>
        <p:spPr>
          <a:xfrm>
            <a:off x="571500" y="513893"/>
            <a:ext cx="1508760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AND AFTER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571500" y="708660"/>
            <a:ext cx="230429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71500" y="5505602"/>
            <a:ext cx="145206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SERVICING REDESIGN</a:t>
            </a:r>
            <a:endParaRPr lang="en-US" sz="820" dirty="0"/>
          </a:p>
        </p:txBody>
      </p:sp>
      <p:sp>
        <p:nvSpPr>
          <p:cNvPr id="14" name="Text 11"/>
          <p:cNvSpPr/>
          <p:nvPr/>
        </p:nvSpPr>
        <p:spPr>
          <a:xfrm>
            <a:off x="571500" y="5572354"/>
            <a:ext cx="658368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4500" dirty="0"/>
          </a:p>
        </p:txBody>
      </p:sp>
      <p:sp>
        <p:nvSpPr>
          <p:cNvPr id="15" name="Text 12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2895905" y="975665"/>
            <a:ext cx="8141818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board and fixed carts bought six minutes</a:t>
            </a:r>
            <a:endParaRPr lang="en-US" sz="3450" dirty="0"/>
          </a:p>
        </p:txBody>
      </p:sp>
      <p:sp>
        <p:nvSpPr>
          <p:cNvPr id="17" name="Text 14"/>
          <p:cNvSpPr/>
          <p:nvPr/>
        </p:nvSpPr>
        <p:spPr>
          <a:xfrm>
            <a:off x="2895905" y="2083918"/>
            <a:ext cx="732434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1–4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2895905" y="2293315"/>
            <a:ext cx="1569110" cy="1604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900" b="1" spc="-19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</a:t>
            </a:r>
            <a:endParaRPr lang="en-US" sz="9900" dirty="0"/>
          </a:p>
        </p:txBody>
      </p:sp>
      <p:sp>
        <p:nvSpPr>
          <p:cNvPr id="19" name="Text 16"/>
          <p:cNvSpPr/>
          <p:nvPr/>
        </p:nvSpPr>
        <p:spPr>
          <a:xfrm>
            <a:off x="2895905" y="3787445"/>
            <a:ext cx="3785616" cy="6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servicing minutes with verbal</a:t>
            </a:r>
            <a:endParaRPr lang="en-US" sz="180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coordination.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3190342" y="4783226"/>
            <a:ext cx="119420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 breaches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3190342" y="4974336"/>
            <a:ext cx="29178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of 27 turns exceeded 42 minutes.</a:t>
            </a:r>
            <a:endParaRPr lang="en-US" sz="1420" dirty="0"/>
          </a:p>
        </p:txBody>
      </p:sp>
      <p:sp>
        <p:nvSpPr>
          <p:cNvPr id="22" name="Text 19"/>
          <p:cNvSpPr/>
          <p:nvPr/>
        </p:nvSpPr>
        <p:spPr>
          <a:xfrm>
            <a:off x="7457846" y="2083918"/>
            <a:ext cx="751637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Weeks 5–6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7457846" y="2293315"/>
            <a:ext cx="1538935" cy="1604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900" b="1" spc="-198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9900" dirty="0"/>
          </a:p>
        </p:txBody>
      </p:sp>
      <p:sp>
        <p:nvSpPr>
          <p:cNvPr id="24" name="Text 21"/>
          <p:cNvSpPr/>
          <p:nvPr/>
        </p:nvSpPr>
        <p:spPr>
          <a:xfrm>
            <a:off x="7457846" y="3787445"/>
            <a:ext cx="3979469" cy="10040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servicing minutes with a visible</a:t>
            </a:r>
            <a:endParaRPr lang="en-US" sz="180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seven-step checklist and fixed cart</a:t>
            </a:r>
            <a:endParaRPr lang="en-US" sz="1800" dirty="0"/>
          </a:p>
          <a:p>
            <a:pPr algn="l" indent="0" marL="0">
              <a:lnSpc>
                <a:spcPts val="2610"/>
              </a:lnSpc>
              <a:buNone/>
            </a:pPr>
            <a:r>
              <a:rPr lang="en-US" sz="1800" dirty="0">
                <a:solidFill>
                  <a:srgbClr val="434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positions.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7753198" y="5115154"/>
            <a:ext cx="1194206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 breaches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7753198" y="5305349"/>
            <a:ext cx="290779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of 14 turns exceeded 42 minutes.</a:t>
            </a:r>
            <a:endParaRPr lang="en-US" sz="1420" dirty="0"/>
          </a:p>
        </p:txBody>
      </p:sp>
      <p:sp>
        <p:nvSpPr>
          <p:cNvPr id="27" name="Text 24"/>
          <p:cNvSpPr/>
          <p:nvPr/>
        </p:nvSpPr>
        <p:spPr>
          <a:xfrm>
            <a:off x="2895905" y="5757977"/>
            <a:ext cx="4739335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 Difference in averages: 39 − 33 = 6 minutes.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1587398"/>
            <a:ext cx="8724656" cy="28529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5" name="h2pe-7-0"/>
          <p:cNvSpPr/>
          <p:nvPr/>
        </p:nvSpPr>
        <p:spPr>
          <a:xfrm>
            <a:off x="2895905" y="2702052"/>
            <a:ext cx="2381098" cy="933602"/>
          </a:xfrm>
          <a:prstGeom prst="roundRect">
            <a:avLst>
              <a:gd name="adj" fmla="val 10186"/>
            </a:avLst>
          </a:prstGeom>
          <a:solidFill>
            <a:srgbClr val="FFFFFF"/>
          </a:solidFill>
          <a:ln w="19050">
            <a:solidFill>
              <a:srgbClr val="B3221B"/>
            </a:solidFill>
            <a:prstDash val="solid"/>
          </a:ln>
        </p:spPr>
      </p:sp>
      <p:sp>
        <p:nvSpPr>
          <p:cNvPr id="6" name="h2pe-7-1"/>
          <p:cNvSpPr/>
          <p:nvPr/>
        </p:nvSpPr>
        <p:spPr>
          <a:xfrm>
            <a:off x="6067044" y="2702052"/>
            <a:ext cx="2381098" cy="933602"/>
          </a:xfrm>
          <a:prstGeom prst="roundRect">
            <a:avLst>
              <a:gd name="adj" fmla="val 10186"/>
            </a:avLst>
          </a:prstGeom>
          <a:solidFill>
            <a:srgbClr val="FFFFFF"/>
          </a:solidFill>
          <a:ln w="9525">
            <a:solidFill>
              <a:srgbClr val="14141A">
                <a:alpha val="16000"/>
              </a:srgbClr>
            </a:solidFill>
            <a:prstDash val="solid"/>
          </a:ln>
        </p:spPr>
      </p:sp>
      <p:sp>
        <p:nvSpPr>
          <p:cNvPr id="7" name="h2pe-7-2"/>
          <p:cNvSpPr/>
          <p:nvPr/>
        </p:nvSpPr>
        <p:spPr>
          <a:xfrm>
            <a:off x="9239098" y="2702052"/>
            <a:ext cx="2381098" cy="933602"/>
          </a:xfrm>
          <a:prstGeom prst="roundRect">
            <a:avLst>
              <a:gd name="adj" fmla="val 10186"/>
            </a:avLst>
          </a:prstGeom>
          <a:solidFill>
            <a:srgbClr val="FFFFFF"/>
          </a:solidFill>
          <a:ln w="9525">
            <a:solidFill>
              <a:srgbClr val="14141A">
                <a:alpha val="16000"/>
              </a:srgbClr>
            </a:solidFill>
            <a:prstDash val="solid"/>
          </a:ln>
        </p:spPr>
      </p:sp>
      <p:cxnSp>
        <p:nvCxnSpPr>
          <p:cNvPr id="8" name="h2px-0"/>
          <p:cNvCxnSpPr>
            <a:stCxn id="5" idx="3"/>
            <a:endCxn id="6" idx="1"/>
          </p:cNvCxnSpPr>
          <p:nvPr/>
        </p:nvCxnSpPr>
        <p:spPr>
          <a:xfrm>
            <a:off x="5277002" y="3168396"/>
            <a:ext cx="790956" cy="0"/>
          </a:xfrm>
          <a:prstGeom prst="straightConnector1">
            <a:avLst/>
          </a:prstGeom>
          <a:noFill/>
          <a:ln w="38100">
            <a:solidFill>
              <a:srgbClr val="92382F"/>
            </a:solidFill>
            <a:prstDash val="solid"/>
            <a:tailEnd type="triangle"/>
          </a:ln>
        </p:spPr>
      </p:cxnSp>
      <p:cxnSp>
        <p:nvCxnSpPr>
          <p:cNvPr id="9" name="h2px-1"/>
          <p:cNvCxnSpPr>
            <a:stCxn id="6" idx="3"/>
            <a:endCxn id="7" idx="1"/>
          </p:cNvCxnSpPr>
          <p:nvPr/>
        </p:nvCxnSpPr>
        <p:spPr>
          <a:xfrm>
            <a:off x="8448142" y="3168396"/>
            <a:ext cx="790956" cy="0"/>
          </a:xfrm>
          <a:prstGeom prst="straightConnector1">
            <a:avLst/>
          </a:prstGeom>
          <a:noFill/>
          <a:ln w="19050">
            <a:solidFill>
              <a:srgbClr val="14141A">
                <a:alpha val="16000"/>
              </a:srgbClr>
            </a:solidFill>
            <a:prstDash val="solid"/>
            <a:tailEnd type="triangle"/>
          </a:ln>
        </p:spPr>
      </p:cxnSp>
      <p:sp>
        <p:nvSpPr>
          <p:cNvPr id="10" name="Shape 7"/>
          <p:cNvSpPr/>
          <p:nvPr/>
        </p:nvSpPr>
        <p:spPr>
          <a:xfrm>
            <a:off x="6067044" y="3806647"/>
            <a:ext cx="3535070" cy="16093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h2pc-3"/>
          <p:cNvSpPr/>
          <p:nvPr/>
        </p:nvSpPr>
        <p:spPr>
          <a:xfrm>
            <a:off x="2895905" y="4940503"/>
            <a:ext cx="8724290" cy="619049"/>
          </a:xfrm>
          <a:custGeom>
            <a:avLst/>
            <a:gdLst/>
            <a:ahLst/>
            <a:rect l="0" t="0" r="91600" b="6500"/>
            <a:pathLst>
              <a:path w="91600" h="6500">
                <a:moveTo>
                  <a:pt x="0" y="0"/>
                </a:moveTo>
                <a:lnTo>
                  <a:pt x="90800" y="0"/>
                </a:lnTo>
                <a:arcTo wR="800" hR="800" stAng="16200000" swAng="5400000"/>
                <a:lnTo>
                  <a:pt x="91600" y="5700"/>
                </a:lnTo>
                <a:arcTo wR="800" hR="800" stAng="0" swAng="5400000"/>
                <a:lnTo>
                  <a:pt x="0" y="6500"/>
                </a:lnTo>
                <a:lnTo>
                  <a:pt x="0" y="65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F0EF"/>
          </a:solidFill>
          <a:ln/>
        </p:spPr>
      </p:sp>
      <p:sp>
        <p:nvSpPr>
          <p:cNvPr id="12" name="Shape 9"/>
          <p:cNvSpPr/>
          <p:nvPr/>
        </p:nvSpPr>
        <p:spPr>
          <a:xfrm>
            <a:off x="2895905" y="4940503"/>
            <a:ext cx="47640" cy="619140"/>
          </a:xfrm>
          <a:prstGeom prst="rect">
            <a:avLst/>
          </a:prstGeom>
          <a:solidFill>
            <a:srgbClr val="B3221B"/>
          </a:solidFill>
          <a:ln/>
        </p:spPr>
      </p:sp>
      <p:sp>
        <p:nvSpPr>
          <p:cNvPr id="13" name="Text 10"/>
          <p:cNvSpPr/>
          <p:nvPr/>
        </p:nvSpPr>
        <p:spPr>
          <a:xfrm>
            <a:off x="571500" y="513893"/>
            <a:ext cx="147035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 MECHANISM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71500" y="708660"/>
            <a:ext cx="219456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571500" y="5505602"/>
            <a:ext cx="153436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 AND RECOVERY</a:t>
            </a:r>
            <a:endParaRPr lang="en-US" sz="820" dirty="0"/>
          </a:p>
        </p:txBody>
      </p:sp>
      <p:sp>
        <p:nvSpPr>
          <p:cNvPr id="16" name="Text 13"/>
          <p:cNvSpPr/>
          <p:nvPr/>
        </p:nvSpPr>
        <p:spPr>
          <a:xfrm>
            <a:off x="571500" y="5572354"/>
            <a:ext cx="700430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4500" dirty="0"/>
          </a:p>
        </p:txBody>
      </p:sp>
      <p:sp>
        <p:nvSpPr>
          <p:cNvPr id="17" name="Text 14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8" name="Text 15"/>
          <p:cNvSpPr/>
          <p:nvPr/>
        </p:nvSpPr>
        <p:spPr>
          <a:xfrm>
            <a:off x="2895905" y="1003097"/>
            <a:ext cx="7947965" cy="55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450" spc="-34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 delay carried most arrival delay</a:t>
            </a:r>
            <a:endParaRPr lang="en-US" sz="3450" dirty="0"/>
          </a:p>
        </p:txBody>
      </p:sp>
      <p:sp>
        <p:nvSpPr>
          <p:cNvPr id="19" name="Text 16"/>
          <p:cNvSpPr/>
          <p:nvPr/>
        </p:nvSpPr>
        <p:spPr>
          <a:xfrm>
            <a:off x="3066898" y="2825496"/>
            <a:ext cx="119512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BEFORE BOARDING</a:t>
            </a:r>
            <a:endParaRPr lang="en-US" sz="820" dirty="0"/>
          </a:p>
        </p:txBody>
      </p:sp>
      <p:sp>
        <p:nvSpPr>
          <p:cNvPr id="20" name="Text 17"/>
          <p:cNvSpPr/>
          <p:nvPr/>
        </p:nvSpPr>
        <p:spPr>
          <a:xfrm>
            <a:off x="3066898" y="2978201"/>
            <a:ext cx="153802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Servicing window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3066898" y="3226003"/>
            <a:ext cx="1617574" cy="344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and handoffs set</a:t>
            </a:r>
            <a:endParaRPr lang="en-US" sz="970" dirty="0"/>
          </a:p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 readiness.</a:t>
            </a:r>
            <a:endParaRPr lang="en-US" sz="970" dirty="0"/>
          </a:p>
        </p:txBody>
      </p:sp>
      <p:sp>
        <p:nvSpPr>
          <p:cNvPr id="22" name="Text 19"/>
          <p:cNvSpPr/>
          <p:nvPr/>
        </p:nvSpPr>
        <p:spPr>
          <a:xfrm>
            <a:off x="6228893" y="2816352"/>
            <a:ext cx="1117397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PRIMARY DRIVER</a:t>
            </a:r>
            <a:endParaRPr lang="en-US" sz="820" dirty="0"/>
          </a:p>
        </p:txBody>
      </p:sp>
      <p:sp>
        <p:nvSpPr>
          <p:cNvPr id="23" name="Text 20"/>
          <p:cNvSpPr/>
          <p:nvPr/>
        </p:nvSpPr>
        <p:spPr>
          <a:xfrm>
            <a:off x="6228893" y="2968142"/>
            <a:ext cx="140086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Departure delay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6228893" y="3215945"/>
            <a:ext cx="1784909" cy="344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Explained 68% of arrival delay</a:t>
            </a:r>
            <a:endParaRPr lang="en-US" sz="970" dirty="0"/>
          </a:p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minutes.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9400946" y="2816352"/>
            <a:ext cx="1355141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PASSENGER OUTCOME</a:t>
            </a:r>
            <a:endParaRPr lang="en-US" sz="820" dirty="0"/>
          </a:p>
        </p:txBody>
      </p:sp>
      <p:sp>
        <p:nvSpPr>
          <p:cNvPr id="26" name="Text 23"/>
          <p:cNvSpPr/>
          <p:nvPr/>
        </p:nvSpPr>
        <p:spPr>
          <a:xfrm>
            <a:off x="9400946" y="2968142"/>
            <a:ext cx="1080821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Arrival delay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9400946" y="3215945"/>
            <a:ext cx="2017166" cy="344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7 minutes; 90th percentile</a:t>
            </a:r>
            <a:endParaRPr lang="en-US" sz="970" dirty="0"/>
          </a:p>
          <a:p>
            <a:pPr algn="l" indent="0" marL="0">
              <a:lnSpc>
                <a:spcPts val="1320"/>
              </a:lnSpc>
              <a:buNone/>
            </a:pPr>
            <a:r>
              <a:rPr lang="en-US" sz="97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26.</a:t>
            </a:r>
            <a:endParaRPr lang="en-US" sz="970" dirty="0"/>
          </a:p>
        </p:txBody>
      </p:sp>
      <p:sp>
        <p:nvSpPr>
          <p:cNvPr id="28" name="Text 25"/>
          <p:cNvSpPr/>
          <p:nvPr/>
        </p:nvSpPr>
        <p:spPr>
          <a:xfrm>
            <a:off x="6133795" y="3806647"/>
            <a:ext cx="3486607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En-route recovery absorbed 31% of initial delay on average</a:t>
            </a:r>
            <a:endParaRPr lang="en-US" sz="970" dirty="0"/>
          </a:p>
        </p:txBody>
      </p:sp>
      <p:sp>
        <p:nvSpPr>
          <p:cNvPr id="29" name="Text 26"/>
          <p:cNvSpPr/>
          <p:nvPr/>
        </p:nvSpPr>
        <p:spPr>
          <a:xfrm>
            <a:off x="3190342" y="4977994"/>
            <a:ext cx="166237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b="1" spc="1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different exceptions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514746" y="5006340"/>
            <a:ext cx="4974336" cy="51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Missing bedding packs caused a 38-minute departure delay.</a:t>
            </a:r>
            <a:endParaRPr lang="en-US" sz="1420" dirty="0"/>
          </a:p>
          <a:p>
            <a:pPr algn="l" indent="0" marL="0">
              <a:lnSpc>
                <a:spcPts val="2140"/>
              </a:lnSpc>
              <a:buNone/>
            </a:pPr>
            <a:r>
              <a:rPr lang="en-US" sz="142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separate run met a 44-minute signal stop en route.</a:t>
            </a:r>
            <a:endParaRPr lang="en-US" sz="1420" dirty="0"/>
          </a:p>
        </p:txBody>
      </p:sp>
      <p:sp>
        <p:nvSpPr>
          <p:cNvPr id="31" name="Text 28"/>
          <p:cNvSpPr/>
          <p:nvPr/>
        </p:nvSpPr>
        <p:spPr>
          <a:xfrm>
            <a:off x="2895905" y="5730545"/>
            <a:ext cx="140726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2371954" y="495605"/>
            <a:ext cx="9510" cy="5905378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2895905" y="629107"/>
            <a:ext cx="6023976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5" name="Shape 2"/>
          <p:cNvSpPr/>
          <p:nvPr/>
        </p:nvSpPr>
        <p:spPr>
          <a:xfrm>
            <a:off x="2895905" y="5648249"/>
            <a:ext cx="2622408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6" name="Shape 3"/>
          <p:cNvSpPr/>
          <p:nvPr/>
        </p:nvSpPr>
        <p:spPr>
          <a:xfrm>
            <a:off x="5803697" y="4794199"/>
            <a:ext cx="9510" cy="116768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099048" y="5648249"/>
            <a:ext cx="2327148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8" name="Shape 5"/>
          <p:cNvSpPr/>
          <p:nvPr/>
        </p:nvSpPr>
        <p:spPr>
          <a:xfrm>
            <a:off x="8711489" y="4794199"/>
            <a:ext cx="9510" cy="1167689"/>
          </a:xfrm>
          <a:prstGeom prst="rect">
            <a:avLst/>
          </a:prstGeom>
          <a:solidFill>
            <a:srgbClr val="14141A">
              <a:alpha val="16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9006840" y="5648249"/>
            <a:ext cx="2327331" cy="9510"/>
          </a:xfrm>
          <a:prstGeom prst="rect">
            <a:avLst/>
          </a:prstGeom>
          <a:solidFill>
            <a:srgbClr val="15151A"/>
          </a:solidFill>
          <a:ln/>
        </p:spPr>
      </p:sp>
      <p:sp>
        <p:nvSpPr>
          <p:cNvPr id="10" name="Text 7"/>
          <p:cNvSpPr/>
          <p:nvPr/>
        </p:nvSpPr>
        <p:spPr>
          <a:xfrm>
            <a:off x="571500" y="513893"/>
            <a:ext cx="142372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80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PASSENGER VOICE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571500" y="708660"/>
            <a:ext cx="23225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b="1" spc="180" kern="0" dirty="0">
                <a:solidFill>
                  <a:srgbClr val="B32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571500" y="5505602"/>
            <a:ext cx="1316736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7777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SURVEY INTERVIEW</a:t>
            </a:r>
            <a:endParaRPr lang="en-US" sz="820" dirty="0"/>
          </a:p>
        </p:txBody>
      </p:sp>
      <p:sp>
        <p:nvSpPr>
          <p:cNvPr id="13" name="Text 10"/>
          <p:cNvSpPr/>
          <p:nvPr/>
        </p:nvSpPr>
        <p:spPr>
          <a:xfrm>
            <a:off x="571500" y="5572354"/>
            <a:ext cx="710489" cy="73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500" spc="-9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4500" dirty="0"/>
          </a:p>
        </p:txBody>
      </p:sp>
      <p:sp>
        <p:nvSpPr>
          <p:cNvPr id="14" name="Text 11"/>
          <p:cNvSpPr/>
          <p:nvPr/>
        </p:nvSpPr>
        <p:spPr>
          <a:xfrm>
            <a:off x="571500" y="6286500"/>
            <a:ext cx="118414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32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Aurora Night Line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2895905" y="924458"/>
            <a:ext cx="5794553" cy="310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room was simple, but I woke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in the city centre and had the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 day ahead of me. The only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anxious part was not knowing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end of the platform my</a:t>
            </a:r>
            <a:endParaRPr lang="en-US" sz="3150" dirty="0"/>
          </a:p>
          <a:p>
            <a:pPr algn="l" indent="0" marL="0">
              <a:lnSpc>
                <a:spcPts val="3780"/>
              </a:lnSpc>
              <a:buNone/>
            </a:pPr>
            <a:r>
              <a:rPr lang="en-US" sz="3150" i="1" spc="-38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carriage would stop.”</a:t>
            </a:r>
            <a:endParaRPr lang="en-US" sz="3150" dirty="0"/>
          </a:p>
        </p:txBody>
      </p:sp>
      <p:sp>
        <p:nvSpPr>
          <p:cNvPr id="16" name="Text 13"/>
          <p:cNvSpPr/>
          <p:nvPr/>
        </p:nvSpPr>
        <p:spPr>
          <a:xfrm>
            <a:off x="2895905" y="4090111"/>
            <a:ext cx="43415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136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MIRA LENZ, TRIAL PASSENGER, SURVEY INTERVIEW 27</a:t>
            </a:r>
            <a:endParaRPr lang="en-US" sz="970" dirty="0"/>
          </a:p>
        </p:txBody>
      </p:sp>
      <p:sp>
        <p:nvSpPr>
          <p:cNvPr id="17" name="Text 14"/>
          <p:cNvSpPr/>
          <p:nvPr/>
        </p:nvSpPr>
        <p:spPr>
          <a:xfrm>
            <a:off x="2895905" y="4689958"/>
            <a:ext cx="1015898" cy="966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000" spc="-18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4.2</a:t>
            </a:r>
            <a:endParaRPr lang="en-US" sz="6000" dirty="0"/>
          </a:p>
        </p:txBody>
      </p:sp>
      <p:sp>
        <p:nvSpPr>
          <p:cNvPr id="18" name="Text 15"/>
          <p:cNvSpPr/>
          <p:nvPr/>
        </p:nvSpPr>
        <p:spPr>
          <a:xfrm>
            <a:off x="2895905" y="5800039"/>
            <a:ext cx="240487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17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SATISFACTION OUT OF 5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6099048" y="4689958"/>
            <a:ext cx="1054303" cy="966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000" spc="-18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4.6</a:t>
            </a:r>
            <a:endParaRPr lang="en-US" sz="6000" dirty="0"/>
          </a:p>
        </p:txBody>
      </p:sp>
      <p:sp>
        <p:nvSpPr>
          <p:cNvPr id="20" name="Text 17"/>
          <p:cNvSpPr/>
          <p:nvPr/>
        </p:nvSpPr>
        <p:spPr>
          <a:xfrm>
            <a:off x="6099048" y="5800039"/>
            <a:ext cx="998525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17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 RATING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9006840" y="4689958"/>
            <a:ext cx="1016813" cy="966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000" spc="-180" kern="0" dirty="0">
                <a:solidFill>
                  <a:srgbClr val="151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</a:t>
            </a:r>
            <a:endParaRPr lang="en-US" sz="6000" dirty="0"/>
          </a:p>
        </p:txBody>
      </p:sp>
      <p:sp>
        <p:nvSpPr>
          <p:cNvPr id="22" name="Text 19"/>
          <p:cNvSpPr/>
          <p:nvPr/>
        </p:nvSpPr>
        <p:spPr>
          <a:xfrm>
            <a:off x="9006840" y="5800039"/>
            <a:ext cx="2319833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117" kern="0" dirty="0">
                <a:solidFill>
                  <a:srgbClr val="5C5C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BOARDING INFORMATION RATING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2895905" y="6133795"/>
            <a:ext cx="3850538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777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user brief; 312 completed passenger surveys.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5151A"/>
      </a:dk1>
      <a:lt1>
        <a:srgbClr val="FFFFFF"/>
      </a:lt1>
      <a:dk2>
        <a:srgbClr val="44546A"/>
      </a:dk2>
      <a:lt2>
        <a:srgbClr val="E7E6E6"/>
      </a:lt2>
      <a:accent1>
        <a:srgbClr val="B3221B"/>
      </a:accent1>
      <a:accent2>
        <a:srgbClr val="E1A7A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B3221B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Aurora Night Line field report — unPaper</dc:title>
  <dc:subject>Aurora Night Line field report — unPaper</dc:subject>
  <dc:creator>unPaper</dc:creator>
  <cp:lastModifiedBy>unPaper</cp:lastModifiedBy>
  <cp:revision>1</cp:revision>
  <dcterms:created xsi:type="dcterms:W3CDTF">2026-09-03T16:58:31Z</dcterms:created>
  <dcterms:modified xsi:type="dcterms:W3CDTF">2026-09-03T16:58:31Z</dcterms:modified>
</cp:coreProperties>
</file>