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1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Share of all returns</c:v>
                </c:pt>
              </c:strCache>
            </c:strRef>
          </c:tx>
          <c:spPr>
            <a:solidFill>
              <a:srgbClr val="664AB8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111827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Power boards</c:v>
                  </c:pt>
                  <c:pt idx="1">
                    <c:v>Pumps</c:v>
                  </c:pt>
                  <c:pt idx="2">
                    <c:v>Switches</c:v>
                  </c:pt>
                  <c:pt idx="3">
                    <c:v>Heating elements</c:v>
                  </c:pt>
                  <c:pt idx="4">
                    <c:v>Seals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21</c:v>
                </c:pt>
                <c:pt idx="1">
                  <c:v>16</c:v>
                </c:pt>
                <c:pt idx="2">
                  <c:v>11</c:v>
                </c:pt>
                <c:pt idx="3">
                  <c:v>9</c:v>
                </c:pt>
                <c:pt idx="4">
                  <c:v>7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111827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4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111827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25"/>
          <c:min val="0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111827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>
            <a:alpha val="0"/>
          </a:srgbClr>
        </a:solidFill>
        <a:ln>
          <a:noFill/>
        </a:ln>
        <a:effectLst/>
      </c:spPr>
    </c:plotArea>
    <c:plotVisOnly val="1"/>
    <c:dispBlanksAs val="span"/>
  </c:chart>
  <c:spPr>
    <a:solidFill>
      <a:srgbClr val="FFFFFF">
        <a:alpha val="0"/>
      </a:srgbClr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Sixty-four percent is the case for change. These were not dead products. They were mostly working products with one failed part.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review covered 4,800 returns across three lines. Even when a claim is serviceable, our current system completes the repair only 38 percent of the time.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Our current journey makes a small fault expensive. The redesigned journey changes the default outcome from replacement to a repaired product returned to use.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64 percent is not diffuse. Five component types account for it, led by power boards and pumps. That gives the pilot a clear architectural target.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modular prototype removes the main access barriers without relying on a theoretical claim. It is faster to open, easier to reassemble and nearly doubles the number of components replaceable without soldering.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Repairability is not only a service metric. Customers responded to a concrete promise: parts for five years and a visible repair score. We should validate that signal in the pilot rather than overgeneralize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investment is €600,000 across engineering and tooling. At steady state, the expected annual benefit after the unit-cost increase is €570,000, giving 1.1-year payback after launch.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 bounded test, not a portfolio-wide redesign. The Lumen Kettle and Drift Brewer give us six measurable gates covering access, construction, component replacement, completion and the parts promise.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decision is to fund a measurable two-product pilot and make repairability an owned design discipline. Approve €600,000 today, name the owner by 15 September 2027 and review the prototype evidence in January 2028.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image" Target="../media/Deck-background-1-image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5336" y="548640"/>
            <a:ext cx="7315017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deck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664AB8"/>
          </a:solidFill>
          <a:ln/>
        </p:spPr>
      </p:sp>
      <p:sp>
        <p:nvSpPr>
          <p:cNvPr id="4" name="Text 2"/>
          <p:cNvSpPr/>
          <p:nvPr>
            <p:ph idx="102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Presentation title</a:t>
            </a:r>
            <a:endParaRPr lang="en-US" sz="4000" dirty="0"/>
          </a:p>
        </p:txBody>
      </p:sp>
      <p:sp>
        <p:nvSpPr>
          <p:cNvPr id="5" name="Text 2"/>
          <p:cNvSpPr/>
          <p:nvPr>
            <p:ph idx="103" type="body" hasCustomPrompt="1"/>
          </p:nvPr>
        </p:nvSpPr>
        <p:spPr>
          <a:xfrm>
            <a:off x="975336" y="4251960"/>
            <a:ext cx="8290353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600" dirty="0">
                <a:solidFill>
                  <a:srgbClr val="A2A6AE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600" dirty="0">
                <a:solidFill>
                  <a:srgbClr val="A2A6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Subtitle or date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975336" y="6035040"/>
            <a:ext cx="4876678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A2A6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deck</a:t>
            </a:r>
            <a:endParaRPr lang="en-US" sz="10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(dark)">
    <p:bg>
      <p:bgPr>
        <a:solidFill>
          <a:srgbClr val="646A7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5336" y="548640"/>
            <a:ext cx="7315017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deck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664AB8"/>
          </a:solidFill>
          <a:ln/>
        </p:spPr>
      </p:sp>
      <p:sp>
        <p:nvSpPr>
          <p:cNvPr id="4" name="Text 2"/>
          <p:cNvSpPr/>
          <p:nvPr>
            <p:ph idx="102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Presentation title</a:t>
            </a:r>
            <a:endParaRPr lang="en-US" sz="4000" dirty="0"/>
          </a:p>
        </p:txBody>
      </p:sp>
      <p:sp>
        <p:nvSpPr>
          <p:cNvPr id="5" name="Text 2"/>
          <p:cNvSpPr/>
          <p:nvPr>
            <p:ph idx="103" type="body" hasCustomPrompt="1"/>
          </p:nvPr>
        </p:nvSpPr>
        <p:spPr>
          <a:xfrm>
            <a:off x="975336" y="4251960"/>
            <a:ext cx="8290353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600" dirty="0">
                <a:solidFill>
                  <a:srgbClr val="C1C3C9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600" dirty="0">
                <a:solidFill>
                  <a:srgbClr val="C1C3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Subtitle or date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975336" y="6035040"/>
            <a:ext cx="4876678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C1C3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deck</a:t>
            </a:r>
            <a:endParaRPr lang="en-US" sz="10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125980"/>
            <a:ext cx="731502" cy="41148"/>
          </a:xfrm>
          <a:prstGeom prst="rect">
            <a:avLst/>
          </a:prstGeom>
          <a:solidFill>
            <a:srgbClr val="664AB8"/>
          </a:solidFill>
          <a:ln/>
        </p:spPr>
      </p:sp>
      <p:sp>
        <p:nvSpPr>
          <p:cNvPr id="3" name="Text 1"/>
          <p:cNvSpPr/>
          <p:nvPr>
            <p:ph idx="101" type="body" hasCustomPrompt="1"/>
          </p:nvPr>
        </p:nvSpPr>
        <p:spPr>
          <a:xfrm>
            <a:off x="975336" y="2331720"/>
            <a:ext cx="6095848" cy="3429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b="1" dirty="0">
                <a:solidFill>
                  <a:srgbClr val="664AB8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b="1" dirty="0">
                <a:solidFill>
                  <a:srgbClr val="664A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200" dirty="0"/>
          </a:p>
        </p:txBody>
      </p:sp>
      <p:sp>
        <p:nvSpPr>
          <p:cNvPr id="4" name="Text 1"/>
          <p:cNvSpPr/>
          <p:nvPr>
            <p:ph idx="102" type="title" hasCustomPrompt="1"/>
          </p:nvPr>
        </p:nvSpPr>
        <p:spPr>
          <a:xfrm>
            <a:off x="975336" y="2743200"/>
            <a:ext cx="8778020" cy="12344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400" b="1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400" b="1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title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A2A6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deck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A2A6AE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1004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(dark)">
    <p:bg>
      <p:bgPr>
        <a:solidFill>
          <a:srgbClr val="646A7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125980"/>
            <a:ext cx="731502" cy="41148"/>
          </a:xfrm>
          <a:prstGeom prst="rect">
            <a:avLst/>
          </a:prstGeom>
          <a:solidFill>
            <a:srgbClr val="664AB8"/>
          </a:solidFill>
          <a:ln/>
        </p:spPr>
      </p:sp>
      <p:sp>
        <p:nvSpPr>
          <p:cNvPr id="3" name="Text 1"/>
          <p:cNvSpPr/>
          <p:nvPr>
            <p:ph idx="101" type="body" hasCustomPrompt="1"/>
          </p:nvPr>
        </p:nvSpPr>
        <p:spPr>
          <a:xfrm>
            <a:off x="975336" y="2331720"/>
            <a:ext cx="6095848" cy="3429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b="1" dirty="0">
                <a:solidFill>
                  <a:srgbClr val="664AB8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b="1" dirty="0">
                <a:solidFill>
                  <a:srgbClr val="664A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200" dirty="0"/>
          </a:p>
        </p:txBody>
      </p:sp>
      <p:sp>
        <p:nvSpPr>
          <p:cNvPr id="4" name="Text 1"/>
          <p:cNvSpPr/>
          <p:nvPr>
            <p:ph idx="102" type="title" hasCustomPrompt="1"/>
          </p:nvPr>
        </p:nvSpPr>
        <p:spPr>
          <a:xfrm>
            <a:off x="975336" y="2743200"/>
            <a:ext cx="8778020" cy="12344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title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C1C3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deck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C1C3C9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1005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title" hasCustomPrompt="1"/>
          </p:nvPr>
        </p:nvSpPr>
        <p:spPr>
          <a:xfrm>
            <a:off x="609585" y="411480"/>
            <a:ext cx="10972526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2200" b="1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2200" b="1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Slide title states the takeaway</a:t>
            </a:r>
            <a:endParaRPr lang="en-US" sz="2200" dirty="0"/>
          </a:p>
        </p:txBody>
      </p:sp>
      <p:sp>
        <p:nvSpPr>
          <p:cNvPr id="3" name="Shape 0"/>
          <p:cNvSpPr/>
          <p:nvPr/>
        </p:nvSpPr>
        <p:spPr>
          <a:xfrm>
            <a:off x="609585" y="1131570"/>
            <a:ext cx="10972526" cy="13716"/>
          </a:xfrm>
          <a:prstGeom prst="rect">
            <a:avLst/>
          </a:prstGeom>
          <a:solidFill>
            <a:srgbClr val="E3E4E7"/>
          </a:solidFill>
          <a:ln/>
        </p:spPr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609585" y="1371600"/>
            <a:ext cx="10972526" cy="47320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40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40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</a:t>
            </a:r>
            <a:endParaRPr lang="en-US" sz="1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A2A6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deck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A2A6AE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1006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A2A6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deck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A2A6AE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1007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664AB8"/>
          </a:solidFill>
          <a:ln/>
        </p:spPr>
      </p:sp>
      <p:sp>
        <p:nvSpPr>
          <p:cNvPr id="3" name="Text 1"/>
          <p:cNvSpPr/>
          <p:nvPr>
            <p:ph idx="101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</a:t>
            </a:r>
            <a:endParaRPr lang="en-US" sz="4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975336" y="4251960"/>
            <a:ext cx="7315017" cy="685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400" dirty="0">
                <a:solidFill>
                  <a:srgbClr val="A2A6AE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400" dirty="0">
                <a:solidFill>
                  <a:srgbClr val="A2A6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Contact · next step</a:t>
            </a:r>
            <a:endParaRPr lang="en-US" sz="140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ck background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7955280" y="4757738"/>
            <a:ext cx="731520" cy="23145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A2A6AE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6172200"/>
            <a:ext cx="10820095" cy="9510"/>
          </a:xfrm>
          <a:prstGeom prst="rect">
            <a:avLst/>
          </a:prstGeom>
          <a:solidFill>
            <a:srgbClr val="FFFFFF">
              <a:alpha val="14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685800" y="523951"/>
            <a:ext cx="2362810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b="1" spc="99" kern="0" dirty="0">
                <a:solidFill>
                  <a:srgbClr val="E8A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 REPAIRABLE PRODUCTS KEYNOTE</a:t>
            </a:r>
            <a:endParaRPr lang="en-US" sz="820" dirty="0"/>
          </a:p>
        </p:txBody>
      </p:sp>
      <p:sp>
        <p:nvSpPr>
          <p:cNvPr id="5" name="Text 2"/>
          <p:cNvSpPr/>
          <p:nvPr/>
        </p:nvSpPr>
        <p:spPr>
          <a:xfrm>
            <a:off x="10471709" y="513893"/>
            <a:ext cx="106253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54" kern="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ARCLIGHT HOME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685800" y="2459736"/>
            <a:ext cx="9399118" cy="12655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800" spc="-234" kern="0" dirty="0">
                <a:solidFill>
                  <a:srgbClr val="E8A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64%</a:t>
            </a:r>
            <a:pPr algn="l" indent="0" marL="0">
              <a:buNone/>
            </a:pPr>
            <a:r>
              <a:rPr lang="en-US" sz="7800" b="1" spc="-234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needed one part</a:t>
            </a:r>
            <a:endParaRPr lang="en-US" sz="7800" dirty="0"/>
          </a:p>
        </p:txBody>
      </p:sp>
      <p:sp>
        <p:nvSpPr>
          <p:cNvPr id="7" name="Text 4"/>
          <p:cNvSpPr/>
          <p:nvPr/>
        </p:nvSpPr>
        <p:spPr>
          <a:xfrm>
            <a:off x="685800" y="3879799"/>
            <a:ext cx="10906049" cy="329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020" dirty="0">
                <a:solidFill>
                  <a:srgbClr val="FFFFFF">
                    <a:alpha val="84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a replacement product. One failed, replaceable component was behind 3,072 of 4,800 returns.</a:t>
            </a:r>
            <a:endParaRPr lang="en-US" sz="2020" dirty="0"/>
          </a:p>
        </p:txBody>
      </p:sp>
      <p:sp>
        <p:nvSpPr>
          <p:cNvPr id="8" name="Text 5"/>
          <p:cNvSpPr/>
          <p:nvPr/>
        </p:nvSpPr>
        <p:spPr>
          <a:xfrm>
            <a:off x="685800" y="6314846"/>
            <a:ext cx="269748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49" kern="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/ 9</a:t>
            </a:r>
            <a:endParaRPr lang="en-US" sz="820" dirty="0"/>
          </a:p>
        </p:txBody>
      </p:sp>
      <p:sp>
        <p:nvSpPr>
          <p:cNvPr id="9" name="Text 6"/>
          <p:cNvSpPr/>
          <p:nvPr/>
        </p:nvSpPr>
        <p:spPr>
          <a:xfrm>
            <a:off x="10608869" y="6314846"/>
            <a:ext cx="925373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49" kern="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DECK</a:t>
            </a:r>
            <a:endParaRPr lang="en-US" sz="82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2271370"/>
            <a:ext cx="533095" cy="38405"/>
          </a:xfrm>
          <a:prstGeom prst="roundRect">
            <a:avLst>
              <a:gd name="adj" fmla="val 50000"/>
            </a:avLst>
          </a:prstGeom>
          <a:solidFill>
            <a:srgbClr val="664AB8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2595982"/>
            <a:ext cx="3441802" cy="1556309"/>
          </a:xfrm>
          <a:prstGeom prst="roundRect">
            <a:avLst>
              <a:gd name="adj" fmla="val 8578"/>
            </a:avLst>
          </a:prstGeom>
          <a:solidFill>
            <a:srgbClr val="F3F3F4"/>
          </a:solidFill>
          <a:ln w="9525">
            <a:solidFill>
              <a:srgbClr val="111827">
                <a:alpha val="7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819302" y="2595982"/>
            <a:ext cx="3174888" cy="38130"/>
          </a:xfrm>
          <a:prstGeom prst="rect">
            <a:avLst/>
          </a:prstGeom>
          <a:solidFill>
            <a:srgbClr val="664AB8"/>
          </a:solidFill>
          <a:ln/>
        </p:spPr>
      </p:sp>
      <p:sp>
        <p:nvSpPr>
          <p:cNvPr id="6" name="Shape 3"/>
          <p:cNvSpPr/>
          <p:nvPr/>
        </p:nvSpPr>
        <p:spPr>
          <a:xfrm>
            <a:off x="4375404" y="2595982"/>
            <a:ext cx="3441802" cy="1556309"/>
          </a:xfrm>
          <a:prstGeom prst="roundRect">
            <a:avLst>
              <a:gd name="adj" fmla="val 8578"/>
            </a:avLst>
          </a:prstGeom>
          <a:solidFill>
            <a:srgbClr val="F3F3F4"/>
          </a:solidFill>
          <a:ln w="9525">
            <a:solidFill>
              <a:srgbClr val="111827">
                <a:alpha val="7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507992" y="2595982"/>
            <a:ext cx="3174888" cy="38130"/>
          </a:xfrm>
          <a:prstGeom prst="rect">
            <a:avLst/>
          </a:prstGeom>
          <a:solidFill>
            <a:srgbClr val="664AB8"/>
          </a:solidFill>
          <a:ln/>
        </p:spPr>
      </p:sp>
      <p:sp>
        <p:nvSpPr>
          <p:cNvPr id="8" name="Shape 5"/>
          <p:cNvSpPr/>
          <p:nvPr/>
        </p:nvSpPr>
        <p:spPr>
          <a:xfrm>
            <a:off x="8064094" y="2595982"/>
            <a:ext cx="3441802" cy="1556309"/>
          </a:xfrm>
          <a:prstGeom prst="roundRect">
            <a:avLst>
              <a:gd name="adj" fmla="val 8578"/>
            </a:avLst>
          </a:prstGeom>
          <a:solidFill>
            <a:srgbClr val="F3F3F4"/>
          </a:solidFill>
          <a:ln w="9525">
            <a:solidFill>
              <a:srgbClr val="111827">
                <a:alpha val="7000"/>
              </a:srgbClr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197596" y="2595982"/>
            <a:ext cx="3174980" cy="38130"/>
          </a:xfrm>
          <a:prstGeom prst="rect">
            <a:avLst/>
          </a:prstGeom>
          <a:solidFill>
            <a:srgbClr val="664AB8"/>
          </a:solidFill>
          <a:ln/>
        </p:spPr>
      </p:sp>
      <p:sp>
        <p:nvSpPr>
          <p:cNvPr id="10" name="Shape 7"/>
          <p:cNvSpPr/>
          <p:nvPr/>
        </p:nvSpPr>
        <p:spPr>
          <a:xfrm>
            <a:off x="685800" y="6172200"/>
            <a:ext cx="10820095" cy="9510"/>
          </a:xfrm>
          <a:prstGeom prst="rect">
            <a:avLst/>
          </a:prstGeom>
          <a:solidFill>
            <a:srgbClr val="111827">
              <a:alpha val="7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685800" y="513893"/>
            <a:ext cx="130850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54" kern="0" dirty="0">
                <a:solidFill>
                  <a:srgbClr val="664A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pPr algn="l" indent="0" marL="0">
              <a:buNone/>
            </a:pPr>
            <a:r>
              <a:rPr lang="en-US" sz="900" spc="54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RETURN EVIDENCE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0471709" y="513893"/>
            <a:ext cx="106253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54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ARCLIGHT HOME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685800" y="1634947"/>
            <a:ext cx="8553298" cy="555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450" b="1" spc="-69" kern="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are replacing mostly working products</a:t>
            </a:r>
            <a:endParaRPr lang="en-US" sz="3450" dirty="0"/>
          </a:p>
        </p:txBody>
      </p:sp>
      <p:sp>
        <p:nvSpPr>
          <p:cNvPr id="14" name="Text 11"/>
          <p:cNvSpPr/>
          <p:nvPr/>
        </p:nvSpPr>
        <p:spPr>
          <a:xfrm>
            <a:off x="923544" y="2786177"/>
            <a:ext cx="1717243" cy="750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650" b="1" spc="-93" kern="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4,800</a:t>
            </a:r>
            <a:endParaRPr lang="en-US" sz="4650" dirty="0"/>
          </a:p>
        </p:txBody>
      </p:sp>
      <p:sp>
        <p:nvSpPr>
          <p:cNvPr id="15" name="Text 12"/>
          <p:cNvSpPr/>
          <p:nvPr/>
        </p:nvSpPr>
        <p:spPr>
          <a:xfrm>
            <a:off x="923544" y="3510382"/>
            <a:ext cx="2698394" cy="42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returns reviewed across three product</a:t>
            </a:r>
            <a:endParaRPr lang="en-US" sz="1200" dirty="0"/>
          </a:p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lines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613148" y="2786177"/>
            <a:ext cx="1597457" cy="750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650" b="1" spc="-93" kern="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3,072</a:t>
            </a:r>
            <a:endParaRPr lang="en-US" sz="4650" dirty="0"/>
          </a:p>
        </p:txBody>
      </p:sp>
      <p:sp>
        <p:nvSpPr>
          <p:cNvPr id="17" name="Text 14"/>
          <p:cNvSpPr/>
          <p:nvPr/>
        </p:nvSpPr>
        <p:spPr>
          <a:xfrm>
            <a:off x="4613148" y="3510382"/>
            <a:ext cx="2543861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needed one replaceable component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302752" y="2786177"/>
            <a:ext cx="1300277" cy="750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650" b="1" spc="-93" kern="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62%</a:t>
            </a:r>
            <a:endParaRPr lang="en-US" sz="4650" dirty="0"/>
          </a:p>
        </p:txBody>
      </p:sp>
      <p:sp>
        <p:nvSpPr>
          <p:cNvPr id="19" name="Text 16"/>
          <p:cNvSpPr/>
          <p:nvPr/>
        </p:nvSpPr>
        <p:spPr>
          <a:xfrm>
            <a:off x="8302752" y="3510382"/>
            <a:ext cx="2441448" cy="42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serviceable claims still receive a</a:t>
            </a:r>
            <a:endParaRPr lang="en-US" sz="1200" dirty="0"/>
          </a:p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replacement unit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685800" y="4475988"/>
            <a:ext cx="6629400" cy="298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87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failure is often small. The product-level consequence is not.</a:t>
            </a:r>
            <a:endParaRPr lang="en-US" sz="1870" dirty="0"/>
          </a:p>
        </p:txBody>
      </p:sp>
      <p:sp>
        <p:nvSpPr>
          <p:cNvPr id="21" name="Text 18"/>
          <p:cNvSpPr/>
          <p:nvPr/>
        </p:nvSpPr>
        <p:spPr>
          <a:xfrm>
            <a:off x="685800" y="4966106"/>
            <a:ext cx="5849417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27" kern="0" dirty="0">
                <a:solidFill>
                  <a:srgbClr val="81879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Source: user brief. Fictional Arclight return review, January to December 2026.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685800" y="6314846"/>
            <a:ext cx="284378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49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/ 9</a:t>
            </a:r>
            <a:endParaRPr lang="en-US" sz="820" dirty="0"/>
          </a:p>
        </p:txBody>
      </p:sp>
      <p:sp>
        <p:nvSpPr>
          <p:cNvPr id="23" name="Text 20"/>
          <p:cNvSpPr/>
          <p:nvPr/>
        </p:nvSpPr>
        <p:spPr>
          <a:xfrm>
            <a:off x="11104474" y="6314846"/>
            <a:ext cx="429768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49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09</a:t>
            </a:r>
            <a:endParaRPr lang="en-US" sz="82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1401775"/>
            <a:ext cx="533095" cy="38405"/>
          </a:xfrm>
          <a:prstGeom prst="roundRect">
            <a:avLst>
              <a:gd name="adj" fmla="val 50000"/>
            </a:avLst>
          </a:prstGeom>
          <a:solidFill>
            <a:srgbClr val="664AB8"/>
          </a:solidFill>
          <a:ln/>
        </p:spPr>
      </p:sp>
      <p:sp>
        <p:nvSpPr>
          <p:cNvPr id="4" name="h2pe-2-0"/>
          <p:cNvSpPr/>
          <p:nvPr/>
        </p:nvSpPr>
        <p:spPr>
          <a:xfrm>
            <a:off x="2098548" y="1665122"/>
            <a:ext cx="1695298" cy="838505"/>
          </a:xfrm>
          <a:prstGeom prst="roundRect">
            <a:avLst>
              <a:gd name="adj" fmla="val 13631"/>
            </a:avLst>
          </a:prstGeom>
          <a:solidFill>
            <a:srgbClr val="FFFFFF"/>
          </a:solidFill>
          <a:ln w="9525">
            <a:solidFill>
              <a:srgbClr val="111827">
                <a:alpha val="14000"/>
              </a:srgbClr>
            </a:solidFill>
            <a:prstDash val="solid"/>
          </a:ln>
        </p:spPr>
      </p:sp>
      <p:sp>
        <p:nvSpPr>
          <p:cNvPr id="5" name="h2pe-2-1"/>
          <p:cNvSpPr/>
          <p:nvPr/>
        </p:nvSpPr>
        <p:spPr>
          <a:xfrm>
            <a:off x="4641494" y="1665122"/>
            <a:ext cx="2072030" cy="856793"/>
          </a:xfrm>
          <a:prstGeom prst="roundRect">
            <a:avLst>
              <a:gd name="adj" fmla="val 13340"/>
            </a:avLst>
          </a:prstGeom>
          <a:solidFill>
            <a:srgbClr val="FFFFFF"/>
          </a:solidFill>
          <a:ln w="19050">
            <a:solidFill>
              <a:srgbClr val="A23E34"/>
            </a:solidFill>
            <a:prstDash val="solid"/>
          </a:ln>
        </p:spPr>
      </p:sp>
      <p:sp>
        <p:nvSpPr>
          <p:cNvPr id="6" name="h2pe-2-2"/>
          <p:cNvSpPr/>
          <p:nvPr/>
        </p:nvSpPr>
        <p:spPr>
          <a:xfrm>
            <a:off x="7561174" y="1665122"/>
            <a:ext cx="2072030" cy="1007669"/>
          </a:xfrm>
          <a:prstGeom prst="roundRect">
            <a:avLst>
              <a:gd name="adj" fmla="val 11343"/>
            </a:avLst>
          </a:prstGeom>
          <a:solidFill>
            <a:srgbClr val="FFFFFF"/>
          </a:solidFill>
          <a:ln w="9525">
            <a:solidFill>
              <a:srgbClr val="111827">
                <a:alpha val="14000"/>
              </a:srgbClr>
            </a:solidFill>
            <a:prstDash val="solid"/>
          </a:ln>
        </p:spPr>
      </p:sp>
      <p:cxnSp>
        <p:nvCxnSpPr>
          <p:cNvPr id="7" name="h2px-0"/>
          <p:cNvCxnSpPr>
            <a:stCxn id="4" idx="3"/>
            <a:endCxn id="5" idx="1"/>
          </p:cNvCxnSpPr>
          <p:nvPr/>
        </p:nvCxnSpPr>
        <p:spPr>
          <a:xfrm>
            <a:off x="3793846" y="2084832"/>
            <a:ext cx="847649" cy="9144"/>
          </a:xfrm>
          <a:prstGeom prst="straightConnector1">
            <a:avLst/>
          </a:prstGeom>
          <a:noFill/>
          <a:ln w="28575">
            <a:solidFill>
              <a:srgbClr val="A23E34"/>
            </a:solidFill>
            <a:prstDash val="solid"/>
            <a:tailEnd type="triangle"/>
          </a:ln>
        </p:spPr>
      </p:cxnSp>
      <p:cxnSp>
        <p:nvCxnSpPr>
          <p:cNvPr id="8" name="h2px-1"/>
          <p:cNvCxnSpPr>
            <a:stCxn id="5" idx="3"/>
            <a:endCxn id="6" idx="1"/>
          </p:cNvCxnSpPr>
          <p:nvPr/>
        </p:nvCxnSpPr>
        <p:spPr>
          <a:xfrm>
            <a:off x="6713525" y="2093976"/>
            <a:ext cx="847649" cy="74981"/>
          </a:xfrm>
          <a:prstGeom prst="straightConnector1">
            <a:avLst/>
          </a:prstGeom>
          <a:noFill/>
          <a:ln w="28575">
            <a:solidFill>
              <a:srgbClr val="A23E34"/>
            </a:solidFill>
            <a:prstDash val="solid"/>
            <a:tailEnd type="triangle"/>
          </a:ln>
        </p:spPr>
      </p:cxnSp>
      <p:sp>
        <p:nvSpPr>
          <p:cNvPr id="9" name="h2pe-2-3"/>
          <p:cNvSpPr/>
          <p:nvPr/>
        </p:nvSpPr>
        <p:spPr>
          <a:xfrm>
            <a:off x="2098548" y="3455518"/>
            <a:ext cx="1506931" cy="565099"/>
          </a:xfrm>
          <a:prstGeom prst="roundRect">
            <a:avLst>
              <a:gd name="adj" fmla="val 20227"/>
            </a:avLst>
          </a:prstGeom>
          <a:solidFill>
            <a:srgbClr val="FFFFFF"/>
          </a:solidFill>
          <a:ln w="9525">
            <a:solidFill>
              <a:srgbClr val="664AB8"/>
            </a:solidFill>
            <a:prstDash val="solid"/>
          </a:ln>
        </p:spPr>
      </p:sp>
      <p:sp>
        <p:nvSpPr>
          <p:cNvPr id="10" name="h2pe-2-4"/>
          <p:cNvSpPr/>
          <p:nvPr/>
        </p:nvSpPr>
        <p:spPr>
          <a:xfrm>
            <a:off x="4170578" y="3455518"/>
            <a:ext cx="1789481" cy="565099"/>
          </a:xfrm>
          <a:prstGeom prst="roundRect">
            <a:avLst>
              <a:gd name="adj" fmla="val 20227"/>
            </a:avLst>
          </a:prstGeom>
          <a:solidFill>
            <a:srgbClr val="FFFFFF"/>
          </a:solidFill>
          <a:ln w="9525">
            <a:solidFill>
              <a:srgbClr val="664AB8"/>
            </a:solidFill>
            <a:prstDash val="solid"/>
          </a:ln>
        </p:spPr>
      </p:sp>
      <p:sp>
        <p:nvSpPr>
          <p:cNvPr id="11" name="h2pe-2-5"/>
          <p:cNvSpPr/>
          <p:nvPr/>
        </p:nvSpPr>
        <p:spPr>
          <a:xfrm>
            <a:off x="6525158" y="3455518"/>
            <a:ext cx="1506931" cy="565099"/>
          </a:xfrm>
          <a:prstGeom prst="roundRect">
            <a:avLst>
              <a:gd name="adj" fmla="val 20227"/>
            </a:avLst>
          </a:prstGeom>
          <a:solidFill>
            <a:srgbClr val="FFFFFF"/>
          </a:solidFill>
          <a:ln w="9525">
            <a:solidFill>
              <a:srgbClr val="664AB8"/>
            </a:solidFill>
            <a:prstDash val="solid"/>
          </a:ln>
        </p:spPr>
      </p:sp>
      <p:sp>
        <p:nvSpPr>
          <p:cNvPr id="12" name="h2pe-2-6"/>
          <p:cNvSpPr/>
          <p:nvPr/>
        </p:nvSpPr>
        <p:spPr>
          <a:xfrm>
            <a:off x="8597189" y="3455518"/>
            <a:ext cx="2072030" cy="584302"/>
          </a:xfrm>
          <a:prstGeom prst="roundRect">
            <a:avLst>
              <a:gd name="adj" fmla="val 19562"/>
            </a:avLst>
          </a:prstGeom>
          <a:solidFill>
            <a:srgbClr val="F1EFF9"/>
          </a:solidFill>
          <a:ln w="19050">
            <a:solidFill>
              <a:srgbClr val="664AB8"/>
            </a:solidFill>
            <a:prstDash val="solid"/>
          </a:ln>
        </p:spPr>
      </p:sp>
      <p:cxnSp>
        <p:nvCxnSpPr>
          <p:cNvPr id="13" name="h2px-2"/>
          <p:cNvCxnSpPr>
            <a:stCxn id="9" idx="3"/>
            <a:endCxn id="10" idx="1"/>
          </p:cNvCxnSpPr>
          <p:nvPr/>
        </p:nvCxnSpPr>
        <p:spPr>
          <a:xfrm>
            <a:off x="3605479" y="3738067"/>
            <a:ext cx="565099" cy="0"/>
          </a:xfrm>
          <a:prstGeom prst="straightConnector1">
            <a:avLst/>
          </a:prstGeom>
          <a:noFill/>
          <a:ln w="28575">
            <a:solidFill>
              <a:srgbClr val="664AB8"/>
            </a:solidFill>
            <a:prstDash val="solid"/>
            <a:tailEnd type="triangle"/>
          </a:ln>
        </p:spPr>
      </p:cxnSp>
      <p:cxnSp>
        <p:nvCxnSpPr>
          <p:cNvPr id="14" name="h2px-3"/>
          <p:cNvCxnSpPr>
            <a:stCxn id="10" idx="3"/>
            <a:endCxn id="11" idx="1"/>
          </p:cNvCxnSpPr>
          <p:nvPr/>
        </p:nvCxnSpPr>
        <p:spPr>
          <a:xfrm>
            <a:off x="5960059" y="3738067"/>
            <a:ext cx="565099" cy="0"/>
          </a:xfrm>
          <a:prstGeom prst="straightConnector1">
            <a:avLst/>
          </a:prstGeom>
          <a:noFill/>
          <a:ln w="28575">
            <a:solidFill>
              <a:srgbClr val="664AB8"/>
            </a:solidFill>
            <a:prstDash val="solid"/>
            <a:tailEnd type="triangle"/>
          </a:ln>
        </p:spPr>
      </p:cxnSp>
      <p:cxnSp>
        <p:nvCxnSpPr>
          <p:cNvPr id="15" name="h2px-4"/>
          <p:cNvCxnSpPr>
            <a:stCxn id="11" idx="3"/>
            <a:endCxn id="12" idx="1"/>
          </p:cNvCxnSpPr>
          <p:nvPr/>
        </p:nvCxnSpPr>
        <p:spPr>
          <a:xfrm>
            <a:off x="8032090" y="3738067"/>
            <a:ext cx="565099" cy="9144"/>
          </a:xfrm>
          <a:prstGeom prst="straightConnector1">
            <a:avLst/>
          </a:prstGeom>
          <a:noFill/>
          <a:ln w="28575">
            <a:solidFill>
              <a:srgbClr val="664AB8"/>
            </a:solidFill>
            <a:prstDash val="solid"/>
            <a:tailEnd type="triangle"/>
          </a:ln>
        </p:spPr>
      </p:cxnSp>
      <p:sp>
        <p:nvSpPr>
          <p:cNvPr id="16" name="Shape 13"/>
          <p:cNvSpPr/>
          <p:nvPr/>
        </p:nvSpPr>
        <p:spPr>
          <a:xfrm>
            <a:off x="685800" y="4774082"/>
            <a:ext cx="10820095" cy="847649"/>
          </a:xfrm>
          <a:prstGeom prst="roundRect">
            <a:avLst>
              <a:gd name="adj" fmla="val 15750"/>
            </a:avLst>
          </a:prstGeom>
          <a:solidFill>
            <a:srgbClr val="F3F3F4"/>
          </a:solidFill>
          <a:ln w="9525">
            <a:solidFill>
              <a:srgbClr val="111827">
                <a:alpha val="7000"/>
              </a:srgbClr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85800" y="4906670"/>
            <a:ext cx="38130" cy="581010"/>
          </a:xfrm>
          <a:prstGeom prst="rect">
            <a:avLst/>
          </a:prstGeom>
          <a:solidFill>
            <a:srgbClr val="664AB8"/>
          </a:solidFill>
          <a:ln/>
        </p:spPr>
      </p:sp>
      <p:sp>
        <p:nvSpPr>
          <p:cNvPr id="18" name="Shape 15"/>
          <p:cNvSpPr/>
          <p:nvPr/>
        </p:nvSpPr>
        <p:spPr>
          <a:xfrm>
            <a:off x="685800" y="6172200"/>
            <a:ext cx="10820095" cy="9510"/>
          </a:xfrm>
          <a:prstGeom prst="rect">
            <a:avLst/>
          </a:prstGeom>
          <a:solidFill>
            <a:srgbClr val="111827">
              <a:alpha val="7000"/>
            </a:srgbClr>
          </a:solidFill>
          <a:ln/>
        </p:spPr>
      </p:sp>
      <p:sp>
        <p:nvSpPr>
          <p:cNvPr id="19" name="Text 16"/>
          <p:cNvSpPr/>
          <p:nvPr/>
        </p:nvSpPr>
        <p:spPr>
          <a:xfrm>
            <a:off x="685800" y="513893"/>
            <a:ext cx="1383487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54" kern="0" dirty="0">
                <a:solidFill>
                  <a:srgbClr val="664A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pPr algn="l" indent="0" marL="0">
              <a:buNone/>
            </a:pPr>
            <a:r>
              <a:rPr lang="en-US" sz="900" spc="54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PRODUCT JOURNEY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0471709" y="513893"/>
            <a:ext cx="106253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54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ARCLIGHT HOME</a:t>
            </a:r>
            <a:endParaRPr lang="en-US" sz="900" dirty="0"/>
          </a:p>
        </p:txBody>
      </p:sp>
      <p:sp>
        <p:nvSpPr>
          <p:cNvPr id="21" name="Text 18"/>
          <p:cNvSpPr/>
          <p:nvPr/>
        </p:nvSpPr>
        <p:spPr>
          <a:xfrm>
            <a:off x="685800" y="810158"/>
            <a:ext cx="8259775" cy="5084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110" b="1" spc="-62" kern="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Inaccessibility turns faults into replacements</a:t>
            </a:r>
            <a:endParaRPr lang="en-US" sz="3110" dirty="0"/>
          </a:p>
        </p:txBody>
      </p:sp>
      <p:sp>
        <p:nvSpPr>
          <p:cNvPr id="22" name="Text 19"/>
          <p:cNvSpPr/>
          <p:nvPr/>
        </p:nvSpPr>
        <p:spPr>
          <a:xfrm>
            <a:off x="685800" y="1759306"/>
            <a:ext cx="555955" cy="1792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40" b="1" spc="104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TODAY</a:t>
            </a:r>
            <a:endParaRPr lang="en-US" sz="1040" dirty="0"/>
          </a:p>
        </p:txBody>
      </p:sp>
      <p:sp>
        <p:nvSpPr>
          <p:cNvPr id="23" name="Text 20"/>
          <p:cNvSpPr/>
          <p:nvPr/>
        </p:nvSpPr>
        <p:spPr>
          <a:xfrm>
            <a:off x="2296058" y="1863547"/>
            <a:ext cx="466344" cy="2359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80" b="1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Fault</a:t>
            </a:r>
            <a:endParaRPr lang="en-US" sz="1480" dirty="0"/>
          </a:p>
        </p:txBody>
      </p:sp>
      <p:sp>
        <p:nvSpPr>
          <p:cNvPr id="24" name="Text 21"/>
          <p:cNvSpPr/>
          <p:nvPr/>
        </p:nvSpPr>
        <p:spPr>
          <a:xfrm>
            <a:off x="2296058" y="2136038"/>
            <a:ext cx="940918" cy="1883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9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part fails</a:t>
            </a:r>
            <a:endParaRPr lang="en-US" sz="1190" dirty="0"/>
          </a:p>
        </p:txBody>
      </p:sp>
      <p:sp>
        <p:nvSpPr>
          <p:cNvPr id="25" name="Text 22"/>
          <p:cNvSpPr/>
          <p:nvPr/>
        </p:nvSpPr>
        <p:spPr>
          <a:xfrm>
            <a:off x="4849063" y="1872691"/>
            <a:ext cx="1119226" cy="2359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80" b="1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Slow access</a:t>
            </a:r>
            <a:endParaRPr lang="en-US" sz="1480" dirty="0"/>
          </a:p>
        </p:txBody>
      </p:sp>
      <p:sp>
        <p:nvSpPr>
          <p:cNvPr id="26" name="Text 23"/>
          <p:cNvSpPr/>
          <p:nvPr/>
        </p:nvSpPr>
        <p:spPr>
          <a:xfrm>
            <a:off x="4849063" y="2146097"/>
            <a:ext cx="1474927" cy="1883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9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 min to component</a:t>
            </a:r>
            <a:endParaRPr lang="en-US" sz="1190" dirty="0"/>
          </a:p>
        </p:txBody>
      </p:sp>
      <p:sp>
        <p:nvSpPr>
          <p:cNvPr id="27" name="Text 24"/>
          <p:cNvSpPr/>
          <p:nvPr/>
        </p:nvSpPr>
        <p:spPr>
          <a:xfrm>
            <a:off x="7759598" y="1863547"/>
            <a:ext cx="1196035" cy="2359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80" b="1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Replacement</a:t>
            </a:r>
            <a:endParaRPr lang="en-US" sz="1480" dirty="0"/>
          </a:p>
        </p:txBody>
      </p:sp>
      <p:sp>
        <p:nvSpPr>
          <p:cNvPr id="28" name="Text 25"/>
          <p:cNvSpPr/>
          <p:nvPr/>
        </p:nvSpPr>
        <p:spPr>
          <a:xfrm>
            <a:off x="7759598" y="2136038"/>
            <a:ext cx="1346911" cy="3657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19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62% of serviceable</a:t>
            </a:r>
            <a:endParaRPr lang="en-US" sz="1190" dirty="0"/>
          </a:p>
          <a:p>
            <a:pPr algn="l" indent="0" marL="0">
              <a:lnSpc>
                <a:spcPts val="1500"/>
              </a:lnSpc>
              <a:buNone/>
            </a:pPr>
            <a:r>
              <a:rPr lang="en-US" sz="119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claims</a:t>
            </a:r>
            <a:endParaRPr lang="en-US" sz="1190" dirty="0"/>
          </a:p>
        </p:txBody>
      </p:sp>
      <p:sp>
        <p:nvSpPr>
          <p:cNvPr id="29" name="Text 26"/>
          <p:cNvSpPr/>
          <p:nvPr/>
        </p:nvSpPr>
        <p:spPr>
          <a:xfrm>
            <a:off x="685800" y="3596335"/>
            <a:ext cx="998525" cy="1792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40" b="1" spc="104" kern="0" dirty="0">
                <a:solidFill>
                  <a:srgbClr val="664A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REPAIRABLE</a:t>
            </a:r>
            <a:endParaRPr lang="en-US" sz="1040" dirty="0"/>
          </a:p>
        </p:txBody>
      </p:sp>
      <p:sp>
        <p:nvSpPr>
          <p:cNvPr id="30" name="Text 27"/>
          <p:cNvSpPr/>
          <p:nvPr/>
        </p:nvSpPr>
        <p:spPr>
          <a:xfrm>
            <a:off x="2277770" y="3633826"/>
            <a:ext cx="450799" cy="2258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10" b="1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Fault</a:t>
            </a:r>
            <a:endParaRPr lang="en-US" sz="1410" dirty="0"/>
          </a:p>
        </p:txBody>
      </p:sp>
      <p:sp>
        <p:nvSpPr>
          <p:cNvPr id="31" name="Text 28"/>
          <p:cNvSpPr/>
          <p:nvPr/>
        </p:nvSpPr>
        <p:spPr>
          <a:xfrm>
            <a:off x="4349801" y="3633826"/>
            <a:ext cx="1368857" cy="2258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10" b="1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Identify module</a:t>
            </a:r>
            <a:endParaRPr lang="en-US" sz="1410" dirty="0"/>
          </a:p>
        </p:txBody>
      </p:sp>
      <p:sp>
        <p:nvSpPr>
          <p:cNvPr id="32" name="Text 29"/>
          <p:cNvSpPr/>
          <p:nvPr/>
        </p:nvSpPr>
        <p:spPr>
          <a:xfrm>
            <a:off x="6704381" y="3633826"/>
            <a:ext cx="709574" cy="2258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10" b="1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Replace</a:t>
            </a:r>
            <a:endParaRPr lang="en-US" sz="1410" dirty="0"/>
          </a:p>
        </p:txBody>
      </p:sp>
      <p:sp>
        <p:nvSpPr>
          <p:cNvPr id="33" name="Text 30"/>
          <p:cNvSpPr/>
          <p:nvPr/>
        </p:nvSpPr>
        <p:spPr>
          <a:xfrm>
            <a:off x="8785555" y="3643884"/>
            <a:ext cx="1165860" cy="2258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10" b="1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Return to use</a:t>
            </a:r>
            <a:endParaRPr lang="en-US" sz="1410" dirty="0"/>
          </a:p>
        </p:txBody>
      </p:sp>
      <p:sp>
        <p:nvSpPr>
          <p:cNvPr id="34" name="Text 31"/>
          <p:cNvSpPr/>
          <p:nvPr/>
        </p:nvSpPr>
        <p:spPr>
          <a:xfrm>
            <a:off x="949147" y="4971593"/>
            <a:ext cx="668426" cy="1417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b="1" spc="98" kern="0" dirty="0">
                <a:solidFill>
                  <a:srgbClr val="664A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NOW</a:t>
            </a:r>
            <a:endParaRPr lang="en-US" sz="820" dirty="0"/>
          </a:p>
        </p:txBody>
      </p:sp>
      <p:sp>
        <p:nvSpPr>
          <p:cNvPr id="35" name="Text 32"/>
          <p:cNvSpPr/>
          <p:nvPr/>
        </p:nvSpPr>
        <p:spPr>
          <a:xfrm>
            <a:off x="949147" y="5197450"/>
            <a:ext cx="9414662" cy="2167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3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Median authorized repair takes 46 minutes because the enclosure uses 14 fastener types and two glued structural seams.</a:t>
            </a:r>
            <a:endParaRPr lang="en-US" sz="1330" dirty="0"/>
          </a:p>
        </p:txBody>
      </p:sp>
      <p:sp>
        <p:nvSpPr>
          <p:cNvPr id="36" name="Text 33"/>
          <p:cNvSpPr/>
          <p:nvPr/>
        </p:nvSpPr>
        <p:spPr>
          <a:xfrm>
            <a:off x="685800" y="5790895"/>
            <a:ext cx="1391717" cy="1508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90" spc="27" kern="0" dirty="0">
                <a:solidFill>
                  <a:srgbClr val="81879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Source: user brief.</a:t>
            </a:r>
            <a:endParaRPr lang="en-US" sz="890" dirty="0"/>
          </a:p>
        </p:txBody>
      </p:sp>
      <p:sp>
        <p:nvSpPr>
          <p:cNvPr id="37" name="Text 34"/>
          <p:cNvSpPr/>
          <p:nvPr/>
        </p:nvSpPr>
        <p:spPr>
          <a:xfrm>
            <a:off x="685800" y="6314846"/>
            <a:ext cx="286207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49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/ 9</a:t>
            </a:r>
            <a:endParaRPr lang="en-US" sz="820" dirty="0"/>
          </a:p>
        </p:txBody>
      </p:sp>
      <p:sp>
        <p:nvSpPr>
          <p:cNvPr id="38" name="Text 35"/>
          <p:cNvSpPr/>
          <p:nvPr/>
        </p:nvSpPr>
        <p:spPr>
          <a:xfrm>
            <a:off x="11102645" y="6314846"/>
            <a:ext cx="432511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49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09</a:t>
            </a:r>
            <a:endParaRPr lang="en-US" sz="82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1939442"/>
            <a:ext cx="533095" cy="38405"/>
          </a:xfrm>
          <a:prstGeom prst="roundRect">
            <a:avLst>
              <a:gd name="adj" fmla="val 50000"/>
            </a:avLst>
          </a:prstGeom>
          <a:solidFill>
            <a:srgbClr val="664AB8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6172200"/>
            <a:ext cx="10820095" cy="9510"/>
          </a:xfrm>
          <a:prstGeom prst="rect">
            <a:avLst/>
          </a:prstGeom>
          <a:solidFill>
            <a:srgbClr val="111827">
              <a:alpha val="7000"/>
            </a:srgbClr>
          </a:solidFill>
          <a:ln/>
        </p:spPr>
      </p:sp>
      <p:graphicFrame>
        <p:nvGraphicFramePr>
          <p:cNvPr id="5" name="Chart 0" descr=""/>
          <p:cNvGraphicFramePr/>
          <p:nvPr/>
        </p:nvGraphicFramePr>
        <p:xfrm>
          <a:off x="685800" y="2396642"/>
          <a:ext cx="6078017" cy="2691994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Text 2"/>
          <p:cNvSpPr/>
          <p:nvPr/>
        </p:nvSpPr>
        <p:spPr>
          <a:xfrm>
            <a:off x="685800" y="513893"/>
            <a:ext cx="1783994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54" kern="0" dirty="0">
                <a:solidFill>
                  <a:srgbClr val="664A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pPr algn="l" indent="0" marL="0">
              <a:buNone/>
            </a:pPr>
            <a:r>
              <a:rPr lang="en-US" sz="900" spc="54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FAILURE CONCENTRATION</a:t>
            </a:r>
            <a:endParaRPr lang="en-US" sz="900" dirty="0"/>
          </a:p>
        </p:txBody>
      </p:sp>
      <p:sp>
        <p:nvSpPr>
          <p:cNvPr id="7" name="Text 3"/>
          <p:cNvSpPr/>
          <p:nvPr/>
        </p:nvSpPr>
        <p:spPr>
          <a:xfrm>
            <a:off x="10471709" y="513893"/>
            <a:ext cx="106253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54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ARCLIGHT HOME</a:t>
            </a:r>
            <a:endParaRPr lang="en-US" sz="900" dirty="0"/>
          </a:p>
        </p:txBody>
      </p:sp>
      <p:sp>
        <p:nvSpPr>
          <p:cNvPr id="8" name="Text 4"/>
          <p:cNvSpPr/>
          <p:nvPr/>
        </p:nvSpPr>
        <p:spPr>
          <a:xfrm>
            <a:off x="685800" y="1340510"/>
            <a:ext cx="6307531" cy="513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150" b="1" spc="-63" kern="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Five components explain the 64%</a:t>
            </a:r>
            <a:endParaRPr lang="en-US" sz="3150" dirty="0"/>
          </a:p>
        </p:txBody>
      </p:sp>
      <p:sp>
        <p:nvSpPr>
          <p:cNvPr id="9" name="Text 5"/>
          <p:cNvSpPr/>
          <p:nvPr/>
        </p:nvSpPr>
        <p:spPr>
          <a:xfrm>
            <a:off x="685800" y="2168042"/>
            <a:ext cx="1691640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108" kern="0" dirty="0">
                <a:solidFill>
                  <a:srgbClr val="646A7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SHARE OF ALL RETURNS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7164324" y="2120494"/>
            <a:ext cx="3615538" cy="12545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200"/>
              </a:lnSpc>
              <a:buNone/>
            </a:pPr>
            <a:r>
              <a:rPr lang="en-US" sz="4200" b="1" spc="-147" kern="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for the </a:t>
            </a:r>
            <a:endParaRPr lang="en-US" sz="4200" dirty="0"/>
          </a:p>
          <a:p>
            <a:pPr algn="l" indent="0" marL="0">
              <a:lnSpc>
                <a:spcPts val="4200"/>
              </a:lnSpc>
              <a:buNone/>
            </a:pPr>
            <a:r>
              <a:rPr lang="en-US" sz="4200" b="1" spc="-147" kern="0" dirty="0">
                <a:solidFill>
                  <a:srgbClr val="664A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known failures</a:t>
            </a:r>
            <a:pPr algn="l" indent="0" marL="0">
              <a:lnSpc>
                <a:spcPts val="4200"/>
              </a:lnSpc>
              <a:buNone/>
            </a:pPr>
            <a:r>
              <a:rPr lang="en-US" sz="4200" b="1" spc="-147" kern="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4200" dirty="0"/>
          </a:p>
        </p:txBody>
      </p:sp>
      <p:sp>
        <p:nvSpPr>
          <p:cNvPr id="11" name="Text 7"/>
          <p:cNvSpPr/>
          <p:nvPr/>
        </p:nvSpPr>
        <p:spPr>
          <a:xfrm>
            <a:off x="7164324" y="3511296"/>
            <a:ext cx="3140964" cy="6327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90"/>
              </a:lnSpc>
              <a:buNone/>
            </a:pPr>
            <a:r>
              <a:rPr lang="en-US" sz="1720" spc="-17" kern="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 these modules accessible,</a:t>
            </a:r>
            <a:endParaRPr lang="en-US" sz="1720" dirty="0"/>
          </a:p>
          <a:p>
            <a:pPr algn="l" indent="0" marL="0">
              <a:lnSpc>
                <a:spcPts val="2590"/>
              </a:lnSpc>
              <a:buNone/>
            </a:pPr>
            <a:r>
              <a:rPr lang="en-US" sz="1720" spc="-17" kern="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replaceable and available.</a:t>
            </a:r>
            <a:endParaRPr lang="en-US" sz="1720" dirty="0"/>
          </a:p>
        </p:txBody>
      </p:sp>
      <p:sp>
        <p:nvSpPr>
          <p:cNvPr id="12" name="Text 8"/>
          <p:cNvSpPr/>
          <p:nvPr/>
        </p:nvSpPr>
        <p:spPr>
          <a:xfrm>
            <a:off x="685800" y="5259629"/>
            <a:ext cx="3850538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27" kern="0" dirty="0">
                <a:solidFill>
                  <a:srgbClr val="81879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Source: user brief. Shares are of all 4,800 returns.</a:t>
            </a:r>
            <a:endParaRPr lang="en-US" sz="900" dirty="0"/>
          </a:p>
        </p:txBody>
      </p:sp>
      <p:sp>
        <p:nvSpPr>
          <p:cNvPr id="13" name="Text 9"/>
          <p:cNvSpPr/>
          <p:nvPr/>
        </p:nvSpPr>
        <p:spPr>
          <a:xfrm>
            <a:off x="685800" y="6314846"/>
            <a:ext cx="288036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49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/ 9</a:t>
            </a:r>
            <a:endParaRPr lang="en-US" sz="820" dirty="0"/>
          </a:p>
        </p:txBody>
      </p:sp>
      <p:sp>
        <p:nvSpPr>
          <p:cNvPr id="14" name="Text 10"/>
          <p:cNvSpPr/>
          <p:nvPr/>
        </p:nvSpPr>
        <p:spPr>
          <a:xfrm>
            <a:off x="11100816" y="6314846"/>
            <a:ext cx="434340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49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09</a:t>
            </a:r>
            <a:endParaRPr lang="en-US" sz="82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1641348"/>
            <a:ext cx="533095" cy="38405"/>
          </a:xfrm>
          <a:prstGeom prst="roundRect">
            <a:avLst>
              <a:gd name="adj" fmla="val 50000"/>
            </a:avLst>
          </a:prstGeom>
          <a:solidFill>
            <a:srgbClr val="664AB8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6172200"/>
            <a:ext cx="10820095" cy="9510"/>
          </a:xfrm>
          <a:prstGeom prst="rect">
            <a:avLst/>
          </a:prstGeom>
          <a:solidFill>
            <a:srgbClr val="111827">
              <a:alpha val="7000"/>
            </a:srgbClr>
          </a:solidFill>
          <a:ln/>
        </p:spPr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869948"/>
          <a:ext cx="9143771" cy="914400"/>
        </p:xfrm>
        <a:graphic>
          <a:graphicData uri="http://schemas.openxmlformats.org/drawingml/2006/table">
            <a:tbl>
              <a:tblPr/>
              <a:tblGrid>
                <a:gridCol w="5584241"/>
                <a:gridCol w="1811426"/>
                <a:gridCol w="3423514"/>
              </a:tblGrid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11182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MEASURE</a:t>
                      </a:r>
                      <a:endParaRPr lang="en-US" sz="1200" dirty="0"/>
                    </a:p>
                  </a:txBody>
                  <a:tcPr marL="171450" marR="171450" marT="123190" marB="12319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664A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C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00" b="1" dirty="0">
                          <a:solidFill>
                            <a:srgbClr val="11182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CURRENT</a:t>
                      </a:r>
                      <a:endParaRPr lang="en-US" sz="1200" dirty="0"/>
                    </a:p>
                  </a:txBody>
                  <a:tcPr marL="171450" marR="171450" marT="123190" marB="12319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664A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C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00" b="1" dirty="0">
                          <a:solidFill>
                            <a:srgbClr val="11182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MODULAR PROTOTYPE</a:t>
                      </a:r>
                      <a:endParaRPr lang="en-US" sz="1200" dirty="0"/>
                    </a:p>
                  </a:txBody>
                  <a:tcPr marL="171450" marR="171450" marT="123190" marB="12319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664A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C"/>
                    </a:solidFill>
                  </a:tcPr>
                </a:tc>
              </a:tr>
              <a:tr h="51206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1182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Time to reach failed component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B556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18 min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b="1" dirty="0">
                          <a:solidFill>
                            <a:srgbClr val="664AB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 min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49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1182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Fastener types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B556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14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b="1" dirty="0">
                          <a:solidFill>
                            <a:srgbClr val="664AB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49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1182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Glued structural seams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B556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b="1" dirty="0">
                          <a:solidFill>
                            <a:srgbClr val="664AB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49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1182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Replaceable without soldering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B556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 of 11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b="1" dirty="0">
                          <a:solidFill>
                            <a:srgbClr val="664AB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10 of 11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1182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Successful first-time reassembly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B556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73%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b="1" dirty="0">
                          <a:solidFill>
                            <a:srgbClr val="664AB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97%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685800" y="513893"/>
            <a:ext cx="132862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54" kern="0" dirty="0">
                <a:solidFill>
                  <a:srgbClr val="664A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pPr algn="l" indent="0" marL="0">
              <a:buNone/>
            </a:pPr>
            <a:r>
              <a:rPr lang="en-US" sz="900" spc="54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TEARDOWN PROOF</a:t>
            </a:r>
            <a:endParaRPr lang="en-US" sz="900" dirty="0"/>
          </a:p>
        </p:txBody>
      </p:sp>
      <p:sp>
        <p:nvSpPr>
          <p:cNvPr id="7" name="Text 3"/>
          <p:cNvSpPr/>
          <p:nvPr/>
        </p:nvSpPr>
        <p:spPr>
          <a:xfrm>
            <a:off x="10471709" y="513893"/>
            <a:ext cx="106253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54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ARCLIGHT HOME</a:t>
            </a:r>
            <a:endParaRPr lang="en-US" sz="900" dirty="0"/>
          </a:p>
        </p:txBody>
      </p:sp>
      <p:sp>
        <p:nvSpPr>
          <p:cNvPr id="8" name="Text 4"/>
          <p:cNvSpPr/>
          <p:nvPr/>
        </p:nvSpPr>
        <p:spPr>
          <a:xfrm>
            <a:off x="685800" y="1043330"/>
            <a:ext cx="8125358" cy="513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150" b="1" spc="-63" kern="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Modular architecture makes repair practical</a:t>
            </a:r>
            <a:endParaRPr lang="en-US" sz="3150" dirty="0"/>
          </a:p>
        </p:txBody>
      </p:sp>
      <p:sp>
        <p:nvSpPr>
          <p:cNvPr id="9" name="Text 5"/>
          <p:cNvSpPr/>
          <p:nvPr/>
        </p:nvSpPr>
        <p:spPr>
          <a:xfrm>
            <a:off x="685800" y="5067605"/>
            <a:ext cx="6676034" cy="298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87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prototype reached the failed component </a:t>
            </a:r>
            <a:pPr algn="l" indent="0" marL="0">
              <a:buNone/>
            </a:pPr>
            <a:r>
              <a:rPr lang="en-US" sz="1870" b="1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 minutes faster</a:t>
            </a:r>
            <a:pPr algn="l" indent="0" marL="0">
              <a:buNone/>
            </a:pPr>
            <a:r>
              <a:rPr lang="en-US" sz="187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870" dirty="0"/>
          </a:p>
        </p:txBody>
      </p:sp>
      <p:sp>
        <p:nvSpPr>
          <p:cNvPr id="10" name="Text 6"/>
          <p:cNvSpPr/>
          <p:nvPr/>
        </p:nvSpPr>
        <p:spPr>
          <a:xfrm>
            <a:off x="685800" y="5557723"/>
            <a:ext cx="3850538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27" kern="0" dirty="0">
                <a:solidFill>
                  <a:srgbClr val="81879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Source: user brief. Controlled teardown of 30 units.</a:t>
            </a:r>
            <a:endParaRPr lang="en-US" sz="900" dirty="0"/>
          </a:p>
        </p:txBody>
      </p:sp>
      <p:sp>
        <p:nvSpPr>
          <p:cNvPr id="11" name="Text 7"/>
          <p:cNvSpPr/>
          <p:nvPr/>
        </p:nvSpPr>
        <p:spPr>
          <a:xfrm>
            <a:off x="685800" y="6314846"/>
            <a:ext cx="285293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49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/ 9</a:t>
            </a:r>
            <a:endParaRPr lang="en-US" sz="820" dirty="0"/>
          </a:p>
        </p:txBody>
      </p:sp>
      <p:sp>
        <p:nvSpPr>
          <p:cNvPr id="12" name="Text 8"/>
          <p:cNvSpPr/>
          <p:nvPr/>
        </p:nvSpPr>
        <p:spPr>
          <a:xfrm>
            <a:off x="11103559" y="6314846"/>
            <a:ext cx="431597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49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09</a:t>
            </a:r>
            <a:endParaRPr lang="en-US" sz="82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2011680"/>
            <a:ext cx="533095" cy="38405"/>
          </a:xfrm>
          <a:prstGeom prst="roundRect">
            <a:avLst>
              <a:gd name="adj" fmla="val 50000"/>
            </a:avLst>
          </a:prstGeom>
          <a:solidFill>
            <a:srgbClr val="664AB8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2335378"/>
            <a:ext cx="3441802" cy="1556309"/>
          </a:xfrm>
          <a:prstGeom prst="roundRect">
            <a:avLst>
              <a:gd name="adj" fmla="val 8578"/>
            </a:avLst>
          </a:prstGeom>
          <a:solidFill>
            <a:srgbClr val="F3F3F4"/>
          </a:solidFill>
          <a:ln w="9525">
            <a:solidFill>
              <a:srgbClr val="111827">
                <a:alpha val="7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819302" y="2335378"/>
            <a:ext cx="3174888" cy="38130"/>
          </a:xfrm>
          <a:prstGeom prst="rect">
            <a:avLst/>
          </a:prstGeom>
          <a:solidFill>
            <a:srgbClr val="664AB8"/>
          </a:solidFill>
          <a:ln/>
        </p:spPr>
      </p:sp>
      <p:sp>
        <p:nvSpPr>
          <p:cNvPr id="6" name="Shape 3"/>
          <p:cNvSpPr/>
          <p:nvPr/>
        </p:nvSpPr>
        <p:spPr>
          <a:xfrm>
            <a:off x="4375404" y="2335378"/>
            <a:ext cx="3441802" cy="1556309"/>
          </a:xfrm>
          <a:prstGeom prst="roundRect">
            <a:avLst>
              <a:gd name="adj" fmla="val 8578"/>
            </a:avLst>
          </a:prstGeom>
          <a:solidFill>
            <a:srgbClr val="F3F3F4"/>
          </a:solidFill>
          <a:ln w="9525">
            <a:solidFill>
              <a:srgbClr val="111827">
                <a:alpha val="7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507992" y="2335378"/>
            <a:ext cx="3174888" cy="38130"/>
          </a:xfrm>
          <a:prstGeom prst="rect">
            <a:avLst/>
          </a:prstGeom>
          <a:solidFill>
            <a:srgbClr val="664AB8"/>
          </a:solidFill>
          <a:ln/>
        </p:spPr>
      </p:sp>
      <p:sp>
        <p:nvSpPr>
          <p:cNvPr id="8" name="Shape 5"/>
          <p:cNvSpPr/>
          <p:nvPr/>
        </p:nvSpPr>
        <p:spPr>
          <a:xfrm>
            <a:off x="8064094" y="2335378"/>
            <a:ext cx="3441802" cy="1556309"/>
          </a:xfrm>
          <a:prstGeom prst="roundRect">
            <a:avLst>
              <a:gd name="adj" fmla="val 8578"/>
            </a:avLst>
          </a:prstGeom>
          <a:solidFill>
            <a:srgbClr val="F3F3F4"/>
          </a:solidFill>
          <a:ln w="9525">
            <a:solidFill>
              <a:srgbClr val="111827">
                <a:alpha val="7000"/>
              </a:srgbClr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197596" y="2335378"/>
            <a:ext cx="3174980" cy="38130"/>
          </a:xfrm>
          <a:prstGeom prst="rect">
            <a:avLst/>
          </a:prstGeom>
          <a:solidFill>
            <a:srgbClr val="664AB8"/>
          </a:solidFill>
          <a:ln/>
        </p:spPr>
      </p:sp>
      <p:sp>
        <p:nvSpPr>
          <p:cNvPr id="10" name="Shape 7"/>
          <p:cNvSpPr/>
          <p:nvPr/>
        </p:nvSpPr>
        <p:spPr>
          <a:xfrm>
            <a:off x="685800" y="4158691"/>
            <a:ext cx="10820095" cy="856793"/>
          </a:xfrm>
          <a:prstGeom prst="roundRect">
            <a:avLst>
              <a:gd name="adj" fmla="val 15582"/>
            </a:avLst>
          </a:prstGeom>
          <a:solidFill>
            <a:srgbClr val="F3F3F4"/>
          </a:solidFill>
          <a:ln w="9525">
            <a:solidFill>
              <a:srgbClr val="111827">
                <a:alpha val="7000"/>
              </a:srgbClr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85800" y="4292194"/>
            <a:ext cx="38130" cy="590520"/>
          </a:xfrm>
          <a:prstGeom prst="rect">
            <a:avLst/>
          </a:prstGeom>
          <a:solidFill>
            <a:srgbClr val="664AB8"/>
          </a:solidFill>
          <a:ln/>
        </p:spPr>
      </p:sp>
      <p:sp>
        <p:nvSpPr>
          <p:cNvPr id="12" name="Shape 9"/>
          <p:cNvSpPr/>
          <p:nvPr/>
        </p:nvSpPr>
        <p:spPr>
          <a:xfrm>
            <a:off x="685800" y="6172200"/>
            <a:ext cx="10820095" cy="9510"/>
          </a:xfrm>
          <a:prstGeom prst="rect">
            <a:avLst/>
          </a:prstGeom>
          <a:solidFill>
            <a:srgbClr val="111827">
              <a:alpha val="7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685800" y="513893"/>
            <a:ext cx="134782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54" kern="0" dirty="0">
                <a:solidFill>
                  <a:srgbClr val="664A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pPr algn="l" indent="0" marL="0">
              <a:buNone/>
            </a:pPr>
            <a:r>
              <a:rPr lang="en-US" sz="900" spc="54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CUSTOMER SIGNAL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0471709" y="513893"/>
            <a:ext cx="106253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54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ARCLIGHT HOME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685800" y="1413662"/>
            <a:ext cx="8028432" cy="513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150" b="1" spc="-63" kern="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Customers reward a credible parts promise</a:t>
            </a:r>
            <a:endParaRPr lang="en-US" sz="3150" dirty="0"/>
          </a:p>
        </p:txBody>
      </p:sp>
      <p:sp>
        <p:nvSpPr>
          <p:cNvPr id="16" name="Text 13"/>
          <p:cNvSpPr/>
          <p:nvPr/>
        </p:nvSpPr>
        <p:spPr>
          <a:xfrm>
            <a:off x="923544" y="2526487"/>
            <a:ext cx="1175918" cy="750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650" b="1" spc="-93" kern="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71%</a:t>
            </a:r>
            <a:endParaRPr lang="en-US" sz="4650" dirty="0"/>
          </a:p>
        </p:txBody>
      </p:sp>
      <p:sp>
        <p:nvSpPr>
          <p:cNvPr id="17" name="Text 14"/>
          <p:cNvSpPr/>
          <p:nvPr/>
        </p:nvSpPr>
        <p:spPr>
          <a:xfrm>
            <a:off x="923544" y="3249778"/>
            <a:ext cx="2964485" cy="42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would choose a five-year parts promise at</a:t>
            </a:r>
            <a:endParaRPr lang="en-US" sz="1200" dirty="0"/>
          </a:p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same price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4613148" y="2526487"/>
            <a:ext cx="1329538" cy="750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650" b="1" spc="-93" kern="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48%</a:t>
            </a:r>
            <a:endParaRPr lang="en-US" sz="4650" dirty="0"/>
          </a:p>
        </p:txBody>
      </p:sp>
      <p:sp>
        <p:nvSpPr>
          <p:cNvPr id="19" name="Text 16"/>
          <p:cNvSpPr/>
          <p:nvPr/>
        </p:nvSpPr>
        <p:spPr>
          <a:xfrm>
            <a:off x="4613148" y="3249778"/>
            <a:ext cx="1416406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would pay €12 more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8302752" y="2526487"/>
            <a:ext cx="1279246" cy="750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650" b="1" spc="-93" kern="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67%</a:t>
            </a:r>
            <a:endParaRPr lang="en-US" sz="4650" dirty="0"/>
          </a:p>
        </p:txBody>
      </p:sp>
      <p:sp>
        <p:nvSpPr>
          <p:cNvPr id="21" name="Text 18"/>
          <p:cNvSpPr/>
          <p:nvPr/>
        </p:nvSpPr>
        <p:spPr>
          <a:xfrm>
            <a:off x="8302752" y="3249778"/>
            <a:ext cx="2884018" cy="42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said a visible repair score would increase</a:t>
            </a:r>
            <a:endParaRPr lang="en-US" sz="1200" dirty="0"/>
          </a:p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trust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952805" y="4358945"/>
            <a:ext cx="1438351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b="1" spc="99" kern="0" dirty="0">
                <a:solidFill>
                  <a:srgbClr val="664A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EVIDENCE BOUNDARY</a:t>
            </a:r>
            <a:endParaRPr lang="en-US" sz="820" dirty="0"/>
          </a:p>
        </p:txBody>
      </p:sp>
      <p:sp>
        <p:nvSpPr>
          <p:cNvPr id="23" name="Text 20"/>
          <p:cNvSpPr/>
          <p:nvPr/>
        </p:nvSpPr>
        <p:spPr>
          <a:xfrm>
            <a:off x="952805" y="4587545"/>
            <a:ext cx="6731813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Directional pilot findings from 600 fictional owners. These are not market-wide claims.</a:t>
            </a:r>
            <a:endParaRPr lang="en-US" sz="1350" dirty="0"/>
          </a:p>
        </p:txBody>
      </p:sp>
      <p:sp>
        <p:nvSpPr>
          <p:cNvPr id="24" name="Text 21"/>
          <p:cNvSpPr/>
          <p:nvPr/>
        </p:nvSpPr>
        <p:spPr>
          <a:xfrm>
            <a:off x="685800" y="5187391"/>
            <a:ext cx="1407262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27" kern="0" dirty="0">
                <a:solidFill>
                  <a:srgbClr val="81879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Source: user brief.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685800" y="6314846"/>
            <a:ext cx="287122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49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/ 9</a:t>
            </a:r>
            <a:endParaRPr lang="en-US" sz="820" dirty="0"/>
          </a:p>
        </p:txBody>
      </p:sp>
      <p:sp>
        <p:nvSpPr>
          <p:cNvPr id="26" name="Text 23"/>
          <p:cNvSpPr/>
          <p:nvPr/>
        </p:nvSpPr>
        <p:spPr>
          <a:xfrm>
            <a:off x="11100816" y="6314846"/>
            <a:ext cx="433426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49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/ 09</a:t>
            </a:r>
            <a:endParaRPr lang="en-US" sz="82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1931213"/>
            <a:ext cx="533095" cy="38405"/>
          </a:xfrm>
          <a:prstGeom prst="roundRect">
            <a:avLst>
              <a:gd name="adj" fmla="val 50000"/>
            </a:avLst>
          </a:prstGeom>
          <a:solidFill>
            <a:srgbClr val="664AB8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2216506"/>
            <a:ext cx="2915107" cy="1556309"/>
          </a:xfrm>
          <a:prstGeom prst="roundRect">
            <a:avLst>
              <a:gd name="adj" fmla="val 8578"/>
            </a:avLst>
          </a:prstGeom>
          <a:solidFill>
            <a:srgbClr val="F3F3F4"/>
          </a:solidFill>
          <a:ln w="9525">
            <a:solidFill>
              <a:srgbClr val="111827">
                <a:alpha val="7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819302" y="2216506"/>
            <a:ext cx="2648651" cy="38130"/>
          </a:xfrm>
          <a:prstGeom prst="rect">
            <a:avLst/>
          </a:prstGeom>
          <a:solidFill>
            <a:srgbClr val="664AB8"/>
          </a:solidFill>
          <a:ln/>
        </p:spPr>
      </p:sp>
      <p:sp>
        <p:nvSpPr>
          <p:cNvPr id="6" name="Shape 3"/>
          <p:cNvSpPr/>
          <p:nvPr/>
        </p:nvSpPr>
        <p:spPr>
          <a:xfrm>
            <a:off x="3848710" y="2216506"/>
            <a:ext cx="2915107" cy="1556309"/>
          </a:xfrm>
          <a:prstGeom prst="roundRect">
            <a:avLst>
              <a:gd name="adj" fmla="val 8578"/>
            </a:avLst>
          </a:prstGeom>
          <a:solidFill>
            <a:srgbClr val="F3F3F4"/>
          </a:solidFill>
          <a:ln w="9525">
            <a:solidFill>
              <a:srgbClr val="111827">
                <a:alpha val="7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3982212" y="2216506"/>
            <a:ext cx="2648651" cy="38130"/>
          </a:xfrm>
          <a:prstGeom prst="rect">
            <a:avLst/>
          </a:prstGeom>
          <a:solidFill>
            <a:srgbClr val="664AB8"/>
          </a:solidFill>
          <a:ln/>
        </p:spPr>
      </p:sp>
      <p:sp>
        <p:nvSpPr>
          <p:cNvPr id="8" name="Shape 5"/>
          <p:cNvSpPr/>
          <p:nvPr/>
        </p:nvSpPr>
        <p:spPr>
          <a:xfrm>
            <a:off x="685800" y="3982212"/>
            <a:ext cx="6078017" cy="1114654"/>
          </a:xfrm>
          <a:prstGeom prst="roundRect">
            <a:avLst>
              <a:gd name="adj" fmla="val 11977"/>
            </a:avLst>
          </a:prstGeom>
          <a:solidFill>
            <a:srgbClr val="F3F3F4"/>
          </a:solidFill>
          <a:ln w="9525">
            <a:solidFill>
              <a:srgbClr val="111827">
                <a:alpha val="7000"/>
              </a:srgbClr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4115714"/>
            <a:ext cx="38130" cy="847740"/>
          </a:xfrm>
          <a:prstGeom prst="rect">
            <a:avLst/>
          </a:prstGeom>
          <a:solidFill>
            <a:srgbClr val="664AB8"/>
          </a:solidFill>
          <a:ln/>
        </p:spPr>
      </p:sp>
      <p:sp>
        <p:nvSpPr>
          <p:cNvPr id="10" name="Shape 7"/>
          <p:cNvSpPr/>
          <p:nvPr/>
        </p:nvSpPr>
        <p:spPr>
          <a:xfrm>
            <a:off x="7164324" y="2216506"/>
            <a:ext cx="4341571" cy="2857500"/>
          </a:xfrm>
          <a:prstGeom prst="roundRect">
            <a:avLst>
              <a:gd name="adj" fmla="val 7328"/>
            </a:avLst>
          </a:prstGeom>
          <a:solidFill>
            <a:srgbClr val="664AB8"/>
          </a:solidFill>
          <a:ln/>
        </p:spPr>
      </p:sp>
      <p:sp>
        <p:nvSpPr>
          <p:cNvPr id="11" name="Shape 8"/>
          <p:cNvSpPr/>
          <p:nvPr/>
        </p:nvSpPr>
        <p:spPr>
          <a:xfrm>
            <a:off x="685800" y="6172200"/>
            <a:ext cx="10820095" cy="9510"/>
          </a:xfrm>
          <a:prstGeom prst="rect">
            <a:avLst/>
          </a:prstGeom>
          <a:solidFill>
            <a:srgbClr val="111827">
              <a:alpha val="7000"/>
            </a:srgbClr>
          </a:solidFill>
          <a:ln/>
        </p:spPr>
      </p:sp>
      <p:sp>
        <p:nvSpPr>
          <p:cNvPr id="12" name="Text 9"/>
          <p:cNvSpPr/>
          <p:nvPr/>
        </p:nvSpPr>
        <p:spPr>
          <a:xfrm>
            <a:off x="685800" y="513893"/>
            <a:ext cx="130119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54" kern="0" dirty="0">
                <a:solidFill>
                  <a:srgbClr val="664A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pPr algn="l" indent="0" marL="0">
              <a:buNone/>
            </a:pPr>
            <a:r>
              <a:rPr lang="en-US" sz="900" spc="54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PILOT ECONOMICS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10471709" y="513893"/>
            <a:ext cx="106253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54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ARCLIGHT HOME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685800" y="1332281"/>
            <a:ext cx="5665622" cy="513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150" b="1" spc="-63" kern="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pilot pays back in 1.1 years</a:t>
            </a:r>
            <a:endParaRPr lang="en-US" sz="3150" dirty="0"/>
          </a:p>
        </p:txBody>
      </p:sp>
      <p:sp>
        <p:nvSpPr>
          <p:cNvPr id="15" name="Text 12"/>
          <p:cNvSpPr/>
          <p:nvPr/>
        </p:nvSpPr>
        <p:spPr>
          <a:xfrm>
            <a:off x="923544" y="2407615"/>
            <a:ext cx="2215591" cy="750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650" b="1" spc="-93" kern="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€0.60m</a:t>
            </a:r>
            <a:endParaRPr lang="en-US" sz="4650" dirty="0"/>
          </a:p>
        </p:txBody>
      </p:sp>
      <p:sp>
        <p:nvSpPr>
          <p:cNvPr id="16" name="Text 13"/>
          <p:cNvSpPr/>
          <p:nvPr/>
        </p:nvSpPr>
        <p:spPr>
          <a:xfrm>
            <a:off x="923544" y="3130906"/>
            <a:ext cx="2482596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engineering and tooling investment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4086454" y="2407615"/>
            <a:ext cx="2151583" cy="750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650" b="1" spc="-93" kern="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€0.57m</a:t>
            </a:r>
            <a:endParaRPr lang="en-US" sz="4650" dirty="0"/>
          </a:p>
        </p:txBody>
      </p:sp>
      <p:sp>
        <p:nvSpPr>
          <p:cNvPr id="18" name="Text 15"/>
          <p:cNvSpPr/>
          <p:nvPr/>
        </p:nvSpPr>
        <p:spPr>
          <a:xfrm>
            <a:off x="4086454" y="3130906"/>
            <a:ext cx="2488082" cy="42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annual benefit after unit-cost</a:t>
            </a:r>
            <a:endParaRPr lang="en-US" sz="1200" dirty="0"/>
          </a:p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impact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52805" y="4182466"/>
            <a:ext cx="1461211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b="1" spc="99" kern="0" dirty="0">
                <a:solidFill>
                  <a:srgbClr val="664A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STEADY-STATE VALUE</a:t>
            </a:r>
            <a:endParaRPr lang="en-US" sz="820" dirty="0"/>
          </a:p>
        </p:txBody>
      </p:sp>
      <p:sp>
        <p:nvSpPr>
          <p:cNvPr id="20" name="Text 17"/>
          <p:cNvSpPr/>
          <p:nvPr/>
        </p:nvSpPr>
        <p:spPr>
          <a:xfrm>
            <a:off x="952805" y="4411066"/>
            <a:ext cx="5431536" cy="493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€1.06m annual avoided replacement and logistics cost, less €2.70 per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 across 180,000 annual units.</a:t>
            </a:r>
            <a:endParaRPr lang="en-US" sz="1350" dirty="0"/>
          </a:p>
        </p:txBody>
      </p:sp>
      <p:sp>
        <p:nvSpPr>
          <p:cNvPr id="21" name="Text 18"/>
          <p:cNvSpPr/>
          <p:nvPr/>
        </p:nvSpPr>
        <p:spPr>
          <a:xfrm>
            <a:off x="7563917" y="3127248"/>
            <a:ext cx="198516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FFFFFF">
                    <a:alpha val="78000"/>
                  </a:srgbClr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PAYBACK AFTER LAUNCH</a:t>
            </a:r>
            <a:endParaRPr lang="en-US" sz="970" dirty="0"/>
          </a:p>
        </p:txBody>
      </p:sp>
      <p:sp>
        <p:nvSpPr>
          <p:cNvPr id="22" name="Text 19"/>
          <p:cNvSpPr/>
          <p:nvPr/>
        </p:nvSpPr>
        <p:spPr>
          <a:xfrm>
            <a:off x="7563917" y="3355848"/>
            <a:ext cx="2747772" cy="9153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5700" b="1" spc="-171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1.1 years</a:t>
            </a:r>
            <a:endParaRPr lang="en-US" sz="5700" dirty="0"/>
          </a:p>
        </p:txBody>
      </p:sp>
      <p:sp>
        <p:nvSpPr>
          <p:cNvPr id="23" name="Text 20"/>
          <p:cNvSpPr/>
          <p:nvPr/>
        </p:nvSpPr>
        <p:spPr>
          <a:xfrm>
            <a:off x="685800" y="5267858"/>
            <a:ext cx="8812073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27" kern="0" dirty="0">
                <a:solidFill>
                  <a:srgbClr val="81879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Source: user brief. €0.60m equals €0.42m engineering plus €0.18m tooling. Benefits are expected values at steady state.</a:t>
            </a:r>
            <a:endParaRPr lang="en-US" sz="900" dirty="0"/>
          </a:p>
        </p:txBody>
      </p:sp>
      <p:sp>
        <p:nvSpPr>
          <p:cNvPr id="24" name="Text 21"/>
          <p:cNvSpPr/>
          <p:nvPr/>
        </p:nvSpPr>
        <p:spPr>
          <a:xfrm>
            <a:off x="685800" y="6314846"/>
            <a:ext cx="280721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49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/ 9</a:t>
            </a:r>
            <a:endParaRPr lang="en-US" sz="820" dirty="0"/>
          </a:p>
        </p:txBody>
      </p:sp>
      <p:sp>
        <p:nvSpPr>
          <p:cNvPr id="25" name="Text 22"/>
          <p:cNvSpPr/>
          <p:nvPr/>
        </p:nvSpPr>
        <p:spPr>
          <a:xfrm>
            <a:off x="11109960" y="6314846"/>
            <a:ext cx="424282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49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 / 09</a:t>
            </a:r>
            <a:endParaRPr lang="en-US" sz="82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1480414"/>
            <a:ext cx="533095" cy="38405"/>
          </a:xfrm>
          <a:prstGeom prst="roundRect">
            <a:avLst>
              <a:gd name="adj" fmla="val 50000"/>
            </a:avLst>
          </a:prstGeom>
          <a:solidFill>
            <a:srgbClr val="664AB8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1689811"/>
            <a:ext cx="1100938" cy="228600"/>
          </a:xfrm>
          <a:prstGeom prst="roundRect">
            <a:avLst>
              <a:gd name="adj" fmla="val 50000"/>
            </a:avLst>
          </a:prstGeom>
          <a:solidFill>
            <a:srgbClr val="E7E2F4"/>
          </a:solidFill>
          <a:ln/>
        </p:spPr>
      </p:sp>
      <p:sp>
        <p:nvSpPr>
          <p:cNvPr id="5" name="Shape 2"/>
          <p:cNvSpPr/>
          <p:nvPr/>
        </p:nvSpPr>
        <p:spPr>
          <a:xfrm>
            <a:off x="1901038" y="1689811"/>
            <a:ext cx="1037844" cy="228600"/>
          </a:xfrm>
          <a:prstGeom prst="roundRect">
            <a:avLst>
              <a:gd name="adj" fmla="val 50000"/>
            </a:avLst>
          </a:prstGeom>
          <a:solidFill>
            <a:srgbClr val="E7E2F4"/>
          </a:solidFill>
          <a:ln/>
        </p:spPr>
      </p:sp>
      <p:sp>
        <p:nvSpPr>
          <p:cNvPr id="6" name="Shape 3"/>
          <p:cNvSpPr/>
          <p:nvPr/>
        </p:nvSpPr>
        <p:spPr>
          <a:xfrm>
            <a:off x="685800" y="6172200"/>
            <a:ext cx="10820095" cy="9510"/>
          </a:xfrm>
          <a:prstGeom prst="rect">
            <a:avLst/>
          </a:prstGeom>
          <a:solidFill>
            <a:srgbClr val="111827">
              <a:alpha val="7000"/>
            </a:srgbClr>
          </a:solidFill>
          <a:ln/>
        </p:spPr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2071116"/>
          <a:ext cx="9143771" cy="914400"/>
        </p:xfrm>
        <a:graphic>
          <a:graphicData uri="http://schemas.openxmlformats.org/drawingml/2006/table">
            <a:tbl>
              <a:tblPr/>
              <a:tblGrid>
                <a:gridCol w="5221224"/>
                <a:gridCol w="1996135"/>
                <a:gridCol w="3602736"/>
              </a:tblGrid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11182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PILOT MEASURE</a:t>
                      </a:r>
                      <a:endParaRPr lang="en-US" sz="1200" dirty="0"/>
                    </a:p>
                  </a:txBody>
                  <a:tcPr marL="171450" marR="171450" marT="123190" marB="12319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664A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C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00" b="1" dirty="0">
                          <a:solidFill>
                            <a:srgbClr val="11182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CURRENT EVIDENCE</a:t>
                      </a:r>
                      <a:endParaRPr lang="en-US" sz="1200" dirty="0"/>
                    </a:p>
                  </a:txBody>
                  <a:tcPr marL="171450" marR="171450" marT="123190" marB="12319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664A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C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00" b="1" dirty="0">
                          <a:solidFill>
                            <a:srgbClr val="11182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APPROVAL TARGET</a:t>
                      </a:r>
                      <a:endParaRPr lang="en-US" sz="1200" dirty="0"/>
                    </a:p>
                  </a:txBody>
                  <a:tcPr marL="171450" marR="171450" marT="123190" marB="12319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664A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C"/>
                    </a:solidFill>
                  </a:tcPr>
                </a:tc>
              </a:tr>
              <a:tr h="51206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1182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Median component access time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B556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18 min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b="1" dirty="0">
                          <a:solidFill>
                            <a:srgbClr val="664AB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Under 6 min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49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1182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Fastener types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B556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14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b="1" dirty="0">
                          <a:solidFill>
                            <a:srgbClr val="664AB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No more than 5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49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1182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Glued structural seams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B556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b="1" dirty="0">
                          <a:solidFill>
                            <a:srgbClr val="664AB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49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1182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Priority components replaceable without soldering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B556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 of 11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b="1" dirty="0">
                          <a:solidFill>
                            <a:srgbClr val="664AB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9 of 11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49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1182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Repair completion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B556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38%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b="1" dirty="0">
                          <a:solidFill>
                            <a:srgbClr val="664AB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At least 70%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1182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Parts, instructions and prices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B556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Not specified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b="1" dirty="0">
                          <a:solidFill>
                            <a:srgbClr val="664AB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Publish for 5 years after last sale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8" name="Text 4"/>
          <p:cNvSpPr/>
          <p:nvPr/>
        </p:nvSpPr>
        <p:spPr>
          <a:xfrm>
            <a:off x="685800" y="513893"/>
            <a:ext cx="151150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54" kern="0" dirty="0">
                <a:solidFill>
                  <a:srgbClr val="664A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pPr algn="l" indent="0" marL="0">
              <a:buNone/>
            </a:pPr>
            <a:r>
              <a:rPr lang="en-US" sz="900" spc="54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TWO-PRODUCT PILOT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10471709" y="513893"/>
            <a:ext cx="106253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54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ARCLIGHT HOME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685800" y="901598"/>
            <a:ext cx="7258507" cy="4837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000" b="1" spc="-60" kern="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products will prove six repair targets</a:t>
            </a:r>
            <a:endParaRPr lang="en-US" sz="3000" dirty="0"/>
          </a:p>
        </p:txBody>
      </p:sp>
      <p:sp>
        <p:nvSpPr>
          <p:cNvPr id="11" name="Text 7"/>
          <p:cNvSpPr/>
          <p:nvPr/>
        </p:nvSpPr>
        <p:spPr>
          <a:xfrm>
            <a:off x="800100" y="1728216"/>
            <a:ext cx="900684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39" kern="0" dirty="0">
                <a:solidFill>
                  <a:srgbClr val="664A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Lumen Kettle</a:t>
            </a:r>
            <a:endParaRPr lang="en-US" sz="970" dirty="0"/>
          </a:p>
        </p:txBody>
      </p:sp>
      <p:sp>
        <p:nvSpPr>
          <p:cNvPr id="12" name="Text 8"/>
          <p:cNvSpPr/>
          <p:nvPr/>
        </p:nvSpPr>
        <p:spPr>
          <a:xfrm>
            <a:off x="2015338" y="1728216"/>
            <a:ext cx="837590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39" kern="0" dirty="0">
                <a:solidFill>
                  <a:srgbClr val="664A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Drift Brewer</a:t>
            </a:r>
            <a:endParaRPr lang="en-US" sz="970" dirty="0"/>
          </a:p>
        </p:txBody>
      </p:sp>
      <p:sp>
        <p:nvSpPr>
          <p:cNvPr id="13" name="Text 9"/>
          <p:cNvSpPr/>
          <p:nvPr/>
        </p:nvSpPr>
        <p:spPr>
          <a:xfrm>
            <a:off x="685800" y="5699455"/>
            <a:ext cx="1407262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27" kern="0" dirty="0">
                <a:solidFill>
                  <a:srgbClr val="81879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Source: user brief.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685800" y="6314846"/>
            <a:ext cx="288036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49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/ 9</a:t>
            </a:r>
            <a:endParaRPr lang="en-US" sz="820" dirty="0"/>
          </a:p>
        </p:txBody>
      </p:sp>
      <p:sp>
        <p:nvSpPr>
          <p:cNvPr id="15" name="Text 11"/>
          <p:cNvSpPr/>
          <p:nvPr/>
        </p:nvSpPr>
        <p:spPr>
          <a:xfrm>
            <a:off x="11100816" y="6314846"/>
            <a:ext cx="433426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49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 / 09</a:t>
            </a:r>
            <a:endParaRPr lang="en-US" sz="82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2363724"/>
            <a:ext cx="10820095" cy="9510"/>
          </a:xfrm>
          <a:prstGeom prst="rect">
            <a:avLst/>
          </a:prstGeom>
          <a:solidFill>
            <a:srgbClr val="FFFFFF">
              <a:alpha val="18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3515868"/>
            <a:ext cx="10820095" cy="9510"/>
          </a:xfrm>
          <a:prstGeom prst="rect">
            <a:avLst/>
          </a:prstGeom>
          <a:solidFill>
            <a:srgbClr val="FFFFFF">
              <a:alpha val="18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685800" y="4668012"/>
            <a:ext cx="10820095" cy="9510"/>
          </a:xfrm>
          <a:prstGeom prst="rect">
            <a:avLst/>
          </a:prstGeom>
          <a:solidFill>
            <a:srgbClr val="FFFFFF">
              <a:alpha val="18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685800" y="6172200"/>
            <a:ext cx="10820095" cy="9510"/>
          </a:xfrm>
          <a:prstGeom prst="rect">
            <a:avLst/>
          </a:prstGeom>
          <a:solidFill>
            <a:srgbClr val="FFFFFF">
              <a:alpha val="14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85800" y="513893"/>
            <a:ext cx="1356970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54" kern="0" dirty="0">
                <a:solidFill>
                  <a:srgbClr val="E8A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pPr algn="l" indent="0" marL="0">
              <a:buNone/>
            </a:pPr>
            <a:r>
              <a:rPr lang="en-US" sz="900" spc="54" kern="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COUNCIL DECISION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0471709" y="513893"/>
            <a:ext cx="106253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54" kern="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ARCLIGHT HOME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685800" y="1198778"/>
            <a:ext cx="598018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b="1" spc="99" kern="0" dirty="0">
                <a:solidFill>
                  <a:srgbClr val="E8A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ASK</a:t>
            </a:r>
            <a:endParaRPr lang="en-US" sz="820" dirty="0"/>
          </a:p>
        </p:txBody>
      </p:sp>
      <p:sp>
        <p:nvSpPr>
          <p:cNvPr id="10" name="Text 7"/>
          <p:cNvSpPr/>
          <p:nvPr/>
        </p:nvSpPr>
        <p:spPr>
          <a:xfrm>
            <a:off x="685800" y="1427378"/>
            <a:ext cx="9702698" cy="750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650" b="1" spc="-93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Approve the repairability pilot today</a:t>
            </a:r>
            <a:endParaRPr lang="en-US" sz="4650" dirty="0"/>
          </a:p>
        </p:txBody>
      </p:sp>
      <p:sp>
        <p:nvSpPr>
          <p:cNvPr id="11" name="Text 8"/>
          <p:cNvSpPr/>
          <p:nvPr/>
        </p:nvSpPr>
        <p:spPr>
          <a:xfrm>
            <a:off x="685800" y="2543861"/>
            <a:ext cx="456286" cy="462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850" b="1" dirty="0">
                <a:solidFill>
                  <a:srgbClr val="E8A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2850" dirty="0"/>
          </a:p>
        </p:txBody>
      </p:sp>
      <p:sp>
        <p:nvSpPr>
          <p:cNvPr id="12" name="Text 9"/>
          <p:cNvSpPr/>
          <p:nvPr/>
        </p:nvSpPr>
        <p:spPr>
          <a:xfrm>
            <a:off x="1524305" y="2649017"/>
            <a:ext cx="1945843" cy="329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020" b="1" spc="-4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Release €0.60m</a:t>
            </a:r>
            <a:endParaRPr lang="en-US" sz="2020" dirty="0"/>
          </a:p>
        </p:txBody>
      </p:sp>
      <p:sp>
        <p:nvSpPr>
          <p:cNvPr id="13" name="Text 10"/>
          <p:cNvSpPr/>
          <p:nvPr/>
        </p:nvSpPr>
        <p:spPr>
          <a:xfrm>
            <a:off x="1524305" y="3039466"/>
            <a:ext cx="5271516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FFFFFF">
                    <a:alpha val="84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Fund engineering and tooling for the Lumen Kettle and Drift Brewer.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685800" y="3696919"/>
            <a:ext cx="501091" cy="462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850" b="1" dirty="0">
                <a:solidFill>
                  <a:srgbClr val="E8A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2850" dirty="0"/>
          </a:p>
        </p:txBody>
      </p:sp>
      <p:sp>
        <p:nvSpPr>
          <p:cNvPr id="15" name="Text 12"/>
          <p:cNvSpPr/>
          <p:nvPr/>
        </p:nvSpPr>
        <p:spPr>
          <a:xfrm>
            <a:off x="1524305" y="3801161"/>
            <a:ext cx="1929384" cy="329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020" b="1" spc="-4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 the owner</a:t>
            </a:r>
            <a:endParaRPr lang="en-US" sz="2020" dirty="0"/>
          </a:p>
        </p:txBody>
      </p:sp>
      <p:sp>
        <p:nvSpPr>
          <p:cNvPr id="16" name="Text 13"/>
          <p:cNvSpPr/>
          <p:nvPr/>
        </p:nvSpPr>
        <p:spPr>
          <a:xfrm>
            <a:off x="1524305" y="4192524"/>
            <a:ext cx="4509821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FFFFFF">
                    <a:alpha val="84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Appoint a design-for-repair owner by 15 September 2027.</a:t>
            </a:r>
            <a:endParaRPr lang="en-US" sz="1350" dirty="0"/>
          </a:p>
        </p:txBody>
      </p:sp>
      <p:sp>
        <p:nvSpPr>
          <p:cNvPr id="17" name="Text 14"/>
          <p:cNvSpPr/>
          <p:nvPr/>
        </p:nvSpPr>
        <p:spPr>
          <a:xfrm>
            <a:off x="685800" y="4849063"/>
            <a:ext cx="511150" cy="462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850" b="1" dirty="0">
                <a:solidFill>
                  <a:srgbClr val="E8A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2850" dirty="0"/>
          </a:p>
        </p:txBody>
      </p:sp>
      <p:sp>
        <p:nvSpPr>
          <p:cNvPr id="18" name="Text 15"/>
          <p:cNvSpPr/>
          <p:nvPr/>
        </p:nvSpPr>
        <p:spPr>
          <a:xfrm>
            <a:off x="1524305" y="4954219"/>
            <a:ext cx="2484425" cy="329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020" b="1" spc="-4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Return with evidence</a:t>
            </a:r>
            <a:endParaRPr lang="en-US" sz="2020" dirty="0"/>
          </a:p>
        </p:txBody>
      </p:sp>
      <p:sp>
        <p:nvSpPr>
          <p:cNvPr id="19" name="Text 16"/>
          <p:cNvSpPr/>
          <p:nvPr/>
        </p:nvSpPr>
        <p:spPr>
          <a:xfrm>
            <a:off x="1524305" y="5344668"/>
            <a:ext cx="4871923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FFFFFF">
                    <a:alpha val="84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 prototype results at the January 2028 product council.</a:t>
            </a:r>
            <a:endParaRPr lang="en-US" sz="1350" dirty="0"/>
          </a:p>
        </p:txBody>
      </p:sp>
      <p:sp>
        <p:nvSpPr>
          <p:cNvPr id="20" name="Text 17"/>
          <p:cNvSpPr/>
          <p:nvPr/>
        </p:nvSpPr>
        <p:spPr>
          <a:xfrm>
            <a:off x="685800" y="6314846"/>
            <a:ext cx="287122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49" kern="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 / 9</a:t>
            </a:r>
            <a:endParaRPr lang="en-US" sz="820" dirty="0"/>
          </a:p>
        </p:txBody>
      </p:sp>
      <p:sp>
        <p:nvSpPr>
          <p:cNvPr id="21" name="Text 18"/>
          <p:cNvSpPr/>
          <p:nvPr/>
        </p:nvSpPr>
        <p:spPr>
          <a:xfrm>
            <a:off x="11100816" y="6314846"/>
            <a:ext cx="433426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49" kern="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 / 09</a:t>
            </a:r>
            <a:endParaRPr lang="en-US" sz="82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646A78"/>
      </a:dk1>
      <a:lt1>
        <a:srgbClr val="FFFFFF"/>
      </a:lt1>
      <a:dk2>
        <a:srgbClr val="44546A"/>
      </a:dk2>
      <a:lt2>
        <a:srgbClr val="E7E6E6"/>
      </a:lt2>
      <a:accent1>
        <a:srgbClr val="664AB8"/>
      </a:accent1>
      <a:accent2>
        <a:srgbClr val="E8A33D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664AB8"/>
      </a:hlink>
      <a:folHlink>
        <a:srgbClr val="954F72"/>
      </a:folHlink>
    </a:clrScheme>
    <a:fontScheme name="Office">
      <a:majorFont>
        <a:latin typeface="Arial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unPaper · www.unpaper.ai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64% needed one part — unPaper</dc:title>
  <dc:subject>64% needed one part — unPaper</dc:subject>
  <dc:creator>unPaper</dc:creator>
  <cp:lastModifiedBy>unPaper</cp:lastModifiedBy>
  <cp:revision>1</cp:revision>
  <dcterms:created xsi:type="dcterms:W3CDTF">2026-09-03T16:58:28Z</dcterms:created>
  <dcterms:modified xsi:type="dcterms:W3CDTF">2026-09-03T16:58:28Z</dcterms:modified>
</cp:coreProperties>
</file>